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5"/>
  </p:sldMasterIdLst>
  <p:notesMasterIdLst>
    <p:notesMasterId r:id="rId42"/>
  </p:notesMasterIdLst>
  <p:sldIdLst>
    <p:sldId id="862" r:id="rId6"/>
    <p:sldId id="897" r:id="rId7"/>
    <p:sldId id="325" r:id="rId8"/>
    <p:sldId id="265" r:id="rId9"/>
    <p:sldId id="279" r:id="rId10"/>
    <p:sldId id="266" r:id="rId11"/>
    <p:sldId id="267" r:id="rId12"/>
    <p:sldId id="898" r:id="rId13"/>
    <p:sldId id="851" r:id="rId14"/>
    <p:sldId id="269" r:id="rId15"/>
    <p:sldId id="861" r:id="rId16"/>
    <p:sldId id="857" r:id="rId17"/>
    <p:sldId id="858" r:id="rId18"/>
    <p:sldId id="859" r:id="rId19"/>
    <p:sldId id="272" r:id="rId20"/>
    <p:sldId id="273" r:id="rId21"/>
    <p:sldId id="282" r:id="rId22"/>
    <p:sldId id="860" r:id="rId23"/>
    <p:sldId id="275" r:id="rId24"/>
    <p:sldId id="852" r:id="rId25"/>
    <p:sldId id="856" r:id="rId26"/>
    <p:sldId id="853" r:id="rId27"/>
    <p:sldId id="855" r:id="rId28"/>
    <p:sldId id="854" r:id="rId29"/>
    <p:sldId id="283" r:id="rId30"/>
    <p:sldId id="276" r:id="rId31"/>
    <p:sldId id="277" r:id="rId32"/>
    <p:sldId id="864" r:id="rId33"/>
    <p:sldId id="865" r:id="rId34"/>
    <p:sldId id="863" r:id="rId35"/>
    <p:sldId id="866" r:id="rId36"/>
    <p:sldId id="867" r:id="rId37"/>
    <p:sldId id="278" r:id="rId38"/>
    <p:sldId id="287" r:id="rId39"/>
    <p:sldId id="899" r:id="rId40"/>
    <p:sldId id="900" r:id="rId41"/>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80" userDrawn="1">
          <p15:clr>
            <a:srgbClr val="A4A3A4"/>
          </p15:clr>
        </p15:guide>
        <p15:guide id="2" pos="2040" userDrawn="1">
          <p15:clr>
            <a:srgbClr val="A4A3A4"/>
          </p15:clr>
        </p15:guide>
        <p15:guide id="3" pos="336" userDrawn="1">
          <p15:clr>
            <a:srgbClr val="A4A3A4"/>
          </p15:clr>
        </p15:guide>
        <p15:guide id="4" orient="horz" pos="588" userDrawn="1">
          <p15:clr>
            <a:srgbClr val="A4A3A4"/>
          </p15:clr>
        </p15:guide>
        <p15:guide id="5" orient="horz" pos="492" userDrawn="1">
          <p15:clr>
            <a:srgbClr val="A4A3A4"/>
          </p15:clr>
        </p15:guide>
        <p15:guide id="6" orient="horz" pos="1720" userDrawn="1">
          <p15:clr>
            <a:srgbClr val="A4A3A4"/>
          </p15:clr>
        </p15:guide>
        <p15:guide id="7" pos="3720" userDrawn="1">
          <p15:clr>
            <a:srgbClr val="A4A3A4"/>
          </p15:clr>
        </p15:guide>
        <p15:guide id="8" orient="horz" pos="876" userDrawn="1">
          <p15:clr>
            <a:srgbClr val="A4A3A4"/>
          </p15:clr>
        </p15:guide>
        <p15:guide id="9" orient="horz" pos="10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ali Alder" initials="MA" lastIdx="2" clrIdx="0"/>
  <p:cmAuthor id="2" name="Larisa Gofman" initials="LG" lastIdx="37" clrIdx="1">
    <p:extLst>
      <p:ext uri="{19B8F6BF-5375-455C-9EA6-DF929625EA0E}">
        <p15:presenceInfo xmlns:p15="http://schemas.microsoft.com/office/powerpoint/2012/main" userId="S::larisag@fallonmedica.com::397838ae-a9b6-4d71-a94e-4e9bab144d9a" providerId="AD"/>
      </p:ext>
    </p:extLst>
  </p:cmAuthor>
  <p:cmAuthor id="3" name="Brittany Russo" initials="BR" lastIdx="58" clrIdx="2">
    <p:extLst>
      <p:ext uri="{19B8F6BF-5375-455C-9EA6-DF929625EA0E}">
        <p15:presenceInfo xmlns:p15="http://schemas.microsoft.com/office/powerpoint/2012/main" userId="S-1-5-21-1881121476-2914129717-3680594968-4238" providerId="AD"/>
      </p:ext>
    </p:extLst>
  </p:cmAuthor>
  <p:cmAuthor id="4" name="Larisa Gofman" initials="LG [2]" lastIdx="44" clrIdx="3">
    <p:extLst>
      <p:ext uri="{19B8F6BF-5375-455C-9EA6-DF929625EA0E}">
        <p15:presenceInfo xmlns:p15="http://schemas.microsoft.com/office/powerpoint/2012/main" userId="S-1-5-21-1881121476-2914129717-3680594968-4250" providerId="AD"/>
      </p:ext>
    </p:extLst>
  </p:cmAuthor>
  <p:cmAuthor id="5" name="Franklin Gaylis" initials="FG" lastIdx="22" clrIdx="4"/>
  <p:cmAuthor id="6" name="Morgan Hecker" initials="MH" lastIdx="1" clrIdx="5">
    <p:extLst>
      <p:ext uri="{19B8F6BF-5375-455C-9EA6-DF929625EA0E}">
        <p15:presenceInfo xmlns:p15="http://schemas.microsoft.com/office/powerpoint/2012/main" userId="S-1-5-21-1881121476-2914129717-3680594968-4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03"/>
    <a:srgbClr val="FF3399"/>
    <a:srgbClr val="83AD52"/>
    <a:srgbClr val="65BA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249" autoAdjust="0"/>
  </p:normalViewPr>
  <p:slideViewPr>
    <p:cSldViewPr snapToGrid="0" snapToObjects="1">
      <p:cViewPr varScale="1">
        <p:scale>
          <a:sx n="91" d="100"/>
          <a:sy n="91" d="100"/>
        </p:scale>
        <p:origin x="256" y="52"/>
      </p:cViewPr>
      <p:guideLst>
        <p:guide orient="horz" pos="2580"/>
        <p:guide pos="2040"/>
        <p:guide pos="336"/>
        <p:guide orient="horz" pos="588"/>
        <p:guide orient="horz" pos="492"/>
        <p:guide orient="horz" pos="1720"/>
        <p:guide pos="3720"/>
        <p:guide orient="horz" pos="876"/>
        <p:guide orient="horz" pos="1044"/>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solidFill>
                <a:latin typeface="+mn-lt"/>
                <a:ea typeface="+mn-ea"/>
                <a:cs typeface="+mn-cs"/>
              </a:defRPr>
            </a:pPr>
            <a:r>
              <a:rPr lang="en-US" sz="1400" cap="none" dirty="0">
                <a:solidFill>
                  <a:schemeClr val="accent1"/>
                </a:solidFill>
              </a:rPr>
              <a:t>Percent of cases by stage</a:t>
            </a:r>
            <a:r>
              <a:rPr lang="en-US" sz="1400" cap="none" baseline="30000" dirty="0">
                <a:solidFill>
                  <a:schemeClr val="accent1"/>
                </a:solidFill>
              </a:rPr>
              <a:t>2</a:t>
            </a:r>
          </a:p>
        </c:rich>
      </c:tx>
      <c:layout>
        <c:manualLayout>
          <c:xMode val="edge"/>
          <c:yMode val="edge"/>
          <c:x val="0.19745832739987318"/>
          <c:y val="9.2591782659939125E-3"/>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30F-41EB-8141-A908EBCF695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30F-41EB-8141-A908EBCF695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30F-41EB-8141-A908EBCF695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30F-41EB-8141-A908EBCF695C}"/>
              </c:ext>
            </c:extLst>
          </c:dPt>
          <c:dLbls>
            <c:dLbl>
              <c:idx val="0"/>
              <c:layout>
                <c:manualLayout>
                  <c:x val="6.2578500293921854E-2"/>
                  <c:y val="-6.2790205032268107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BEFB992B-6BB0-4AA5-AD26-60668F06B7F2}" type="CATEGORYNAME">
                      <a:rPr lang="en-US"/>
                      <a:pPr>
                        <a:defRPr/>
                      </a:pPr>
                      <a:t>[CATEGORY NAME]</a:t>
                    </a:fld>
                    <a:r>
                      <a:rPr lang="en-US" baseline="0" dirty="0"/>
                      <a:t>
77%</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0F-41EB-8141-A908EBCF695C}"/>
                </c:ext>
              </c:extLst>
            </c:dLbl>
            <c:dLbl>
              <c:idx val="1"/>
              <c:layout>
                <c:manualLayout>
                  <c:x val="-2.5031400117568742E-2"/>
                  <c:y val="5.796018926055501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EA9846FC-F165-4ACA-850C-3E679CCA24D7}" type="CATEGORYNAME">
                      <a:rPr lang="en-US"/>
                      <a:pPr>
                        <a:defRPr>
                          <a:solidFill>
                            <a:schemeClr val="accent1"/>
                          </a:solidFill>
                        </a:defRPr>
                      </a:pPr>
                      <a:t>[CATEGORY NAME]</a:t>
                    </a:fld>
                    <a:r>
                      <a:rPr lang="en-US" baseline="0" dirty="0"/>
                      <a:t>
13%</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0F-41EB-8141-A908EBCF695C}"/>
                </c:ext>
              </c:extLst>
            </c:dLbl>
            <c:dLbl>
              <c:idx val="2"/>
              <c:layout>
                <c:manualLayout>
                  <c:x val="-2.5031400117568769E-2"/>
                  <c:y val="1.4490047315138753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r>
                      <a:rPr lang="en-US" dirty="0"/>
                      <a:t>Distant</a:t>
                    </a:r>
                    <a:r>
                      <a:rPr lang="en-US" baseline="0" dirty="0"/>
                      <a:t>
6%</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F30F-41EB-8141-A908EBCF695C}"/>
                </c:ext>
              </c:extLst>
            </c:dLbl>
            <c:dLbl>
              <c:idx val="3"/>
              <c:layout>
                <c:manualLayout>
                  <c:x val="2.816032513226489E-2"/>
                  <c:y val="-9.6600315434258455E-3"/>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r>
                      <a:rPr lang="en-US" baseline="0" dirty="0"/>
                      <a:t>Unknown
</a:t>
                    </a:r>
                    <a:fld id="{3FE930AD-DCC5-45B3-90DA-290FDFDC01C5}" type="PERCENTAGE">
                      <a:rPr lang="en-US" baseline="0"/>
                      <a:pPr>
                        <a:defRPr>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30F-41EB-8141-A908EBCF695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Sheet1!$B$2:$B$5</c:f>
              <c:strCache>
                <c:ptCount val="4"/>
                <c:pt idx="0">
                  <c:v>Localized</c:v>
                </c:pt>
                <c:pt idx="1">
                  <c:v>Regional</c:v>
                </c:pt>
                <c:pt idx="2">
                  <c:v>Metastatic</c:v>
                </c:pt>
                <c:pt idx="3">
                  <c:v>Unkown</c:v>
                </c:pt>
              </c:strCache>
            </c:strRef>
          </c:cat>
          <c:val>
            <c:numRef>
              <c:f>Sheet1!$C$2:$C$5</c:f>
              <c:numCache>
                <c:formatCode>General</c:formatCode>
                <c:ptCount val="4"/>
                <c:pt idx="0">
                  <c:v>78</c:v>
                </c:pt>
                <c:pt idx="1">
                  <c:v>12</c:v>
                </c:pt>
                <c:pt idx="2">
                  <c:v>5</c:v>
                </c:pt>
                <c:pt idx="3">
                  <c:v>4</c:v>
                </c:pt>
              </c:numCache>
            </c:numRef>
          </c:val>
          <c:extLst>
            <c:ext xmlns:c16="http://schemas.microsoft.com/office/drawing/2014/chart" uri="{C3380CC4-5D6E-409C-BE32-E72D297353CC}">
              <c16:uniqueId val="{00000008-F30F-41EB-8141-A908EBCF695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0</c:v>
                </c:pt>
                <c:pt idx="1">
                  <c:v>4</c:v>
                </c:pt>
                <c:pt idx="2">
                  <c:v>8</c:v>
                </c:pt>
                <c:pt idx="3">
                  <c:v>12</c:v>
                </c:pt>
                <c:pt idx="4">
                  <c:v>16</c:v>
                </c:pt>
                <c:pt idx="5">
                  <c:v>20</c:v>
                </c:pt>
                <c:pt idx="6">
                  <c:v>24</c:v>
                </c:pt>
              </c:numCache>
            </c:numRef>
          </c:cat>
          <c:val>
            <c:numRef>
              <c:f>Sheet1!$B$2:$B$8</c:f>
              <c:numCache>
                <c:formatCode>General</c:formatCode>
                <c:ptCount val="7"/>
                <c:pt idx="0">
                  <c:v>62</c:v>
                </c:pt>
                <c:pt idx="1">
                  <c:v>5</c:v>
                </c:pt>
                <c:pt idx="2">
                  <c:v>1</c:v>
                </c:pt>
                <c:pt idx="3">
                  <c:v>0</c:v>
                </c:pt>
                <c:pt idx="4">
                  <c:v>0</c:v>
                </c:pt>
                <c:pt idx="5">
                  <c:v>0</c:v>
                </c:pt>
                <c:pt idx="6">
                  <c:v>1</c:v>
                </c:pt>
              </c:numCache>
            </c:numRef>
          </c:val>
          <c:extLst>
            <c:ext xmlns:c16="http://schemas.microsoft.com/office/drawing/2014/chart" uri="{C3380CC4-5D6E-409C-BE32-E72D297353CC}">
              <c16:uniqueId val="{00000000-D026-4598-ABB3-D081AA7D237D}"/>
            </c:ext>
          </c:extLst>
        </c:ser>
        <c:dLbls>
          <c:dLblPos val="outEnd"/>
          <c:showLegendKey val="0"/>
          <c:showVal val="1"/>
          <c:showCatName val="0"/>
          <c:showSerName val="0"/>
          <c:showPercent val="0"/>
          <c:showBubbleSize val="0"/>
        </c:dLbls>
        <c:gapWidth val="219"/>
        <c:overlap val="-27"/>
        <c:axId val="847003208"/>
        <c:axId val="847002224"/>
      </c:barChart>
      <c:catAx>
        <c:axId val="847003208"/>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PSA Value (µg/L)</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7002224"/>
        <c:crosses val="autoZero"/>
        <c:auto val="1"/>
        <c:lblAlgn val="ctr"/>
        <c:lblOffset val="100"/>
        <c:noMultiLvlLbl val="0"/>
      </c:catAx>
      <c:valAx>
        <c:axId val="847002224"/>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Number of PSA Measurements</a:t>
                </a:r>
              </a:p>
            </c:rich>
          </c:tx>
          <c:layout>
            <c:manualLayout>
              <c:xMode val="edge"/>
              <c:yMode val="edge"/>
              <c:x val="1.9676469266749402E-2"/>
              <c:y val="0.11619896293451124"/>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700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0.62302</cdr:x>
      <cdr:y>0.13623</cdr:y>
    </cdr:from>
    <cdr:to>
      <cdr:x>0.92904</cdr:x>
      <cdr:y>0.35789</cdr:y>
    </cdr:to>
    <cdr:sp macro="" textlink="">
      <cdr:nvSpPr>
        <cdr:cNvPr id="2" name="TextBox 11">
          <a:extLst xmlns:a="http://schemas.openxmlformats.org/drawingml/2006/main">
            <a:ext uri="{FF2B5EF4-FFF2-40B4-BE49-F238E27FC236}">
              <a16:creationId xmlns:a16="http://schemas.microsoft.com/office/drawing/2014/main" id="{F99AFCCD-D579-44BC-9E4B-74FD93657FFB}"/>
            </a:ext>
          </a:extLst>
        </cdr:cNvPr>
        <cdr:cNvSpPr txBox="1"/>
      </cdr:nvSpPr>
      <cdr:spPr>
        <a:xfrm xmlns:a="http://schemas.openxmlformats.org/drawingml/2006/main">
          <a:off x="3414272" y="354685"/>
          <a:ext cx="1677062" cy="57708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050" dirty="0"/>
            <a:t>PSA median 0.1</a:t>
          </a:r>
        </a:p>
        <a:p xmlns:a="http://schemas.openxmlformats.org/drawingml/2006/main">
          <a:r>
            <a:rPr lang="en-US" sz="1050" dirty="0"/>
            <a:t>PSA mean 0.94</a:t>
          </a:r>
        </a:p>
        <a:p xmlns:a="http://schemas.openxmlformats.org/drawingml/2006/main">
          <a:r>
            <a:rPr lang="en-US" sz="1050" dirty="0"/>
            <a:t>PSA mode: undetectable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fr-CH"/>
          </a:p>
        </p:txBody>
      </p:sp>
      <p:sp>
        <p:nvSpPr>
          <p:cNvPr id="3" name="Espace réservé de la date 2"/>
          <p:cNvSpPr>
            <a:spLocks noGrp="1"/>
          </p:cNvSpPr>
          <p:nvPr>
            <p:ph type="dt" idx="1"/>
          </p:nvPr>
        </p:nvSpPr>
        <p:spPr>
          <a:xfrm>
            <a:off x="4143588" y="0"/>
            <a:ext cx="3169920" cy="481728"/>
          </a:xfrm>
          <a:prstGeom prst="rect">
            <a:avLst/>
          </a:prstGeom>
        </p:spPr>
        <p:txBody>
          <a:bodyPr vert="horz" lIns="96663" tIns="48332" rIns="96663" bIns="48332" rtlCol="0"/>
          <a:lstStyle>
            <a:lvl1pPr algn="r">
              <a:defRPr sz="1300"/>
            </a:lvl1pPr>
          </a:lstStyle>
          <a:p>
            <a:fld id="{F2FF6688-6719-40EC-AEB1-C1A8BB1C6546}" type="datetimeFigureOut">
              <a:rPr lang="fr-CH" smtClean="0"/>
              <a:t>04.11.2021</a:t>
            </a:fld>
            <a:endParaRPr lang="fr-CH"/>
          </a:p>
        </p:txBody>
      </p:sp>
      <p:sp>
        <p:nvSpPr>
          <p:cNvPr id="4" name="Espace réservé de l'image des diapositive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3" tIns="48332" rIns="96663" bIns="48332" rtlCol="0" anchor="ctr"/>
          <a:lstStyle/>
          <a:p>
            <a:endParaRPr lang="fr-CH"/>
          </a:p>
        </p:txBody>
      </p:sp>
      <p:sp>
        <p:nvSpPr>
          <p:cNvPr id="5" name="Espace réservé des commentaires 4"/>
          <p:cNvSpPr>
            <a:spLocks noGrp="1"/>
          </p:cNvSpPr>
          <p:nvPr>
            <p:ph type="body" sz="quarter" idx="3"/>
          </p:nvPr>
        </p:nvSpPr>
        <p:spPr>
          <a:xfrm>
            <a:off x="731521" y="4620578"/>
            <a:ext cx="5852160" cy="3780473"/>
          </a:xfrm>
          <a:prstGeom prst="rect">
            <a:avLst/>
          </a:prstGeom>
        </p:spPr>
        <p:txBody>
          <a:bodyPr vert="horz" lIns="96663" tIns="48332" rIns="96663" bIns="48332"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a:lvl1pPr>
          </a:lstStyle>
          <a:p>
            <a:endParaRPr lang="fr-CH"/>
          </a:p>
        </p:txBody>
      </p:sp>
      <p:sp>
        <p:nvSpPr>
          <p:cNvPr id="7" name="Espace réservé du numéro de diapositive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a:lvl1pPr>
          </a:lstStyle>
          <a:p>
            <a:fld id="{B951EC43-AD3D-4987-B264-B7C5A17A3FB5}" type="slidenum">
              <a:rPr lang="fr-CH" smtClean="0"/>
              <a:t>‹#›</a:t>
            </a:fld>
            <a:endParaRPr lang="fr-CH"/>
          </a:p>
        </p:txBody>
      </p:sp>
    </p:spTree>
    <p:extLst>
      <p:ext uri="{BB962C8B-B14F-4D97-AF65-F5344CB8AC3E}">
        <p14:creationId xmlns:p14="http://schemas.microsoft.com/office/powerpoint/2010/main" val="74178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fr-CH" dirty="0"/>
          </a:p>
        </p:txBody>
      </p:sp>
      <p:sp>
        <p:nvSpPr>
          <p:cNvPr id="4" name="Espace réservé du numéro de diapositive 3"/>
          <p:cNvSpPr>
            <a:spLocks noGrp="1"/>
          </p:cNvSpPr>
          <p:nvPr>
            <p:ph type="sldNum" sz="quarter" idx="10"/>
          </p:nvPr>
        </p:nvSpPr>
        <p:spPr/>
        <p:txBody>
          <a:bodyPr/>
          <a:lstStyle/>
          <a:p>
            <a:fld id="{B951EC43-AD3D-4987-B264-B7C5A17A3FB5}" type="slidenum">
              <a:rPr lang="fr-CH" smtClean="0"/>
              <a:t>4</a:t>
            </a:fld>
            <a:endParaRPr lang="fr-CH"/>
          </a:p>
        </p:txBody>
      </p:sp>
    </p:spTree>
    <p:extLst>
      <p:ext uri="{BB962C8B-B14F-4D97-AF65-F5344CB8AC3E}">
        <p14:creationId xmlns:p14="http://schemas.microsoft.com/office/powerpoint/2010/main" val="2700788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6574108" y="10045139"/>
            <a:ext cx="675068" cy="376023"/>
          </a:xfrm>
          <a:prstGeom prst="rect">
            <a:avLst/>
          </a:prstGeom>
        </p:spPr>
        <p:txBody>
          <a:bodyPr/>
          <a:lstStyle/>
          <a:p>
            <a:fld id="{ADB91713-1220-4A3E-AFAD-DEC98FB5B845}" type="slidenum">
              <a:rPr lang="en-US" smtClean="0"/>
              <a:pPr/>
              <a:t>27</a:t>
            </a:fld>
            <a:endParaRPr lang="en-US"/>
          </a:p>
        </p:txBody>
      </p:sp>
      <p:sp>
        <p:nvSpPr>
          <p:cNvPr id="312329" name="Rectangle 9"/>
          <p:cNvSpPr>
            <a:spLocks noGrp="1" noChangeArrowheads="1"/>
          </p:cNvSpPr>
          <p:nvPr>
            <p:ph type="body" idx="1"/>
          </p:nvPr>
        </p:nvSpPr>
        <p:spPr/>
        <p:txBody>
          <a:bodyPr>
            <a:normAutofit/>
          </a:bodyPr>
          <a:lstStyle/>
          <a:p>
            <a:endParaRPr lang="en-US" sz="800"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2116096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6574108" y="10045139"/>
            <a:ext cx="675068" cy="376023"/>
          </a:xfrm>
          <a:prstGeom prst="rect">
            <a:avLst/>
          </a:prstGeom>
        </p:spPr>
        <p:txBody>
          <a:bodyPr/>
          <a:lstStyle/>
          <a:p>
            <a:fld id="{ADB91713-1220-4A3E-AFAD-DEC98FB5B845}" type="slidenum">
              <a:rPr lang="en-US" smtClean="0"/>
              <a:pPr/>
              <a:t>33</a:t>
            </a:fld>
            <a:endParaRPr lang="en-US"/>
          </a:p>
        </p:txBody>
      </p:sp>
      <p:sp>
        <p:nvSpPr>
          <p:cNvPr id="312329" name="Rectangle 9"/>
          <p:cNvSpPr>
            <a:spLocks noGrp="1" noChangeArrowheads="1"/>
          </p:cNvSpPr>
          <p:nvPr>
            <p:ph type="body" idx="1"/>
          </p:nvPr>
        </p:nvSpPr>
        <p:spPr/>
        <p:txBody>
          <a:bodyPr>
            <a:normAutofit/>
          </a:bodyPr>
          <a:lstStyle/>
          <a:p>
            <a:pPr marL="0" indent="0">
              <a:buFont typeface="Arial" panose="020B0604020202020204" pitchFamily="34" charset="0"/>
              <a:buNone/>
            </a:pPr>
            <a:endParaRPr lang="en-US" sz="800" b="0"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218663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B951EC43-AD3D-4987-B264-B7C5A17A3FB5}" type="slidenum">
              <a:rPr lang="fr-CH" smtClean="0"/>
              <a:t>6</a:t>
            </a:fld>
            <a:endParaRPr lang="fr-CH"/>
          </a:p>
        </p:txBody>
      </p:sp>
    </p:spTree>
    <p:extLst>
      <p:ext uri="{BB962C8B-B14F-4D97-AF65-F5344CB8AC3E}">
        <p14:creationId xmlns:p14="http://schemas.microsoft.com/office/powerpoint/2010/main" val="314566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B951EC43-AD3D-4987-B264-B7C5A17A3FB5}" type="slidenum">
              <a:rPr lang="fr-CH" smtClean="0"/>
              <a:t>7</a:t>
            </a:fld>
            <a:endParaRPr lang="fr-CH"/>
          </a:p>
        </p:txBody>
      </p:sp>
    </p:spTree>
    <p:extLst>
      <p:ext uri="{BB962C8B-B14F-4D97-AF65-F5344CB8AC3E}">
        <p14:creationId xmlns:p14="http://schemas.microsoft.com/office/powerpoint/2010/main" val="4078908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51EC43-AD3D-4987-B264-B7C5A17A3FB5}" type="slidenum">
              <a:rPr lang="fr-CH" smtClean="0"/>
              <a:t>8</a:t>
            </a:fld>
            <a:endParaRPr lang="fr-CH"/>
          </a:p>
        </p:txBody>
      </p:sp>
    </p:spTree>
    <p:extLst>
      <p:ext uri="{BB962C8B-B14F-4D97-AF65-F5344CB8AC3E}">
        <p14:creationId xmlns:p14="http://schemas.microsoft.com/office/powerpoint/2010/main" val="206355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lvl="1" indent="0" defTabSz="928254">
              <a:spcAft>
                <a:spcPts val="203"/>
              </a:spcAft>
              <a:buFont typeface="Arial" panose="020B0604020202020204" pitchFamily="34" charset="0"/>
              <a:buNone/>
              <a:defRPr/>
            </a:pPr>
            <a:endParaRPr lang="en-US" sz="800" dirty="0"/>
          </a:p>
        </p:txBody>
      </p:sp>
      <p:sp>
        <p:nvSpPr>
          <p:cNvPr id="4" name="Slide Number Placeholder 3"/>
          <p:cNvSpPr>
            <a:spLocks noGrp="1"/>
          </p:cNvSpPr>
          <p:nvPr>
            <p:ph type="sldNum" sz="quarter" idx="10"/>
          </p:nvPr>
        </p:nvSpPr>
        <p:spPr/>
        <p:txBody>
          <a:bodyPr/>
          <a:lstStyle/>
          <a:p>
            <a:fld id="{7151038F-F383-47C2-9840-83A9B25C519B}" type="slidenum">
              <a:rPr lang="en-US" smtClean="0"/>
              <a:pPr/>
              <a:t>10</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754731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fld id="{8F171AFA-A774-4B14-84D8-996D8E7D1AC5}" type="slidenum">
              <a:rPr lang="en-US" smtClean="0"/>
              <a:pPr/>
              <a:t>15</a:t>
            </a:fld>
            <a:endParaRPr lang="en-US"/>
          </a:p>
        </p:txBody>
      </p:sp>
      <p:sp>
        <p:nvSpPr>
          <p:cNvPr id="235527" name="Rectangle 7"/>
          <p:cNvSpPr>
            <a:spLocks noGrp="1" noChangeArrowheads="1"/>
          </p:cNvSpPr>
          <p:nvPr>
            <p:ph type="body" idx="1"/>
          </p:nvPr>
        </p:nvSpPr>
        <p:spPr/>
        <p:txBody>
          <a:bodyPr>
            <a:normAutofit/>
          </a:bodyPr>
          <a:lstStyle/>
          <a:p>
            <a:pPr marL="0" indent="0">
              <a:buFont typeface="Arial" panose="020B0604020202020204" pitchFamily="34" charset="0"/>
              <a:buNone/>
            </a:pPr>
            <a:endParaRPr lang="en-US" sz="800"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219996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fld id="{5E05B7DA-BA46-4D5A-B8EF-A7A46885D2FE}" type="slidenum">
              <a:rPr lang="en-US" smtClean="0"/>
              <a:pPr/>
              <a:t>16</a:t>
            </a:fld>
            <a:endParaRPr lang="en-US" dirty="0"/>
          </a:p>
        </p:txBody>
      </p:sp>
      <p:sp>
        <p:nvSpPr>
          <p:cNvPr id="237575" name="Rectangle 7"/>
          <p:cNvSpPr>
            <a:spLocks noGrp="1" noChangeArrowheads="1"/>
          </p:cNvSpPr>
          <p:nvPr>
            <p:ph type="body" idx="1"/>
          </p:nvPr>
        </p:nvSpPr>
        <p:spPr/>
        <p:txBody>
          <a:bodyPr>
            <a:normAutofit/>
          </a:bodyPr>
          <a:lstStyle/>
          <a:p>
            <a:pPr marL="0" indent="0">
              <a:spcBef>
                <a:spcPts val="1160"/>
              </a:spcBef>
              <a:buFont typeface="Arial" panose="020B0604020202020204" pitchFamily="34" charset="0"/>
              <a:buNone/>
            </a:pPr>
            <a:endParaRPr lang="en-US" sz="800"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3636928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61D519-28F2-4F7A-A42B-02525D549476}" type="slidenum">
              <a:rPr lang="en-US" smtClean="0"/>
              <a:pPr/>
              <a:t>19</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412960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spcBef>
                <a:spcPts val="1160"/>
              </a:spcBef>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461D519-28F2-4F7A-A42B-02525D549476}" type="slidenum">
              <a:rPr lang="en-US" smtClean="0"/>
              <a:pPr/>
              <a:t>26</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1891998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C71604-6F2D-F14D-A309-30DD7947FCFC}"/>
              </a:ext>
            </a:extLst>
          </p:cNvPr>
          <p:cNvPicPr>
            <a:picLocks noChangeAspect="1"/>
          </p:cNvPicPr>
          <p:nvPr userDrawn="1"/>
        </p:nvPicPr>
        <p:blipFill>
          <a:blip r:embed="rId2"/>
          <a:stretch>
            <a:fillRect/>
          </a:stretch>
        </p:blipFill>
        <p:spPr>
          <a:xfrm>
            <a:off x="-72888" y="-67280"/>
            <a:ext cx="9144000" cy="5143500"/>
          </a:xfrm>
          <a:prstGeom prst="rect">
            <a:avLst/>
          </a:prstGeom>
        </p:spPr>
      </p:pic>
      <p:sp>
        <p:nvSpPr>
          <p:cNvPr id="4" name="Rectangle 3">
            <a:extLst>
              <a:ext uri="{FF2B5EF4-FFF2-40B4-BE49-F238E27FC236}">
                <a16:creationId xmlns:a16="http://schemas.microsoft.com/office/drawing/2014/main" id="{756EF9A5-4A46-2B48-A452-55E1BA7A671D}"/>
              </a:ext>
            </a:extLst>
          </p:cNvPr>
          <p:cNvSpPr/>
          <p:nvPr userDrawn="1"/>
        </p:nvSpPr>
        <p:spPr>
          <a:xfrm>
            <a:off x="563217" y="4768443"/>
            <a:ext cx="8507895" cy="307777"/>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700" dirty="0">
                <a:solidFill>
                  <a:schemeClr val="bg1"/>
                </a:solidFill>
              </a:rPr>
              <a:t>| 5.3.19 | ABBV-US-00599-MC</a:t>
            </a:r>
          </a:p>
          <a:p>
            <a:pPr algn="r"/>
            <a:r>
              <a:rPr lang="en-US" sz="700" dirty="0">
                <a:solidFill>
                  <a:schemeClr val="bg1"/>
                </a:solidFill>
              </a:rPr>
              <a:t> </a:t>
            </a:r>
          </a:p>
        </p:txBody>
      </p:sp>
      <p:pic>
        <p:nvPicPr>
          <p:cNvPr id="5" name="Picture 4">
            <a:extLst>
              <a:ext uri="{FF2B5EF4-FFF2-40B4-BE49-F238E27FC236}">
                <a16:creationId xmlns:a16="http://schemas.microsoft.com/office/drawing/2014/main" id="{F9023E57-C8F6-4E45-923D-FB8643DBB83A}"/>
              </a:ext>
            </a:extLst>
          </p:cNvPr>
          <p:cNvPicPr>
            <a:picLocks noChangeAspect="1"/>
          </p:cNvPicPr>
          <p:nvPr userDrawn="1"/>
        </p:nvPicPr>
        <p:blipFill>
          <a:blip r:embed="rId3"/>
          <a:stretch>
            <a:fillRect/>
          </a:stretch>
        </p:blipFill>
        <p:spPr>
          <a:xfrm>
            <a:off x="3718892" y="4143046"/>
            <a:ext cx="1714500" cy="295603"/>
          </a:xfrm>
          <a:prstGeom prst="rect">
            <a:avLst/>
          </a:prstGeom>
        </p:spPr>
      </p:pic>
    </p:spTree>
    <p:extLst>
      <p:ext uri="{BB962C8B-B14F-4D97-AF65-F5344CB8AC3E}">
        <p14:creationId xmlns:p14="http://schemas.microsoft.com/office/powerpoint/2010/main" val="1602398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2147" y="1171184"/>
            <a:ext cx="8285967" cy="3461539"/>
          </a:xfrm>
          <a:prstGeom prst="rect">
            <a:avLst/>
          </a:prstGeo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29044" y="4610280"/>
            <a:ext cx="3086100" cy="273844"/>
          </a:xfrm>
        </p:spPr>
        <p:txBody>
          <a:bodyPr anchor="b"/>
          <a:lstStyle>
            <a:lvl1pPr algn="l">
              <a:defRPr sz="700">
                <a:solidFill>
                  <a:schemeClr val="tx1">
                    <a:lumMod val="75000"/>
                    <a:lumOff val="25000"/>
                  </a:schemeClr>
                </a:solidFill>
              </a:defRPr>
            </a:lvl1pPr>
          </a:lstStyle>
          <a:p>
            <a:r>
              <a:rPr kumimoji="1" lang="en-US" altLang="zh-TW" dirty="0"/>
              <a:t>footer</a:t>
            </a:r>
            <a:endParaRPr kumimoji="1" lang="zh-TW" altLang="en-US" dirty="0"/>
          </a:p>
        </p:txBody>
      </p:sp>
      <p:sp>
        <p:nvSpPr>
          <p:cNvPr id="6" name="Slide Number Placeholder 5"/>
          <p:cNvSpPr>
            <a:spLocks noGrp="1"/>
          </p:cNvSpPr>
          <p:nvPr>
            <p:ph type="sldNum" sz="quarter" idx="12"/>
          </p:nvPr>
        </p:nvSpPr>
        <p:spPr>
          <a:xfrm>
            <a:off x="7015358" y="4639589"/>
            <a:ext cx="2057400" cy="273844"/>
          </a:xfrm>
        </p:spPr>
        <p:txBody>
          <a:bodyPr/>
          <a:lstStyle/>
          <a:p>
            <a:fld id="{FEE48191-0C4A-1249-9ADF-D0EAC71CA6AD}" type="slidenum">
              <a:rPr kumimoji="1" lang="zh-TW" altLang="en-US" smtClean="0"/>
              <a:t>‹#›</a:t>
            </a:fld>
            <a:endParaRPr kumimoji="1" lang="zh-TW" altLang="en-US" dirty="0"/>
          </a:p>
        </p:txBody>
      </p:sp>
    </p:spTree>
    <p:extLst>
      <p:ext uri="{BB962C8B-B14F-4D97-AF65-F5344CB8AC3E}">
        <p14:creationId xmlns:p14="http://schemas.microsoft.com/office/powerpoint/2010/main" val="198912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946A06-9B9B-AF44-A30A-A66B4A0125F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580047" y="0"/>
            <a:ext cx="4142265" cy="2139553"/>
          </a:xfrm>
        </p:spPr>
        <p:txBody>
          <a:bodyPr anchor="b">
            <a:normAutofit/>
          </a:bodyPr>
          <a:lstStyle>
            <a:lvl1pPr>
              <a:defRPr sz="2800"/>
            </a:lvl1pPr>
          </a:lstStyle>
          <a:p>
            <a:r>
              <a:rPr lang="en-US" dirty="0"/>
              <a:t>Click to edit Master title style</a:t>
            </a:r>
          </a:p>
        </p:txBody>
      </p:sp>
      <p:sp>
        <p:nvSpPr>
          <p:cNvPr id="5" name="Footer Placeholder 4"/>
          <p:cNvSpPr>
            <a:spLocks noGrp="1"/>
          </p:cNvSpPr>
          <p:nvPr>
            <p:ph type="ftr" sz="quarter" idx="11"/>
          </p:nvPr>
        </p:nvSpPr>
        <p:spPr>
          <a:xfrm>
            <a:off x="580112" y="4610280"/>
            <a:ext cx="3086100" cy="273844"/>
          </a:xfrm>
        </p:spPr>
        <p:txBody>
          <a:bodyPr/>
          <a:lstStyle>
            <a:lvl1pPr algn="l">
              <a:defRPr>
                <a:solidFill>
                  <a:schemeClr val="bg1"/>
                </a:solidFill>
              </a:defRPr>
            </a:lvl1pPr>
          </a:lstStyle>
          <a:p>
            <a:r>
              <a:rPr kumimoji="1" lang="en-US" altLang="zh-TW" dirty="0"/>
              <a:t>footer</a:t>
            </a:r>
            <a:endParaRPr kumimoji="1" lang="zh-TW" altLang="en-US" dirty="0"/>
          </a:p>
        </p:txBody>
      </p:sp>
      <p:sp>
        <p:nvSpPr>
          <p:cNvPr id="6" name="Slide Number Placeholder 5"/>
          <p:cNvSpPr>
            <a:spLocks noGrp="1"/>
          </p:cNvSpPr>
          <p:nvPr>
            <p:ph type="sldNum" sz="quarter" idx="12"/>
          </p:nvPr>
        </p:nvSpPr>
        <p:spPr>
          <a:xfrm>
            <a:off x="7021621" y="4634743"/>
            <a:ext cx="2057400" cy="273844"/>
          </a:xfrm>
        </p:spPr>
        <p:txBody>
          <a:bodyPr/>
          <a:lstStyle/>
          <a:p>
            <a:fld id="{FEE48191-0C4A-1249-9ADF-D0EAC71CA6AD}" type="slidenum">
              <a:rPr kumimoji="1" lang="zh-TW" altLang="en-US" smtClean="0"/>
              <a:t>‹#›</a:t>
            </a:fld>
            <a:endParaRPr kumimoji="1" lang="zh-TW" altLang="en-US" dirty="0"/>
          </a:p>
        </p:txBody>
      </p:sp>
      <p:sp>
        <p:nvSpPr>
          <p:cNvPr id="7" name="Rectangle 6">
            <a:extLst>
              <a:ext uri="{FF2B5EF4-FFF2-40B4-BE49-F238E27FC236}">
                <a16:creationId xmlns:a16="http://schemas.microsoft.com/office/drawing/2014/main" id="{A2A2BF06-2C78-9546-8141-DF5E6BDF8944}"/>
              </a:ext>
            </a:extLst>
          </p:cNvPr>
          <p:cNvSpPr/>
          <p:nvPr userDrawn="1"/>
        </p:nvSpPr>
        <p:spPr>
          <a:xfrm>
            <a:off x="542436" y="4874459"/>
            <a:ext cx="8507895" cy="200055"/>
          </a:xfrm>
          <a:prstGeom prst="rect">
            <a:avLst/>
          </a:prstGeom>
        </p:spPr>
        <p:txBody>
          <a:bodyPr wrap="square">
            <a:spAutoFit/>
          </a:bodyPr>
          <a:lstStyle/>
          <a:p>
            <a:pPr algn="r"/>
            <a:r>
              <a:rPr lang="en-US" sz="700" dirty="0">
                <a:solidFill>
                  <a:schemeClr val="bg1"/>
                </a:solidFill>
              </a:rPr>
              <a:t>| 5.3.19 |  Company Confidential @2019  ABBV-US-00599-MC v1 10.21</a:t>
            </a:r>
          </a:p>
        </p:txBody>
      </p:sp>
    </p:spTree>
    <p:extLst>
      <p:ext uri="{BB962C8B-B14F-4D97-AF65-F5344CB8AC3E}">
        <p14:creationId xmlns:p14="http://schemas.microsoft.com/office/powerpoint/2010/main" val="245135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168803"/>
            <a:ext cx="3886200" cy="32635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168803"/>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kumimoji="1" lang="en-US" altLang="zh-TW"/>
              <a:t>footer</a:t>
            </a:r>
            <a:endParaRPr kumimoji="1" lang="zh-TW" altLang="en-US" dirty="0"/>
          </a:p>
        </p:txBody>
      </p:sp>
      <p:sp>
        <p:nvSpPr>
          <p:cNvPr id="7" name="Slide Number Placeholder 6"/>
          <p:cNvSpPr>
            <a:spLocks noGrp="1"/>
          </p:cNvSpPr>
          <p:nvPr>
            <p:ph type="sldNum" sz="quarter" idx="12"/>
          </p:nvPr>
        </p:nvSpPr>
        <p:spPr/>
        <p:txBody>
          <a:bodyPr/>
          <a:lstStyle/>
          <a:p>
            <a:fld id="{FEE48191-0C4A-1249-9ADF-D0EAC71CA6AD}" type="slidenum">
              <a:rPr kumimoji="1" lang="zh-TW" altLang="en-US" smtClean="0"/>
              <a:t>‹#›</a:t>
            </a:fld>
            <a:endParaRPr kumimoji="1" lang="zh-TW" altLang="en-US"/>
          </a:p>
        </p:txBody>
      </p:sp>
    </p:spTree>
    <p:extLst>
      <p:ext uri="{BB962C8B-B14F-4D97-AF65-F5344CB8AC3E}">
        <p14:creationId xmlns:p14="http://schemas.microsoft.com/office/powerpoint/2010/main" val="1410373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Unbrande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6934200" y="4869657"/>
            <a:ext cx="2133600" cy="273844"/>
          </a:xfrm>
          <a:prstGeom prst="rect">
            <a:avLst/>
          </a:prstGeom>
        </p:spPr>
        <p:txBody>
          <a:bodyPr vert="horz" lIns="68580" tIns="34290" rIns="68580" bIns="34290" rtlCol="0" anchor="ctr"/>
          <a:lstStyle>
            <a:lvl1pPr>
              <a:defRPr sz="1400">
                <a:solidFill>
                  <a:schemeClr val="accent2">
                    <a:lumMod val="50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A9278F6E-6C21-44D4-B86B-8727E1665D37}" type="slidenum">
              <a:rPr kumimoji="0" lang="en-US"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424275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042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8DDEEF-AB91-C44B-8726-ED1CE3175FB4}"/>
              </a:ext>
            </a:extLst>
          </p:cNvPr>
          <p:cNvPicPr>
            <a:picLocks noChangeAspect="1"/>
          </p:cNvPicPr>
          <p:nvPr userDrawn="1"/>
        </p:nvPicPr>
        <p:blipFill>
          <a:blip r:embed="rId8"/>
          <a:stretch>
            <a:fillRect/>
          </a:stretch>
        </p:blipFill>
        <p:spPr>
          <a:xfrm>
            <a:off x="0" y="0"/>
            <a:ext cx="9144000" cy="1057275"/>
          </a:xfrm>
          <a:prstGeom prst="rect">
            <a:avLst/>
          </a:prstGeom>
        </p:spPr>
      </p:pic>
      <p:sp>
        <p:nvSpPr>
          <p:cNvPr id="2" name="Title Placeholder 1"/>
          <p:cNvSpPr>
            <a:spLocks noGrp="1"/>
          </p:cNvSpPr>
          <p:nvPr>
            <p:ph type="title"/>
          </p:nvPr>
        </p:nvSpPr>
        <p:spPr>
          <a:xfrm>
            <a:off x="432147" y="273844"/>
            <a:ext cx="8285967" cy="7846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32147" y="1171184"/>
            <a:ext cx="8285967" cy="34615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28969" y="4610281"/>
            <a:ext cx="3086100" cy="273844"/>
          </a:xfrm>
          <a:prstGeom prst="rect">
            <a:avLst/>
          </a:prstGeom>
        </p:spPr>
        <p:txBody>
          <a:bodyPr vert="horz" lIns="91440" tIns="45720" rIns="91440" bIns="45720" rtlCol="0" anchor="b"/>
          <a:lstStyle>
            <a:lvl1pPr algn="l">
              <a:defRPr sz="700">
                <a:solidFill>
                  <a:schemeClr val="tx1">
                    <a:lumMod val="75000"/>
                    <a:lumOff val="25000"/>
                  </a:schemeClr>
                </a:solidFill>
              </a:defRPr>
            </a:lvl1pPr>
          </a:lstStyle>
          <a:p>
            <a:r>
              <a:rPr kumimoji="1" lang="en-US" altLang="zh-TW" dirty="0"/>
              <a:t>footer</a:t>
            </a:r>
            <a:endParaRPr kumimoji="1" lang="zh-TW" altLang="en-US" dirty="0"/>
          </a:p>
        </p:txBody>
      </p:sp>
      <p:sp>
        <p:nvSpPr>
          <p:cNvPr id="6" name="Slide Number Placeholder 5"/>
          <p:cNvSpPr>
            <a:spLocks noGrp="1"/>
          </p:cNvSpPr>
          <p:nvPr>
            <p:ph type="sldNum" sz="quarter" idx="4"/>
          </p:nvPr>
        </p:nvSpPr>
        <p:spPr>
          <a:xfrm>
            <a:off x="7015358" y="4632962"/>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EE48191-0C4A-1249-9ADF-D0EAC71CA6AD}" type="slidenum">
              <a:rPr kumimoji="1" lang="zh-TW" altLang="en-US" smtClean="0"/>
              <a:t>‹#›</a:t>
            </a:fld>
            <a:endParaRPr kumimoji="1" lang="zh-TW" altLang="en-US" dirty="0"/>
          </a:p>
        </p:txBody>
      </p:sp>
      <p:sp>
        <p:nvSpPr>
          <p:cNvPr id="8" name="Rectangle 7">
            <a:extLst>
              <a:ext uri="{FF2B5EF4-FFF2-40B4-BE49-F238E27FC236}">
                <a16:creationId xmlns:a16="http://schemas.microsoft.com/office/drawing/2014/main" id="{EF4B9A2E-3532-B84D-9EF6-EC1D9AA379F6}"/>
              </a:ext>
            </a:extLst>
          </p:cNvPr>
          <p:cNvSpPr/>
          <p:nvPr userDrawn="1"/>
        </p:nvSpPr>
        <p:spPr>
          <a:xfrm>
            <a:off x="563217" y="4874459"/>
            <a:ext cx="8507895" cy="200055"/>
          </a:xfrm>
          <a:prstGeom prst="rect">
            <a:avLst/>
          </a:prstGeom>
        </p:spPr>
        <p:txBody>
          <a:bodyPr wrap="square">
            <a:spAutoFit/>
          </a:bodyPr>
          <a:lstStyle/>
          <a:p>
            <a:pPr algn="r"/>
            <a:r>
              <a:rPr lang="en-US" sz="700" dirty="0">
                <a:solidFill>
                  <a:schemeClr val="tx1"/>
                </a:solidFill>
              </a:rPr>
              <a:t>| 5.3.19 | Company confidential @2019 ABBV-US-00599-MC </a:t>
            </a:r>
            <a:r>
              <a:rPr lang="en-US" sz="700" dirty="0">
                <a:solidFill>
                  <a:schemeClr val="bg1"/>
                </a:solidFill>
              </a:rPr>
              <a:t>© 2019</a:t>
            </a:r>
          </a:p>
        </p:txBody>
      </p:sp>
      <p:pic>
        <p:nvPicPr>
          <p:cNvPr id="10" name="Picture 9">
            <a:extLst>
              <a:ext uri="{FF2B5EF4-FFF2-40B4-BE49-F238E27FC236}">
                <a16:creationId xmlns:a16="http://schemas.microsoft.com/office/drawing/2014/main" id="{2C69CDE3-2A60-0B4E-92A6-8EC86BA1F36D}"/>
              </a:ext>
            </a:extLst>
          </p:cNvPr>
          <p:cNvPicPr>
            <a:picLocks noChangeAspect="1"/>
          </p:cNvPicPr>
          <p:nvPr userDrawn="1"/>
        </p:nvPicPr>
        <p:blipFill>
          <a:blip r:embed="rId9"/>
          <a:stretch>
            <a:fillRect/>
          </a:stretch>
        </p:blipFill>
        <p:spPr>
          <a:xfrm>
            <a:off x="7642518" y="4652170"/>
            <a:ext cx="994004" cy="172146"/>
          </a:xfrm>
          <a:prstGeom prst="rect">
            <a:avLst/>
          </a:prstGeom>
        </p:spPr>
      </p:pic>
    </p:spTree>
    <p:extLst>
      <p:ext uri="{BB962C8B-B14F-4D97-AF65-F5344CB8AC3E}">
        <p14:creationId xmlns:p14="http://schemas.microsoft.com/office/powerpoint/2010/main" val="82843101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17" r:id="rId5"/>
    <p:sldLayoutId id="2147483718" r:id="rId6"/>
  </p:sldLayoutIdLst>
  <p:hf hdr="0" ftr="0" dt="0"/>
  <p:txStyles>
    <p:titleStyle>
      <a:lvl1pPr algn="l" defTabSz="6858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0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System Font Regular"/>
        <a:buChar char="‒"/>
        <a:defRPr sz="160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Wingdings" pitchFamily="2" charset="2"/>
        <a:buChar char="§"/>
        <a:defRPr sz="14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56" userDrawn="1">
          <p15:clr>
            <a:srgbClr val="F26B43"/>
          </p15:clr>
        </p15:guide>
        <p15:guide id="2" pos="2880" userDrawn="1">
          <p15:clr>
            <a:srgbClr val="F26B43"/>
          </p15:clr>
        </p15:guide>
        <p15:guide id="3" orient="horz" pos="30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abbviemedinfo.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2AEA-C153-4011-9224-04EFB8D61579}"/>
              </a:ext>
            </a:extLst>
          </p:cNvPr>
          <p:cNvSpPr>
            <a:spLocks noGrp="1"/>
          </p:cNvSpPr>
          <p:nvPr>
            <p:ph type="title"/>
          </p:nvPr>
        </p:nvSpPr>
        <p:spPr>
          <a:xfrm>
            <a:off x="580047" y="0"/>
            <a:ext cx="4572056" cy="2139553"/>
          </a:xfrm>
        </p:spPr>
        <p:txBody>
          <a:bodyPr>
            <a:normAutofit/>
          </a:bodyPr>
          <a:lstStyle/>
          <a:p>
            <a:br>
              <a:rPr lang="en-US" dirty="0"/>
            </a:br>
            <a:r>
              <a:rPr lang="en-US" dirty="0"/>
              <a:t>Practice Patterns and the Role of Testosterone In Prostate Cancer</a:t>
            </a:r>
          </a:p>
        </p:txBody>
      </p:sp>
      <p:sp>
        <p:nvSpPr>
          <p:cNvPr id="4" name="Title 1">
            <a:extLst>
              <a:ext uri="{FF2B5EF4-FFF2-40B4-BE49-F238E27FC236}">
                <a16:creationId xmlns:a16="http://schemas.microsoft.com/office/drawing/2014/main" id="{2531D42F-B1DD-4E54-BD3D-8B0337F5E1D1}"/>
              </a:ext>
            </a:extLst>
          </p:cNvPr>
          <p:cNvSpPr txBox="1">
            <a:spLocks/>
          </p:cNvSpPr>
          <p:nvPr/>
        </p:nvSpPr>
        <p:spPr>
          <a:xfrm>
            <a:off x="580047" y="1554814"/>
            <a:ext cx="5653605" cy="2139553"/>
          </a:xfrm>
          <a:prstGeom prst="rect">
            <a:avLst/>
          </a:prstGeom>
        </p:spPr>
        <p:txBody>
          <a:bodyPr vert="horz" lIns="91440" tIns="45720" rIns="91440" bIns="45720" rtlCol="0" anchor="b">
            <a:normAutofit fontScale="97500"/>
          </a:bodyPr>
          <a:lstStyle>
            <a:lvl1pPr algn="l" defTabSz="685800" rtl="0" eaLnBrk="1" latinLnBrk="0" hangingPunct="1">
              <a:lnSpc>
                <a:spcPct val="90000"/>
              </a:lnSpc>
              <a:spcBef>
                <a:spcPct val="0"/>
              </a:spcBef>
              <a:buNone/>
              <a:defRPr sz="2800" b="1" kern="1200">
                <a:solidFill>
                  <a:schemeClr val="bg1"/>
                </a:solidFill>
                <a:latin typeface="+mj-lt"/>
                <a:ea typeface="+mj-ea"/>
                <a:cs typeface="+mj-cs"/>
              </a:defRPr>
            </a:lvl1pPr>
          </a:lstStyle>
          <a:p>
            <a:br>
              <a:rPr lang="en-US" dirty="0"/>
            </a:br>
            <a:br>
              <a:rPr lang="en-US" dirty="0"/>
            </a:br>
            <a:r>
              <a:rPr lang="en-US" sz="2000" b="0" dirty="0"/>
              <a:t>Evan </a:t>
            </a:r>
            <a:r>
              <a:rPr lang="en-US" sz="2000" b="0" dirty="0" err="1"/>
              <a:t>Goldfischer</a:t>
            </a:r>
            <a:r>
              <a:rPr lang="en-US" sz="2000" b="0" dirty="0"/>
              <a:t>, MD</a:t>
            </a:r>
          </a:p>
          <a:p>
            <a:r>
              <a:rPr lang="en-US" sz="2000" b="0" dirty="0"/>
              <a:t>Director of Research</a:t>
            </a:r>
          </a:p>
          <a:p>
            <a:r>
              <a:rPr lang="en-US" sz="2000" b="0" dirty="0"/>
              <a:t>Premier Medical Group of the Hudson Valley</a:t>
            </a:r>
          </a:p>
          <a:p>
            <a:r>
              <a:rPr lang="en-US" sz="2000" b="0" dirty="0"/>
              <a:t>Poughkeepsie, New York</a:t>
            </a:r>
            <a:endParaRPr lang="en-US" sz="2200" b="0" dirty="0"/>
          </a:p>
        </p:txBody>
      </p:sp>
    </p:spTree>
    <p:extLst>
      <p:ext uri="{BB962C8B-B14F-4D97-AF65-F5344CB8AC3E}">
        <p14:creationId xmlns:p14="http://schemas.microsoft.com/office/powerpoint/2010/main" val="1485179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21" y="236211"/>
            <a:ext cx="7886699" cy="857250"/>
          </a:xfrm>
        </p:spPr>
        <p:txBody>
          <a:bodyPr>
            <a:normAutofit/>
          </a:bodyPr>
          <a:lstStyle/>
          <a:p>
            <a:pPr>
              <a:lnSpc>
                <a:spcPct val="100000"/>
              </a:lnSpc>
            </a:pPr>
            <a:r>
              <a:rPr lang="en-US" dirty="0" err="1">
                <a:latin typeface="+mn-lt"/>
                <a:cs typeface="Arial" panose="020B0604020202020204" pitchFamily="34" charset="0"/>
              </a:rPr>
              <a:t>Morote</a:t>
            </a:r>
            <a:r>
              <a:rPr lang="en-US" dirty="0">
                <a:latin typeface="+mn-lt"/>
                <a:cs typeface="Arial" panose="020B0604020202020204" pitchFamily="34" charset="0"/>
              </a:rPr>
              <a:t> et al: Research Objectives</a:t>
            </a:r>
          </a:p>
        </p:txBody>
      </p:sp>
      <p:sp>
        <p:nvSpPr>
          <p:cNvPr id="3" name="Content Placeholder 2"/>
          <p:cNvSpPr>
            <a:spLocks noGrp="1"/>
          </p:cNvSpPr>
          <p:nvPr>
            <p:ph idx="1"/>
          </p:nvPr>
        </p:nvSpPr>
        <p:spPr>
          <a:xfrm>
            <a:off x="432147" y="1519765"/>
            <a:ext cx="8285967" cy="3461539"/>
          </a:xfrm>
        </p:spPr>
        <p:txBody>
          <a:bodyPr>
            <a:normAutofit/>
          </a:bodyPr>
          <a:lstStyle/>
          <a:p>
            <a:pPr marL="0" lvl="0" indent="0">
              <a:buNone/>
            </a:pPr>
            <a:endParaRPr lang="en-US" sz="2000" b="1" dirty="0">
              <a:cs typeface="Arial" panose="020B0604020202020204" pitchFamily="34" charset="0"/>
            </a:endParaRPr>
          </a:p>
          <a:p>
            <a:pPr marL="0" lvl="0" indent="0">
              <a:buNone/>
            </a:pPr>
            <a:endParaRPr lang="en-US" sz="2000" b="1" dirty="0">
              <a:cs typeface="Arial" panose="020B0604020202020204" pitchFamily="34" charset="0"/>
            </a:endParaRPr>
          </a:p>
          <a:p>
            <a:pPr marL="0" lvl="0" indent="0">
              <a:buNone/>
            </a:pPr>
            <a:r>
              <a:rPr lang="en-US" sz="2000" b="1" dirty="0">
                <a:cs typeface="Arial" panose="020B0604020202020204" pitchFamily="34" charset="0"/>
              </a:rPr>
              <a:t>Objectives</a:t>
            </a:r>
            <a:endParaRPr lang="en-US" sz="2000" b="1" dirty="0">
              <a:solidFill>
                <a:srgbClr val="FF0000"/>
              </a:solidFill>
              <a:cs typeface="Arial" panose="020B0604020202020204" pitchFamily="34" charset="0"/>
            </a:endParaRPr>
          </a:p>
          <a:p>
            <a:pPr>
              <a:spcBef>
                <a:spcPts val="806"/>
              </a:spcBef>
              <a:buFont typeface="Arial" panose="020B0604020202020204" pitchFamily="34" charset="0"/>
              <a:buChar char="•"/>
            </a:pPr>
            <a:r>
              <a:rPr lang="en-US" sz="2000" i="1" dirty="0">
                <a:cs typeface="Arial" panose="020B0604020202020204" pitchFamily="34" charset="0"/>
              </a:rPr>
              <a:t>Primary objective: </a:t>
            </a:r>
            <a:r>
              <a:rPr lang="en-US" sz="2000" dirty="0">
                <a:cs typeface="Arial" panose="020B0604020202020204" pitchFamily="34" charset="0"/>
              </a:rPr>
              <a:t>Determine the lowest serum testosterone level </a:t>
            </a:r>
            <a:br>
              <a:rPr lang="en-US" sz="2000" dirty="0">
                <a:cs typeface="Arial" panose="020B0604020202020204" pitchFamily="34" charset="0"/>
              </a:rPr>
            </a:br>
            <a:r>
              <a:rPr lang="en-US" sz="2000" dirty="0">
                <a:cs typeface="Arial" panose="020B0604020202020204" pitchFamily="34" charset="0"/>
              </a:rPr>
              <a:t>with a clinically relevant impact on time to </a:t>
            </a:r>
            <a:r>
              <a:rPr lang="en-US" dirty="0">
                <a:cs typeface="Arial" panose="020B0604020202020204" pitchFamily="34" charset="0"/>
              </a:rPr>
              <a:t>a</a:t>
            </a:r>
            <a:r>
              <a:rPr lang="en-US" sz="2000" dirty="0">
                <a:cs typeface="Arial" panose="020B0604020202020204" pitchFamily="34" charset="0"/>
              </a:rPr>
              <a:t>ndrogen independent progression (AIP)</a:t>
            </a:r>
            <a:endParaRPr lang="en-US" sz="2000" baseline="30000" dirty="0">
              <a:cs typeface="Arial" panose="020B0604020202020204" pitchFamily="34" charset="0"/>
            </a:endParaRPr>
          </a:p>
          <a:p>
            <a:pPr>
              <a:spcBef>
                <a:spcPts val="806"/>
              </a:spcBef>
              <a:buFont typeface="Arial" panose="020B0604020202020204" pitchFamily="34" charset="0"/>
              <a:buChar char="•"/>
            </a:pPr>
            <a:r>
              <a:rPr lang="en-US" sz="2000" i="1" dirty="0">
                <a:cs typeface="Arial" panose="020B0604020202020204" pitchFamily="34" charset="0"/>
              </a:rPr>
              <a:t>Secondary objective: </a:t>
            </a:r>
            <a:r>
              <a:rPr lang="en-US" sz="2000" dirty="0">
                <a:cs typeface="Arial" panose="020B0604020202020204" pitchFamily="34" charset="0"/>
              </a:rPr>
              <a:t>Evaluate the effect of continuing bicalutamide with GnRH agonists on castration escapes</a:t>
            </a:r>
          </a:p>
        </p:txBody>
      </p:sp>
      <p:sp>
        <p:nvSpPr>
          <p:cNvPr id="4" name="TextBox 3"/>
          <p:cNvSpPr txBox="1"/>
          <p:nvPr/>
        </p:nvSpPr>
        <p:spPr>
          <a:xfrm>
            <a:off x="487591" y="4597512"/>
            <a:ext cx="8317571" cy="246221"/>
          </a:xfrm>
          <a:prstGeom prst="rect">
            <a:avLst/>
          </a:prstGeom>
          <a:noFill/>
        </p:spPr>
        <p:txBody>
          <a:bodyPr wrap="square" lIns="0" tIns="0" rIns="0" bIns="0" rtlCol="0" anchor="b" anchorCtr="0">
            <a:spAutoFit/>
          </a:bodyPr>
          <a:lstStyle/>
          <a:p>
            <a:pPr marL="45244"/>
            <a:r>
              <a:rPr lang="en-US" sz="800" dirty="0">
                <a:solidFill>
                  <a:schemeClr val="tx1">
                    <a:lumMod val="75000"/>
                    <a:lumOff val="25000"/>
                  </a:schemeClr>
                </a:solidFill>
                <a:cs typeface="Arial" panose="020B0604020202020204" pitchFamily="34" charset="0"/>
              </a:rPr>
              <a:t>AIP, androgen independent progression.</a:t>
            </a:r>
          </a:p>
          <a:p>
            <a:pPr marL="45244"/>
            <a:r>
              <a:rPr lang="en-US" sz="800" b="1" dirty="0">
                <a:solidFill>
                  <a:schemeClr val="tx1">
                    <a:lumMod val="75000"/>
                    <a:lumOff val="25000"/>
                  </a:schemeClr>
                </a:solidFill>
                <a:cs typeface="Arial" panose="020B0604020202020204" pitchFamily="34" charset="0"/>
              </a:rPr>
              <a:t>Reference: </a:t>
            </a:r>
            <a:r>
              <a:rPr lang="en-US" sz="800" dirty="0" err="1">
                <a:solidFill>
                  <a:schemeClr val="tx1">
                    <a:lumMod val="75000"/>
                    <a:lumOff val="25000"/>
                  </a:schemeClr>
                </a:solidFill>
                <a:cs typeface="Arial" panose="020B0604020202020204" pitchFamily="34" charset="0"/>
              </a:rPr>
              <a:t>Morote</a:t>
            </a:r>
            <a:r>
              <a:rPr lang="en-US" sz="800" dirty="0">
                <a:solidFill>
                  <a:schemeClr val="tx1">
                    <a:lumMod val="75000"/>
                    <a:lumOff val="25000"/>
                  </a:schemeClr>
                </a:solidFill>
                <a:cs typeface="Arial" panose="020B0604020202020204" pitchFamily="34" charset="0"/>
              </a:rPr>
              <a:t> J et al. </a:t>
            </a:r>
            <a:r>
              <a:rPr lang="en-US" sz="800" i="1" dirty="0">
                <a:solidFill>
                  <a:schemeClr val="tx1">
                    <a:lumMod val="75000"/>
                    <a:lumOff val="25000"/>
                  </a:schemeClr>
                </a:solidFill>
                <a:cs typeface="Arial" panose="020B0604020202020204" pitchFamily="34" charset="0"/>
              </a:rPr>
              <a:t>J Urol</a:t>
            </a:r>
            <a:r>
              <a:rPr lang="en-US" sz="800" dirty="0">
                <a:solidFill>
                  <a:schemeClr val="tx1">
                    <a:lumMod val="75000"/>
                    <a:lumOff val="25000"/>
                  </a:schemeClr>
                </a:solidFill>
                <a:cs typeface="Arial" panose="020B0604020202020204" pitchFamily="34" charset="0"/>
              </a:rPr>
              <a:t>. 2007;178:1290-1295.</a:t>
            </a:r>
          </a:p>
        </p:txBody>
      </p:sp>
      <p:pic>
        <p:nvPicPr>
          <p:cNvPr id="5" name="Picture 4">
            <a:extLst>
              <a:ext uri="{FF2B5EF4-FFF2-40B4-BE49-F238E27FC236}">
                <a16:creationId xmlns:a16="http://schemas.microsoft.com/office/drawing/2014/main" id="{62CC5F7C-8E63-4C4F-88BC-D465F70D6AB0}"/>
              </a:ext>
            </a:extLst>
          </p:cNvPr>
          <p:cNvPicPr>
            <a:picLocks noChangeAspect="1"/>
          </p:cNvPicPr>
          <p:nvPr/>
        </p:nvPicPr>
        <p:blipFill rotWithShape="1">
          <a:blip r:embed="rId3"/>
          <a:srcRect b="82440"/>
          <a:stretch/>
        </p:blipFill>
        <p:spPr>
          <a:xfrm>
            <a:off x="1722088" y="1245634"/>
            <a:ext cx="7059168" cy="801987"/>
          </a:xfrm>
          <a:prstGeom prst="rect">
            <a:avLst/>
          </a:prstGeom>
          <a:ln>
            <a:solidFill>
              <a:schemeClr val="tx1"/>
            </a:solidFill>
          </a:ln>
        </p:spPr>
      </p:pic>
      <p:sp>
        <p:nvSpPr>
          <p:cNvPr id="6" name="Slide Number Placeholder 5">
            <a:extLst>
              <a:ext uri="{FF2B5EF4-FFF2-40B4-BE49-F238E27FC236}">
                <a16:creationId xmlns:a16="http://schemas.microsoft.com/office/drawing/2014/main" id="{8A4D76F4-F29C-814A-BC1A-232845E4FF5D}"/>
              </a:ext>
            </a:extLst>
          </p:cNvPr>
          <p:cNvSpPr>
            <a:spLocks noGrp="1"/>
          </p:cNvSpPr>
          <p:nvPr>
            <p:ph type="sldNum" sz="quarter" idx="12"/>
          </p:nvPr>
        </p:nvSpPr>
        <p:spPr/>
        <p:txBody>
          <a:bodyPr/>
          <a:lstStyle/>
          <a:p>
            <a:fld id="{FEE48191-0C4A-1249-9ADF-D0EAC71CA6AD}" type="slidenum">
              <a:rPr kumimoji="1" lang="zh-TW" altLang="en-US" smtClean="0"/>
              <a:t>10</a:t>
            </a:fld>
            <a:endParaRPr kumimoji="1" lang="zh-TW" altLang="en-US"/>
          </a:p>
        </p:txBody>
      </p:sp>
    </p:spTree>
    <p:extLst>
      <p:ext uri="{BB962C8B-B14F-4D97-AF65-F5344CB8AC3E}">
        <p14:creationId xmlns:p14="http://schemas.microsoft.com/office/powerpoint/2010/main" val="46855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814D-75AB-4FB3-BC9D-E6DEFA7DE18D}"/>
              </a:ext>
            </a:extLst>
          </p:cNvPr>
          <p:cNvSpPr>
            <a:spLocks noGrp="1"/>
          </p:cNvSpPr>
          <p:nvPr>
            <p:ph type="title"/>
          </p:nvPr>
        </p:nvSpPr>
        <p:spPr>
          <a:xfrm>
            <a:off x="425797" y="292894"/>
            <a:ext cx="8285967" cy="784605"/>
          </a:xfrm>
        </p:spPr>
        <p:txBody>
          <a:bodyPr>
            <a:noAutofit/>
          </a:bodyPr>
          <a:lstStyle/>
          <a:p>
            <a:pPr>
              <a:tabLst>
                <a:tab pos="511175" algn="l"/>
              </a:tabLst>
            </a:pPr>
            <a:r>
              <a:rPr lang="en-US" dirty="0">
                <a:latin typeface="+mn-lt"/>
              </a:rPr>
              <a:t>Defining Castration-Resistant Prostate Cancer (CRPC)/Androgen Independent Progression (AIP)</a:t>
            </a:r>
          </a:p>
        </p:txBody>
      </p:sp>
      <p:sp>
        <p:nvSpPr>
          <p:cNvPr id="3" name="Content Placeholder 2">
            <a:extLst>
              <a:ext uri="{FF2B5EF4-FFF2-40B4-BE49-F238E27FC236}">
                <a16:creationId xmlns:a16="http://schemas.microsoft.com/office/drawing/2014/main" id="{57A3B261-DB23-43C8-8C6B-B4F9530D9FCE}"/>
              </a:ext>
            </a:extLst>
          </p:cNvPr>
          <p:cNvSpPr>
            <a:spLocks noGrp="1"/>
          </p:cNvSpPr>
          <p:nvPr>
            <p:ph idx="1"/>
          </p:nvPr>
        </p:nvSpPr>
        <p:spPr/>
        <p:txBody>
          <a:bodyPr/>
          <a:lstStyle/>
          <a:p>
            <a:r>
              <a:rPr lang="en-US" dirty="0"/>
              <a:t>CRPC is defined as 3 consecutive PSA increases after nadir</a:t>
            </a:r>
          </a:p>
          <a:p>
            <a:r>
              <a:rPr lang="en-US" dirty="0"/>
              <a:t>When the first increase in PSA was detected, 2 more PSA determinations were performed in the following 2 months</a:t>
            </a:r>
          </a:p>
          <a:p>
            <a:r>
              <a:rPr lang="en-US" dirty="0"/>
              <a:t>Survival free CRPC was established as the period between the day of the first LHRH agonist injection and the day of the first PSA increase after the nadir PSA</a:t>
            </a:r>
          </a:p>
        </p:txBody>
      </p:sp>
      <p:sp>
        <p:nvSpPr>
          <p:cNvPr id="4" name="TextBox 3">
            <a:extLst>
              <a:ext uri="{FF2B5EF4-FFF2-40B4-BE49-F238E27FC236}">
                <a16:creationId xmlns:a16="http://schemas.microsoft.com/office/drawing/2014/main" id="{F6A7BEDA-5298-4B73-8629-E52D3304B25E}"/>
              </a:ext>
            </a:extLst>
          </p:cNvPr>
          <p:cNvSpPr txBox="1"/>
          <p:nvPr/>
        </p:nvSpPr>
        <p:spPr>
          <a:xfrm>
            <a:off x="487593" y="4597513"/>
            <a:ext cx="8317571" cy="246221"/>
          </a:xfrm>
          <a:prstGeom prst="rect">
            <a:avLst/>
          </a:prstGeom>
          <a:noFill/>
        </p:spPr>
        <p:txBody>
          <a:bodyPr wrap="square" lIns="0" tIns="0" rIns="0" bIns="0" rtlCol="0" anchor="b" anchorCtr="0">
            <a:spAutoFit/>
          </a:bodyPr>
          <a:lstStyle/>
          <a:p>
            <a:pPr marL="45244"/>
            <a:r>
              <a:rPr lang="en-US" sz="800" dirty="0">
                <a:solidFill>
                  <a:schemeClr val="tx1">
                    <a:lumMod val="75000"/>
                    <a:lumOff val="25000"/>
                  </a:schemeClr>
                </a:solidFill>
                <a:cs typeface="Arial" panose="020B0604020202020204" pitchFamily="34" charset="0"/>
              </a:rPr>
              <a:t>LHRH, </a:t>
            </a:r>
            <a:r>
              <a:rPr lang="en-US" sz="800" dirty="0">
                <a:solidFill>
                  <a:schemeClr val="tx1">
                    <a:lumMod val="75000"/>
                    <a:lumOff val="25000"/>
                  </a:schemeClr>
                </a:solidFill>
              </a:rPr>
              <a:t>luteinizing hormone-releasing hormones; PSA, prostate specific antigen. </a:t>
            </a:r>
            <a:endParaRPr lang="en-US" sz="800" dirty="0">
              <a:solidFill>
                <a:schemeClr val="tx1">
                  <a:lumMod val="75000"/>
                  <a:lumOff val="25000"/>
                </a:schemeClr>
              </a:solidFill>
              <a:cs typeface="Arial" panose="020B0604020202020204" pitchFamily="34" charset="0"/>
            </a:endParaRPr>
          </a:p>
          <a:p>
            <a:pPr marL="45244"/>
            <a:r>
              <a:rPr lang="en-US" sz="800" b="1" dirty="0">
                <a:solidFill>
                  <a:schemeClr val="tx1">
                    <a:lumMod val="75000"/>
                    <a:lumOff val="25000"/>
                  </a:schemeClr>
                </a:solidFill>
                <a:cs typeface="Arial" panose="020B0604020202020204" pitchFamily="34" charset="0"/>
              </a:rPr>
              <a:t>Reference: </a:t>
            </a:r>
            <a:r>
              <a:rPr lang="en-US" sz="800" dirty="0" err="1">
                <a:solidFill>
                  <a:schemeClr val="tx1">
                    <a:lumMod val="75000"/>
                    <a:lumOff val="25000"/>
                  </a:schemeClr>
                </a:solidFill>
                <a:cs typeface="Arial" panose="020B0604020202020204" pitchFamily="34" charset="0"/>
              </a:rPr>
              <a:t>Morote</a:t>
            </a:r>
            <a:r>
              <a:rPr lang="en-US" sz="800" dirty="0">
                <a:solidFill>
                  <a:schemeClr val="tx1">
                    <a:lumMod val="75000"/>
                    <a:lumOff val="25000"/>
                  </a:schemeClr>
                </a:solidFill>
                <a:cs typeface="Arial" panose="020B0604020202020204" pitchFamily="34" charset="0"/>
              </a:rPr>
              <a:t> J et al. </a:t>
            </a:r>
            <a:r>
              <a:rPr lang="en-US" sz="800" i="1" dirty="0">
                <a:solidFill>
                  <a:schemeClr val="tx1">
                    <a:lumMod val="75000"/>
                    <a:lumOff val="25000"/>
                  </a:schemeClr>
                </a:solidFill>
                <a:cs typeface="Arial" panose="020B0604020202020204" pitchFamily="34" charset="0"/>
              </a:rPr>
              <a:t>J Urol</a:t>
            </a:r>
            <a:r>
              <a:rPr lang="en-US" sz="800" dirty="0">
                <a:solidFill>
                  <a:schemeClr val="tx1">
                    <a:lumMod val="75000"/>
                    <a:lumOff val="25000"/>
                  </a:schemeClr>
                </a:solidFill>
                <a:cs typeface="Arial" panose="020B0604020202020204" pitchFamily="34" charset="0"/>
              </a:rPr>
              <a:t>. 2007;178:1290-1295.</a:t>
            </a:r>
          </a:p>
        </p:txBody>
      </p:sp>
      <p:sp>
        <p:nvSpPr>
          <p:cNvPr id="5" name="Slide Number Placeholder 4">
            <a:extLst>
              <a:ext uri="{FF2B5EF4-FFF2-40B4-BE49-F238E27FC236}">
                <a16:creationId xmlns:a16="http://schemas.microsoft.com/office/drawing/2014/main" id="{E63EAE81-D587-674E-9042-D2F1911B70A5}"/>
              </a:ext>
            </a:extLst>
          </p:cNvPr>
          <p:cNvSpPr>
            <a:spLocks noGrp="1"/>
          </p:cNvSpPr>
          <p:nvPr>
            <p:ph type="sldNum" sz="quarter" idx="12"/>
          </p:nvPr>
        </p:nvSpPr>
        <p:spPr/>
        <p:txBody>
          <a:bodyPr/>
          <a:lstStyle/>
          <a:p>
            <a:fld id="{FEE48191-0C4A-1249-9ADF-D0EAC71CA6AD}" type="slidenum">
              <a:rPr kumimoji="1" lang="zh-TW" altLang="en-US" smtClean="0"/>
              <a:t>11</a:t>
            </a:fld>
            <a:endParaRPr kumimoji="1" lang="zh-TW" altLang="en-US"/>
          </a:p>
        </p:txBody>
      </p:sp>
    </p:spTree>
    <p:extLst>
      <p:ext uri="{BB962C8B-B14F-4D97-AF65-F5344CB8AC3E}">
        <p14:creationId xmlns:p14="http://schemas.microsoft.com/office/powerpoint/2010/main" val="380975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1A4C-0BEB-476E-B5B7-A629C9D3D11F}"/>
              </a:ext>
            </a:extLst>
          </p:cNvPr>
          <p:cNvSpPr>
            <a:spLocks noGrp="1"/>
          </p:cNvSpPr>
          <p:nvPr>
            <p:ph type="title"/>
          </p:nvPr>
        </p:nvSpPr>
        <p:spPr>
          <a:xfrm>
            <a:off x="432147" y="280022"/>
            <a:ext cx="8285967" cy="784605"/>
          </a:xfrm>
        </p:spPr>
        <p:txBody>
          <a:bodyPr>
            <a:noAutofit/>
          </a:bodyPr>
          <a:lstStyle/>
          <a:p>
            <a:r>
              <a:rPr lang="en-US" dirty="0" err="1">
                <a:latin typeface="+mn-lt"/>
                <a:cs typeface="Arial" panose="020B0604020202020204" pitchFamily="34" charset="0"/>
              </a:rPr>
              <a:t>Morote</a:t>
            </a:r>
            <a:r>
              <a:rPr lang="en-US" dirty="0">
                <a:latin typeface="+mn-lt"/>
                <a:cs typeface="Arial" panose="020B0604020202020204" pitchFamily="34" charset="0"/>
              </a:rPr>
              <a:t> et al: Potential Clinical Consequences of Testosterone Escape</a:t>
            </a:r>
            <a:endParaRPr lang="en-US" sz="1800" dirty="0">
              <a:latin typeface="+mn-lt"/>
            </a:endParaRPr>
          </a:p>
        </p:txBody>
      </p:sp>
      <p:grpSp>
        <p:nvGrpSpPr>
          <p:cNvPr id="4" name="Group 3">
            <a:extLst>
              <a:ext uri="{FF2B5EF4-FFF2-40B4-BE49-F238E27FC236}">
                <a16:creationId xmlns:a16="http://schemas.microsoft.com/office/drawing/2014/main" id="{94B1CD38-6B92-4C52-8A80-93B037466A37}"/>
              </a:ext>
            </a:extLst>
          </p:cNvPr>
          <p:cNvGrpSpPr/>
          <p:nvPr/>
        </p:nvGrpSpPr>
        <p:grpSpPr>
          <a:xfrm>
            <a:off x="1666419" y="1141200"/>
            <a:ext cx="5435856" cy="2507500"/>
            <a:chOff x="1563222" y="1549777"/>
            <a:chExt cx="5435856" cy="2507500"/>
          </a:xfrm>
        </p:grpSpPr>
        <p:sp>
          <p:nvSpPr>
            <p:cNvPr id="5" name="TextBox 4">
              <a:extLst>
                <a:ext uri="{FF2B5EF4-FFF2-40B4-BE49-F238E27FC236}">
                  <a16:creationId xmlns:a16="http://schemas.microsoft.com/office/drawing/2014/main" id="{5BF77E3F-A84C-4F93-9336-92577C6332ED}"/>
                </a:ext>
              </a:extLst>
            </p:cNvPr>
            <p:cNvSpPr txBox="1"/>
            <p:nvPr/>
          </p:nvSpPr>
          <p:spPr>
            <a:xfrm>
              <a:off x="1681021" y="2194537"/>
              <a:ext cx="1056692" cy="415498"/>
            </a:xfrm>
            <a:prstGeom prst="rect">
              <a:avLst/>
            </a:prstGeom>
            <a:noFill/>
          </p:spPr>
          <p:txBody>
            <a:bodyPr wrap="square" lIns="0" tIns="0" rIns="0" rtlCol="0">
              <a:spAutoFit/>
            </a:bodyPr>
            <a:lstStyle/>
            <a:p>
              <a:pPr algn="ctr"/>
              <a:r>
                <a:rPr lang="en-US" sz="1200" dirty="0">
                  <a:solidFill>
                    <a:schemeClr val="tx1">
                      <a:lumMod val="75000"/>
                      <a:lumOff val="25000"/>
                    </a:schemeClr>
                  </a:solidFill>
                  <a:cs typeface="Arial" panose="020B0604020202020204" pitchFamily="34" charset="0"/>
                </a:rPr>
                <a:t>Lead-in</a:t>
              </a:r>
            </a:p>
            <a:p>
              <a:pPr algn="ctr"/>
              <a:r>
                <a:rPr lang="en-US" sz="1200" dirty="0">
                  <a:solidFill>
                    <a:schemeClr val="tx1">
                      <a:lumMod val="75000"/>
                      <a:lumOff val="25000"/>
                    </a:schemeClr>
                  </a:solidFill>
                  <a:cs typeface="Arial" panose="020B0604020202020204" pitchFamily="34" charset="0"/>
                </a:rPr>
                <a:t>(N=73)</a:t>
              </a:r>
            </a:p>
          </p:txBody>
        </p:sp>
        <p:sp>
          <p:nvSpPr>
            <p:cNvPr id="6" name="TextBox 5">
              <a:extLst>
                <a:ext uri="{FF2B5EF4-FFF2-40B4-BE49-F238E27FC236}">
                  <a16:creationId xmlns:a16="http://schemas.microsoft.com/office/drawing/2014/main" id="{1F7EC878-7187-457E-BDCA-4D27DDAE07C2}"/>
                </a:ext>
              </a:extLst>
            </p:cNvPr>
            <p:cNvSpPr txBox="1"/>
            <p:nvPr/>
          </p:nvSpPr>
          <p:spPr>
            <a:xfrm>
              <a:off x="1563222" y="2655452"/>
              <a:ext cx="1292290" cy="415498"/>
            </a:xfrm>
            <a:prstGeom prst="rect">
              <a:avLst/>
            </a:prstGeom>
            <a:noFill/>
          </p:spPr>
          <p:txBody>
            <a:bodyPr wrap="square" lIns="0" tIns="0" rIns="0" rtlCol="0">
              <a:spAutoFit/>
            </a:bodyPr>
            <a:lstStyle/>
            <a:p>
              <a:pPr algn="ctr"/>
              <a:r>
                <a:rPr lang="en-US" sz="1200" dirty="0" err="1">
                  <a:solidFill>
                    <a:schemeClr val="tx1">
                      <a:lumMod val="75000"/>
                      <a:lumOff val="25000"/>
                    </a:schemeClr>
                  </a:solidFill>
                  <a:cs typeface="Arial" panose="020B0604020202020204" pitchFamily="34" charset="0"/>
                </a:rPr>
                <a:t>Antiandrogen</a:t>
              </a:r>
              <a:r>
                <a:rPr lang="en-US" sz="1200" dirty="0">
                  <a:solidFill>
                    <a:schemeClr val="tx1">
                      <a:lumMod val="75000"/>
                      <a:lumOff val="25000"/>
                    </a:schemeClr>
                  </a:solidFill>
                  <a:cs typeface="Arial" panose="020B0604020202020204" pitchFamily="34" charset="0"/>
                </a:rPr>
                <a:t> </a:t>
              </a:r>
              <a:r>
                <a:rPr lang="en-US" sz="1200" dirty="0" err="1">
                  <a:solidFill>
                    <a:schemeClr val="tx1">
                      <a:lumMod val="75000"/>
                      <a:lumOff val="25000"/>
                    </a:schemeClr>
                  </a:solidFill>
                  <a:cs typeface="Arial" panose="020B0604020202020204" pitchFamily="34" charset="0"/>
                </a:rPr>
                <a:t>QD</a:t>
              </a:r>
              <a:endParaRPr lang="en-US" sz="1200" dirty="0">
                <a:solidFill>
                  <a:schemeClr val="tx1">
                    <a:lumMod val="75000"/>
                    <a:lumOff val="25000"/>
                  </a:schemeClr>
                </a:solidFill>
                <a:cs typeface="Arial" panose="020B0604020202020204" pitchFamily="34" charset="0"/>
              </a:endParaRPr>
            </a:p>
            <a:p>
              <a:pPr algn="ctr"/>
              <a:r>
                <a:rPr lang="en-US" sz="1200" dirty="0">
                  <a:solidFill>
                    <a:schemeClr val="tx1">
                      <a:lumMod val="75000"/>
                      <a:lumOff val="25000"/>
                    </a:schemeClr>
                  </a:solidFill>
                  <a:cs typeface="Arial" panose="020B0604020202020204" pitchFamily="34" charset="0"/>
                </a:rPr>
                <a:t>x 2 weeks</a:t>
              </a:r>
            </a:p>
          </p:txBody>
        </p:sp>
        <p:sp>
          <p:nvSpPr>
            <p:cNvPr id="7" name="TextBox 6">
              <a:extLst>
                <a:ext uri="{FF2B5EF4-FFF2-40B4-BE49-F238E27FC236}">
                  <a16:creationId xmlns:a16="http://schemas.microsoft.com/office/drawing/2014/main" id="{C1EE7C8C-0E88-4155-BAD4-2FEFCDBDC933}"/>
                </a:ext>
              </a:extLst>
            </p:cNvPr>
            <p:cNvSpPr txBox="1"/>
            <p:nvPr/>
          </p:nvSpPr>
          <p:spPr>
            <a:xfrm>
              <a:off x="3035126" y="1626448"/>
              <a:ext cx="377890" cy="1933863"/>
            </a:xfrm>
            <a:prstGeom prst="rect">
              <a:avLst/>
            </a:prstGeom>
            <a:solidFill>
              <a:srgbClr val="00B0F0"/>
            </a:solidFill>
          </p:spPr>
          <p:txBody>
            <a:bodyPr wrap="square" tIns="68580" bIns="68580" rtlCol="0" anchor="ctr" anchorCtr="0">
              <a:spAutoFit/>
            </a:bodyPr>
            <a:lstStyle/>
            <a:p>
              <a:pPr algn="ctr">
                <a:lnSpc>
                  <a:spcPts val="1425"/>
                </a:lnSpc>
              </a:pPr>
              <a:r>
                <a:rPr lang="en-US" sz="1350" b="1" dirty="0">
                  <a:solidFill>
                    <a:schemeClr val="bg1"/>
                  </a:solidFill>
                  <a:cs typeface="Arial" panose="020B0604020202020204" pitchFamily="34" charset="0"/>
                </a:rPr>
                <a:t>A</a:t>
              </a:r>
            </a:p>
            <a:p>
              <a:pPr algn="ctr">
                <a:lnSpc>
                  <a:spcPts val="1425"/>
                </a:lnSpc>
              </a:pPr>
              <a:r>
                <a:rPr lang="en-US" sz="1350" b="1" dirty="0">
                  <a:solidFill>
                    <a:schemeClr val="bg1"/>
                  </a:solidFill>
                  <a:cs typeface="Arial" panose="020B0604020202020204" pitchFamily="34" charset="0"/>
                </a:rPr>
                <a:t>S</a:t>
              </a:r>
            </a:p>
            <a:p>
              <a:pPr algn="ctr">
                <a:lnSpc>
                  <a:spcPts val="1425"/>
                </a:lnSpc>
              </a:pPr>
              <a:r>
                <a:rPr lang="en-US" sz="1350" b="1" dirty="0">
                  <a:solidFill>
                    <a:schemeClr val="bg1"/>
                  </a:solidFill>
                  <a:cs typeface="Arial" panose="020B0604020202020204" pitchFamily="34" charset="0"/>
                </a:rPr>
                <a:t>S</a:t>
              </a:r>
            </a:p>
            <a:p>
              <a:pPr algn="ctr">
                <a:lnSpc>
                  <a:spcPts val="1425"/>
                </a:lnSpc>
              </a:pPr>
              <a:r>
                <a:rPr lang="en-US" sz="1350" b="1" dirty="0">
                  <a:solidFill>
                    <a:schemeClr val="bg1"/>
                  </a:solidFill>
                  <a:cs typeface="Arial" panose="020B0604020202020204" pitchFamily="34" charset="0"/>
                </a:rPr>
                <a:t>E</a:t>
              </a:r>
              <a:br>
                <a:rPr lang="en-US" sz="1350" b="1" dirty="0">
                  <a:solidFill>
                    <a:schemeClr val="bg1"/>
                  </a:solidFill>
                  <a:cs typeface="Arial" panose="020B0604020202020204" pitchFamily="34" charset="0"/>
                </a:rPr>
              </a:br>
              <a:r>
                <a:rPr lang="en-US" sz="1350" b="1" dirty="0">
                  <a:solidFill>
                    <a:schemeClr val="bg1"/>
                  </a:solidFill>
                  <a:cs typeface="Arial" panose="020B0604020202020204" pitchFamily="34" charset="0"/>
                </a:rPr>
                <a:t>S</a:t>
              </a:r>
              <a:br>
                <a:rPr lang="en-US" sz="1350" b="1" dirty="0">
                  <a:solidFill>
                    <a:schemeClr val="bg1"/>
                  </a:solidFill>
                  <a:cs typeface="Arial" panose="020B0604020202020204" pitchFamily="34" charset="0"/>
                </a:rPr>
              </a:br>
              <a:r>
                <a:rPr lang="en-US" sz="1350" b="1" dirty="0">
                  <a:solidFill>
                    <a:schemeClr val="bg1"/>
                  </a:solidFill>
                  <a:cs typeface="Arial" panose="020B0604020202020204" pitchFamily="34" charset="0"/>
                </a:rPr>
                <a:t>S</a:t>
              </a:r>
              <a:br>
                <a:rPr lang="en-US" sz="1350" b="1" dirty="0">
                  <a:solidFill>
                    <a:schemeClr val="bg1"/>
                  </a:solidFill>
                  <a:cs typeface="Arial" panose="020B0604020202020204" pitchFamily="34" charset="0"/>
                </a:rPr>
              </a:br>
              <a:r>
                <a:rPr lang="en-US" sz="1350" b="1" dirty="0">
                  <a:solidFill>
                    <a:schemeClr val="bg1"/>
                  </a:solidFill>
                  <a:cs typeface="Arial" panose="020B0604020202020204" pitchFamily="34" charset="0"/>
                </a:rPr>
                <a:t>M</a:t>
              </a:r>
            </a:p>
            <a:p>
              <a:pPr algn="ctr">
                <a:lnSpc>
                  <a:spcPts val="1425"/>
                </a:lnSpc>
              </a:pPr>
              <a:r>
                <a:rPr lang="en-US" sz="1350" b="1" dirty="0">
                  <a:solidFill>
                    <a:schemeClr val="bg1"/>
                  </a:solidFill>
                  <a:cs typeface="Arial" panose="020B0604020202020204" pitchFamily="34" charset="0"/>
                </a:rPr>
                <a:t>E</a:t>
              </a:r>
            </a:p>
            <a:p>
              <a:pPr algn="ctr">
                <a:lnSpc>
                  <a:spcPts val="1425"/>
                </a:lnSpc>
              </a:pPr>
              <a:r>
                <a:rPr lang="en-US" sz="1350" b="1" dirty="0">
                  <a:solidFill>
                    <a:schemeClr val="bg1"/>
                  </a:solidFill>
                  <a:cs typeface="Arial" panose="020B0604020202020204" pitchFamily="34" charset="0"/>
                </a:rPr>
                <a:t>N</a:t>
              </a:r>
            </a:p>
            <a:p>
              <a:pPr algn="ctr">
                <a:lnSpc>
                  <a:spcPts val="1425"/>
                </a:lnSpc>
              </a:pPr>
              <a:r>
                <a:rPr lang="en-US" sz="1350" b="1" dirty="0">
                  <a:solidFill>
                    <a:schemeClr val="bg1"/>
                  </a:solidFill>
                  <a:cs typeface="Arial" panose="020B0604020202020204" pitchFamily="34" charset="0"/>
                </a:rPr>
                <a:t>T</a:t>
              </a:r>
            </a:p>
          </p:txBody>
        </p:sp>
        <p:cxnSp>
          <p:nvCxnSpPr>
            <p:cNvPr id="8" name="Straight Connector 7">
              <a:extLst>
                <a:ext uri="{FF2B5EF4-FFF2-40B4-BE49-F238E27FC236}">
                  <a16:creationId xmlns:a16="http://schemas.microsoft.com/office/drawing/2014/main" id="{6E64D9F8-71CE-4277-B019-C9C9D22D5324}"/>
                </a:ext>
              </a:extLst>
            </p:cNvPr>
            <p:cNvCxnSpPr/>
            <p:nvPr/>
          </p:nvCxnSpPr>
          <p:spPr>
            <a:xfrm>
              <a:off x="1579550" y="2590140"/>
              <a:ext cx="1448578"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E3278F2-7A59-4F3C-8F5D-1DA89FD43ED4}"/>
                </a:ext>
              </a:extLst>
            </p:cNvPr>
            <p:cNvCxnSpPr/>
            <p:nvPr/>
          </p:nvCxnSpPr>
          <p:spPr>
            <a:xfrm>
              <a:off x="3408781" y="1764378"/>
              <a:ext cx="2158052" cy="0"/>
            </a:xfrm>
            <a:prstGeom prst="straightConnector1">
              <a:avLst/>
            </a:prstGeom>
            <a:ln w="158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834905-62B8-461D-A8F4-11565C7EEFB0}"/>
                </a:ext>
              </a:extLst>
            </p:cNvPr>
            <p:cNvSpPr txBox="1"/>
            <p:nvPr/>
          </p:nvSpPr>
          <p:spPr>
            <a:xfrm>
              <a:off x="3482995" y="1549777"/>
              <a:ext cx="1056692" cy="230832"/>
            </a:xfrm>
            <a:prstGeom prst="rect">
              <a:avLst/>
            </a:prstGeom>
            <a:noFill/>
          </p:spPr>
          <p:txBody>
            <a:bodyPr wrap="square" lIns="0" tIns="0" rIns="0" rtlCol="0">
              <a:spAutoFit/>
            </a:bodyPr>
            <a:lstStyle/>
            <a:p>
              <a:r>
                <a:rPr lang="en-US" sz="1200" dirty="0">
                  <a:solidFill>
                    <a:schemeClr val="tx1">
                      <a:lumMod val="75000"/>
                      <a:lumOff val="25000"/>
                    </a:schemeClr>
                  </a:solidFill>
                  <a:cs typeface="Arial" panose="020B0604020202020204" pitchFamily="34" charset="0"/>
                </a:rPr>
                <a:t>(n=28)</a:t>
              </a:r>
            </a:p>
          </p:txBody>
        </p:sp>
        <p:sp>
          <p:nvSpPr>
            <p:cNvPr id="11" name="TextBox 10">
              <a:extLst>
                <a:ext uri="{FF2B5EF4-FFF2-40B4-BE49-F238E27FC236}">
                  <a16:creationId xmlns:a16="http://schemas.microsoft.com/office/drawing/2014/main" id="{A36227FA-9A35-482A-928F-D4DE6BEE593B}"/>
                </a:ext>
              </a:extLst>
            </p:cNvPr>
            <p:cNvSpPr txBox="1"/>
            <p:nvPr/>
          </p:nvSpPr>
          <p:spPr>
            <a:xfrm>
              <a:off x="3478330" y="3175641"/>
              <a:ext cx="1056692" cy="230832"/>
            </a:xfrm>
            <a:prstGeom prst="rect">
              <a:avLst/>
            </a:prstGeom>
            <a:noFill/>
          </p:spPr>
          <p:txBody>
            <a:bodyPr wrap="square" lIns="0" tIns="0" rIns="0" rtlCol="0">
              <a:spAutoFit/>
            </a:bodyPr>
            <a:lstStyle/>
            <a:p>
              <a:r>
                <a:rPr lang="en-US" sz="1200" dirty="0">
                  <a:solidFill>
                    <a:schemeClr val="tx1">
                      <a:lumMod val="75000"/>
                      <a:lumOff val="25000"/>
                    </a:schemeClr>
                  </a:solidFill>
                  <a:cs typeface="Arial" panose="020B0604020202020204" pitchFamily="34" charset="0"/>
                </a:rPr>
                <a:t>(n=45)</a:t>
              </a:r>
            </a:p>
          </p:txBody>
        </p:sp>
        <p:sp>
          <p:nvSpPr>
            <p:cNvPr id="12" name="TextBox 11">
              <a:extLst>
                <a:ext uri="{FF2B5EF4-FFF2-40B4-BE49-F238E27FC236}">
                  <a16:creationId xmlns:a16="http://schemas.microsoft.com/office/drawing/2014/main" id="{C458DD68-A308-4A5E-867A-837EB769DE78}"/>
                </a:ext>
              </a:extLst>
            </p:cNvPr>
            <p:cNvSpPr txBox="1"/>
            <p:nvPr/>
          </p:nvSpPr>
          <p:spPr>
            <a:xfrm>
              <a:off x="3482995" y="1811032"/>
              <a:ext cx="2253343" cy="415498"/>
            </a:xfrm>
            <a:prstGeom prst="rect">
              <a:avLst/>
            </a:prstGeom>
            <a:noFill/>
          </p:spPr>
          <p:txBody>
            <a:bodyPr wrap="square" lIns="0" tIns="0" rIns="0" rtlCol="0">
              <a:spAutoFit/>
            </a:bodyPr>
            <a:lstStyle/>
            <a:p>
              <a:r>
                <a:rPr lang="en-US" sz="1200" dirty="0" err="1">
                  <a:solidFill>
                    <a:schemeClr val="tx1">
                      <a:lumMod val="75000"/>
                      <a:lumOff val="25000"/>
                    </a:schemeClr>
                  </a:solidFill>
                  <a:cs typeface="Arial" panose="020B0604020202020204" pitchFamily="34" charset="0"/>
                </a:rPr>
                <a:t>GnRH</a:t>
              </a:r>
              <a:r>
                <a:rPr lang="en-US" sz="1200" dirty="0">
                  <a:solidFill>
                    <a:schemeClr val="tx1">
                      <a:lumMod val="75000"/>
                      <a:lumOff val="25000"/>
                    </a:schemeClr>
                  </a:solidFill>
                  <a:cs typeface="Arial" panose="020B0604020202020204" pitchFamily="34" charset="0"/>
                </a:rPr>
                <a:t> agonist Q3 months</a:t>
              </a:r>
              <a:br>
                <a:rPr lang="en-US" sz="1200" dirty="0">
                  <a:solidFill>
                    <a:schemeClr val="tx1">
                      <a:lumMod val="75000"/>
                      <a:lumOff val="25000"/>
                    </a:schemeClr>
                  </a:solidFill>
                  <a:cs typeface="Arial" panose="020B0604020202020204" pitchFamily="34" charset="0"/>
                </a:rPr>
              </a:br>
              <a:r>
                <a:rPr lang="en-US" sz="1200" dirty="0">
                  <a:solidFill>
                    <a:schemeClr val="tx1">
                      <a:lumMod val="75000"/>
                      <a:lumOff val="25000"/>
                    </a:schemeClr>
                  </a:solidFill>
                  <a:cs typeface="Arial" panose="020B0604020202020204" pitchFamily="34" charset="0"/>
                </a:rPr>
                <a:t>+ </a:t>
              </a:r>
              <a:r>
                <a:rPr lang="en-US" sz="1200" dirty="0" err="1">
                  <a:solidFill>
                    <a:schemeClr val="tx1">
                      <a:lumMod val="75000"/>
                      <a:lumOff val="25000"/>
                    </a:schemeClr>
                  </a:solidFill>
                  <a:cs typeface="Arial" panose="020B0604020202020204" pitchFamily="34" charset="0"/>
                </a:rPr>
                <a:t>Antiandrogen</a:t>
              </a:r>
              <a:r>
                <a:rPr lang="en-US" sz="1200" dirty="0">
                  <a:solidFill>
                    <a:schemeClr val="tx1">
                      <a:lumMod val="75000"/>
                      <a:lumOff val="25000"/>
                    </a:schemeClr>
                  </a:solidFill>
                  <a:cs typeface="Arial" panose="020B0604020202020204" pitchFamily="34" charset="0"/>
                </a:rPr>
                <a:t> </a:t>
              </a:r>
              <a:r>
                <a:rPr lang="en-US" sz="1200" dirty="0" err="1">
                  <a:solidFill>
                    <a:schemeClr val="tx1">
                      <a:lumMod val="75000"/>
                      <a:lumOff val="25000"/>
                    </a:schemeClr>
                  </a:solidFill>
                  <a:cs typeface="Arial" panose="020B0604020202020204" pitchFamily="34" charset="0"/>
                </a:rPr>
                <a:t>QD</a:t>
              </a:r>
              <a:endParaRPr lang="en-US" sz="1200" dirty="0">
                <a:solidFill>
                  <a:schemeClr val="tx1">
                    <a:lumMod val="75000"/>
                    <a:lumOff val="25000"/>
                  </a:schemeClr>
                </a:solidFill>
                <a:cs typeface="Arial" panose="020B0604020202020204" pitchFamily="34" charset="0"/>
              </a:endParaRPr>
            </a:p>
          </p:txBody>
        </p:sp>
        <p:sp>
          <p:nvSpPr>
            <p:cNvPr id="13" name="TextBox 12">
              <a:extLst>
                <a:ext uri="{FF2B5EF4-FFF2-40B4-BE49-F238E27FC236}">
                  <a16:creationId xmlns:a16="http://schemas.microsoft.com/office/drawing/2014/main" id="{B437A273-EED7-4AD9-8978-73199CCAB084}"/>
                </a:ext>
              </a:extLst>
            </p:cNvPr>
            <p:cNvSpPr txBox="1"/>
            <p:nvPr/>
          </p:nvSpPr>
          <p:spPr>
            <a:xfrm>
              <a:off x="3478329" y="3464882"/>
              <a:ext cx="2253343" cy="230832"/>
            </a:xfrm>
            <a:prstGeom prst="rect">
              <a:avLst/>
            </a:prstGeom>
            <a:noFill/>
          </p:spPr>
          <p:txBody>
            <a:bodyPr wrap="square" lIns="0" tIns="0" rIns="0" rtlCol="0">
              <a:spAutoFit/>
            </a:bodyPr>
            <a:lstStyle/>
            <a:p>
              <a:r>
                <a:rPr lang="en-US" sz="1200" dirty="0" err="1">
                  <a:solidFill>
                    <a:schemeClr val="tx1">
                      <a:lumMod val="75000"/>
                      <a:lumOff val="25000"/>
                    </a:schemeClr>
                  </a:solidFill>
                  <a:cs typeface="Arial" panose="020B0604020202020204" pitchFamily="34" charset="0"/>
                </a:rPr>
                <a:t>GnRH</a:t>
              </a:r>
              <a:r>
                <a:rPr lang="en-US" sz="1200" dirty="0">
                  <a:solidFill>
                    <a:schemeClr val="tx1">
                      <a:lumMod val="75000"/>
                      <a:lumOff val="25000"/>
                    </a:schemeClr>
                  </a:solidFill>
                  <a:cs typeface="Arial" panose="020B0604020202020204" pitchFamily="34" charset="0"/>
                </a:rPr>
                <a:t> agonist Q3 months</a:t>
              </a:r>
            </a:p>
          </p:txBody>
        </p:sp>
        <p:sp>
          <p:nvSpPr>
            <p:cNvPr id="14" name="TextBox 13">
              <a:extLst>
                <a:ext uri="{FF2B5EF4-FFF2-40B4-BE49-F238E27FC236}">
                  <a16:creationId xmlns:a16="http://schemas.microsoft.com/office/drawing/2014/main" id="{E32216E8-5EB7-43BD-852F-2095A5AEE159}"/>
                </a:ext>
              </a:extLst>
            </p:cNvPr>
            <p:cNvSpPr txBox="1"/>
            <p:nvPr/>
          </p:nvSpPr>
          <p:spPr>
            <a:xfrm>
              <a:off x="5425733" y="2410524"/>
              <a:ext cx="1573345" cy="600164"/>
            </a:xfrm>
            <a:prstGeom prst="rect">
              <a:avLst/>
            </a:prstGeom>
            <a:noFill/>
          </p:spPr>
          <p:txBody>
            <a:bodyPr wrap="square" lIns="0" tIns="0" rIns="0" rtlCol="0">
              <a:spAutoFit/>
            </a:bodyPr>
            <a:lstStyle/>
            <a:p>
              <a:r>
                <a:rPr lang="en-US" sz="1200" dirty="0">
                  <a:solidFill>
                    <a:schemeClr val="tx1">
                      <a:lumMod val="75000"/>
                      <a:lumOff val="25000"/>
                    </a:schemeClr>
                  </a:solidFill>
                  <a:cs typeface="Arial" panose="020B0604020202020204" pitchFamily="34" charset="0"/>
                </a:rPr>
                <a:t>Median follow-up </a:t>
              </a:r>
              <a:br>
                <a:rPr lang="en-US" sz="1200" dirty="0">
                  <a:solidFill>
                    <a:schemeClr val="tx1">
                      <a:lumMod val="75000"/>
                      <a:lumOff val="25000"/>
                    </a:schemeClr>
                  </a:solidFill>
                  <a:cs typeface="Arial" panose="020B0604020202020204" pitchFamily="34" charset="0"/>
                </a:rPr>
              </a:br>
              <a:r>
                <a:rPr lang="en-US" sz="1200" dirty="0">
                  <a:solidFill>
                    <a:schemeClr val="tx1">
                      <a:lumMod val="75000"/>
                      <a:lumOff val="25000"/>
                    </a:schemeClr>
                  </a:solidFill>
                  <a:cs typeface="Arial" panose="020B0604020202020204" pitchFamily="34" charset="0"/>
                </a:rPr>
                <a:t>54.1 months </a:t>
              </a:r>
            </a:p>
            <a:p>
              <a:r>
                <a:rPr lang="en-US" sz="1200" dirty="0">
                  <a:solidFill>
                    <a:schemeClr val="tx1">
                      <a:lumMod val="75000"/>
                      <a:lumOff val="25000"/>
                    </a:schemeClr>
                  </a:solidFill>
                  <a:cs typeface="Arial" panose="020B0604020202020204" pitchFamily="34" charset="0"/>
                </a:rPr>
                <a:t>(range 12-240 months)</a:t>
              </a:r>
            </a:p>
          </p:txBody>
        </p:sp>
        <p:sp>
          <p:nvSpPr>
            <p:cNvPr id="15" name="TextBox 14">
              <a:extLst>
                <a:ext uri="{FF2B5EF4-FFF2-40B4-BE49-F238E27FC236}">
                  <a16:creationId xmlns:a16="http://schemas.microsoft.com/office/drawing/2014/main" id="{AE012048-49C5-4A13-BBE3-6DDF88E37AC5}"/>
                </a:ext>
              </a:extLst>
            </p:cNvPr>
            <p:cNvSpPr txBox="1"/>
            <p:nvPr/>
          </p:nvSpPr>
          <p:spPr>
            <a:xfrm>
              <a:off x="3035125" y="3826445"/>
              <a:ext cx="3596952" cy="230832"/>
            </a:xfrm>
            <a:prstGeom prst="rect">
              <a:avLst/>
            </a:prstGeom>
            <a:noFill/>
          </p:spPr>
          <p:txBody>
            <a:bodyPr wrap="square" lIns="0" tIns="0" rIns="0" rtlCol="0">
              <a:spAutoFit/>
            </a:bodyPr>
            <a:lstStyle/>
            <a:p>
              <a:r>
                <a:rPr lang="en-US" sz="1200" dirty="0">
                  <a:solidFill>
                    <a:schemeClr val="tx1">
                      <a:lumMod val="75000"/>
                      <a:lumOff val="25000"/>
                    </a:schemeClr>
                  </a:solidFill>
                  <a:cs typeface="Arial" panose="020B0604020202020204" pitchFamily="34" charset="0"/>
                </a:rPr>
                <a:t>PSA + testosterone measured Q6 </a:t>
              </a:r>
              <a:r>
                <a:rPr lang="en-US" sz="1200" dirty="0" err="1">
                  <a:solidFill>
                    <a:schemeClr val="tx1">
                      <a:lumMod val="75000"/>
                      <a:lumOff val="25000"/>
                    </a:schemeClr>
                  </a:solidFill>
                  <a:cs typeface="Arial" panose="020B0604020202020204" pitchFamily="34" charset="0"/>
                </a:rPr>
                <a:t>months</a:t>
              </a:r>
              <a:r>
                <a:rPr lang="en-US" sz="1200" baseline="30000" dirty="0" err="1">
                  <a:solidFill>
                    <a:schemeClr val="tx1">
                      <a:lumMod val="75000"/>
                      <a:lumOff val="25000"/>
                    </a:schemeClr>
                  </a:solidFill>
                  <a:cs typeface="Arial" panose="020B0604020202020204" pitchFamily="34" charset="0"/>
                </a:rPr>
                <a:t>a,b</a:t>
              </a:r>
              <a:endParaRPr lang="en-US" sz="1200" baseline="30000" dirty="0">
                <a:solidFill>
                  <a:schemeClr val="tx1">
                    <a:lumMod val="75000"/>
                    <a:lumOff val="25000"/>
                  </a:schemeClr>
                </a:solidFill>
                <a:cs typeface="Arial" panose="020B0604020202020204" pitchFamily="34" charset="0"/>
              </a:endParaRPr>
            </a:p>
          </p:txBody>
        </p:sp>
        <p:cxnSp>
          <p:nvCxnSpPr>
            <p:cNvPr id="16" name="Straight Arrow Connector 15">
              <a:extLst>
                <a:ext uri="{FF2B5EF4-FFF2-40B4-BE49-F238E27FC236}">
                  <a16:creationId xmlns:a16="http://schemas.microsoft.com/office/drawing/2014/main" id="{AE13852F-6E89-4268-91AB-41D5C168722D}"/>
                </a:ext>
              </a:extLst>
            </p:cNvPr>
            <p:cNvCxnSpPr/>
            <p:nvPr/>
          </p:nvCxnSpPr>
          <p:spPr>
            <a:xfrm>
              <a:off x="3408781" y="3385745"/>
              <a:ext cx="2158052" cy="0"/>
            </a:xfrm>
            <a:prstGeom prst="straightConnector1">
              <a:avLst/>
            </a:prstGeom>
            <a:ln w="158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A7DD59ED-AA5B-49DF-8B11-0A44AD66AB8F}"/>
              </a:ext>
            </a:extLst>
          </p:cNvPr>
          <p:cNvSpPr txBox="1"/>
          <p:nvPr/>
        </p:nvSpPr>
        <p:spPr>
          <a:xfrm>
            <a:off x="530724" y="4289170"/>
            <a:ext cx="7228009" cy="556563"/>
          </a:xfrm>
          <a:prstGeom prst="rect">
            <a:avLst/>
          </a:prstGeom>
          <a:noFill/>
        </p:spPr>
        <p:txBody>
          <a:bodyPr wrap="square" lIns="0" tIns="0" rIns="0" bIns="0" rtlCol="0" anchor="b" anchorCtr="0">
            <a:spAutoFit/>
          </a:bodyPr>
          <a:lstStyle/>
          <a:p>
            <a:r>
              <a:rPr lang="en-US" sz="800" baseline="30000" dirty="0" err="1">
                <a:solidFill>
                  <a:schemeClr val="tx1">
                    <a:lumMod val="75000"/>
                    <a:lumOff val="25000"/>
                  </a:schemeClr>
                </a:solidFill>
                <a:cs typeface="Arial" panose="020B0604020202020204" pitchFamily="34" charset="0"/>
              </a:rPr>
              <a:t>a</a:t>
            </a:r>
            <a:r>
              <a:rPr lang="en-US" sz="800" dirty="0" err="1">
                <a:solidFill>
                  <a:schemeClr val="tx1">
                    <a:lumMod val="75000"/>
                    <a:lumOff val="25000"/>
                  </a:schemeClr>
                </a:solidFill>
                <a:cs typeface="Arial" panose="020B0604020202020204" pitchFamily="34" charset="0"/>
              </a:rPr>
              <a:t>Samples</a:t>
            </a:r>
            <a:r>
              <a:rPr lang="en-US" sz="800" dirty="0">
                <a:solidFill>
                  <a:schemeClr val="tx1">
                    <a:lumMod val="75000"/>
                    <a:lumOff val="25000"/>
                  </a:schemeClr>
                </a:solidFill>
                <a:cs typeface="Arial" panose="020B0604020202020204" pitchFamily="34" charset="0"/>
              </a:rPr>
              <a:t> collected 8 to 12 weeks following GnRH agonist administration (between 8 </a:t>
            </a:r>
            <a:r>
              <a:rPr lang="en-US" sz="800" cap="small" dirty="0">
                <a:solidFill>
                  <a:schemeClr val="tx1">
                    <a:lumMod val="75000"/>
                    <a:lumOff val="25000"/>
                  </a:schemeClr>
                </a:solidFill>
                <a:cs typeface="Arial" panose="020B0604020202020204" pitchFamily="34" charset="0"/>
              </a:rPr>
              <a:t>am</a:t>
            </a:r>
            <a:r>
              <a:rPr lang="en-US" sz="800" dirty="0">
                <a:solidFill>
                  <a:schemeClr val="tx1">
                    <a:lumMod val="75000"/>
                    <a:lumOff val="25000"/>
                  </a:schemeClr>
                </a:solidFill>
                <a:cs typeface="Arial" panose="020B0604020202020204" pitchFamily="34" charset="0"/>
              </a:rPr>
              <a:t> and 10 </a:t>
            </a:r>
            <a:r>
              <a:rPr lang="en-US" sz="800" cap="small" dirty="0">
                <a:solidFill>
                  <a:schemeClr val="tx1">
                    <a:lumMod val="75000"/>
                    <a:lumOff val="25000"/>
                  </a:schemeClr>
                </a:solidFill>
                <a:cs typeface="Arial" panose="020B0604020202020204" pitchFamily="34" charset="0"/>
              </a:rPr>
              <a:t>am</a:t>
            </a:r>
            <a:r>
              <a:rPr lang="en-US" sz="800" dirty="0">
                <a:solidFill>
                  <a:schemeClr val="tx1">
                    <a:lumMod val="75000"/>
                    <a:lumOff val="25000"/>
                  </a:schemeClr>
                </a:solidFill>
                <a:cs typeface="Arial" panose="020B0604020202020204" pitchFamily="34" charset="0"/>
              </a:rPr>
              <a:t>).</a:t>
            </a:r>
          </a:p>
          <a:p>
            <a:pPr>
              <a:spcAft>
                <a:spcPts val="450"/>
              </a:spcAft>
            </a:pPr>
            <a:r>
              <a:rPr lang="en-US" sz="800" baseline="30000" dirty="0" err="1">
                <a:solidFill>
                  <a:schemeClr val="tx1">
                    <a:lumMod val="75000"/>
                    <a:lumOff val="25000"/>
                  </a:schemeClr>
                </a:solidFill>
                <a:cs typeface="Arial" panose="020B0604020202020204" pitchFamily="34" charset="0"/>
              </a:rPr>
              <a:t>b</a:t>
            </a:r>
            <a:r>
              <a:rPr lang="en-US" sz="800" dirty="0" err="1">
                <a:solidFill>
                  <a:schemeClr val="tx1">
                    <a:lumMod val="75000"/>
                    <a:lumOff val="25000"/>
                  </a:schemeClr>
                </a:solidFill>
                <a:cs typeface="Arial" panose="020B0604020202020204" pitchFamily="34" charset="0"/>
              </a:rPr>
              <a:t>Testosterone</a:t>
            </a:r>
            <a:r>
              <a:rPr lang="en-US" sz="800" dirty="0">
                <a:solidFill>
                  <a:schemeClr val="tx1">
                    <a:lumMod val="75000"/>
                    <a:lumOff val="25000"/>
                  </a:schemeClr>
                </a:solidFill>
                <a:cs typeface="Arial" panose="020B0604020202020204" pitchFamily="34" charset="0"/>
              </a:rPr>
              <a:t> levels determined using a chemiluminescent assay (lower detection limit &lt;15 ng/dL).</a:t>
            </a:r>
          </a:p>
          <a:p>
            <a:pPr marL="4763"/>
            <a:r>
              <a:rPr lang="en-US" sz="800" dirty="0">
                <a:solidFill>
                  <a:schemeClr val="tx1">
                    <a:lumMod val="75000"/>
                    <a:lumOff val="25000"/>
                  </a:schemeClr>
                </a:solidFill>
                <a:cs typeface="Arial" panose="020B0604020202020204" pitchFamily="34" charset="0"/>
              </a:rPr>
              <a:t>QD, every day; Q3, every three months; Q6, every six months.</a:t>
            </a:r>
          </a:p>
          <a:p>
            <a:pPr marL="4763"/>
            <a:r>
              <a:rPr lang="en-US" sz="800" b="1" dirty="0">
                <a:solidFill>
                  <a:schemeClr val="tx1">
                    <a:lumMod val="75000"/>
                    <a:lumOff val="25000"/>
                  </a:schemeClr>
                </a:solidFill>
                <a:cs typeface="Arial" panose="020B0604020202020204" pitchFamily="34" charset="0"/>
              </a:rPr>
              <a:t>Reference: </a:t>
            </a:r>
            <a:r>
              <a:rPr lang="en-US" sz="800" dirty="0" err="1">
                <a:solidFill>
                  <a:schemeClr val="tx1">
                    <a:lumMod val="75000"/>
                    <a:lumOff val="25000"/>
                  </a:schemeClr>
                </a:solidFill>
                <a:cs typeface="Arial" panose="020B0604020202020204" pitchFamily="34" charset="0"/>
              </a:rPr>
              <a:t>Morote</a:t>
            </a:r>
            <a:r>
              <a:rPr lang="en-US" sz="800" dirty="0">
                <a:solidFill>
                  <a:schemeClr val="tx1">
                    <a:lumMod val="75000"/>
                    <a:lumOff val="25000"/>
                  </a:schemeClr>
                </a:solidFill>
                <a:cs typeface="Arial" panose="020B0604020202020204" pitchFamily="34" charset="0"/>
              </a:rPr>
              <a:t> J et al. </a:t>
            </a:r>
            <a:r>
              <a:rPr lang="en-US" sz="800" i="1" dirty="0">
                <a:solidFill>
                  <a:schemeClr val="tx1">
                    <a:lumMod val="75000"/>
                    <a:lumOff val="25000"/>
                  </a:schemeClr>
                </a:solidFill>
                <a:cs typeface="Arial" panose="020B0604020202020204" pitchFamily="34" charset="0"/>
              </a:rPr>
              <a:t>J Urol. </a:t>
            </a:r>
            <a:r>
              <a:rPr lang="en-US" sz="800" dirty="0">
                <a:solidFill>
                  <a:schemeClr val="tx1">
                    <a:lumMod val="75000"/>
                    <a:lumOff val="25000"/>
                  </a:schemeClr>
                </a:solidFill>
                <a:cs typeface="Arial" panose="020B0604020202020204" pitchFamily="34" charset="0"/>
              </a:rPr>
              <a:t>2007;178:1290-1295</a:t>
            </a:r>
            <a:r>
              <a:rPr lang="en-US" sz="800" i="1" dirty="0">
                <a:solidFill>
                  <a:schemeClr val="tx1">
                    <a:lumMod val="75000"/>
                    <a:lumOff val="25000"/>
                  </a:schemeClr>
                </a:solidFill>
                <a:cs typeface="Arial" panose="020B0604020202020204" pitchFamily="34" charset="0"/>
              </a:rPr>
              <a:t>.</a:t>
            </a:r>
            <a:endParaRPr lang="en-US" sz="800" dirty="0">
              <a:solidFill>
                <a:schemeClr val="tx1">
                  <a:lumMod val="75000"/>
                  <a:lumOff val="25000"/>
                </a:schemeClr>
              </a:solidFill>
              <a:cs typeface="Arial" panose="020B0604020202020204" pitchFamily="34" charset="0"/>
            </a:endParaRPr>
          </a:p>
        </p:txBody>
      </p:sp>
      <p:sp>
        <p:nvSpPr>
          <p:cNvPr id="3" name="Slide Number Placeholder 2">
            <a:extLst>
              <a:ext uri="{FF2B5EF4-FFF2-40B4-BE49-F238E27FC236}">
                <a16:creationId xmlns:a16="http://schemas.microsoft.com/office/drawing/2014/main" id="{973503B2-CD91-304B-B1CB-32A6E4B504A3}"/>
              </a:ext>
            </a:extLst>
          </p:cNvPr>
          <p:cNvSpPr>
            <a:spLocks noGrp="1"/>
          </p:cNvSpPr>
          <p:nvPr>
            <p:ph type="sldNum" sz="quarter" idx="12"/>
          </p:nvPr>
        </p:nvSpPr>
        <p:spPr/>
        <p:txBody>
          <a:bodyPr/>
          <a:lstStyle/>
          <a:p>
            <a:fld id="{FEE48191-0C4A-1249-9ADF-D0EAC71CA6AD}" type="slidenum">
              <a:rPr kumimoji="1" lang="zh-TW" altLang="en-US" smtClean="0"/>
              <a:t>12</a:t>
            </a:fld>
            <a:endParaRPr kumimoji="1" lang="zh-TW" altLang="en-US"/>
          </a:p>
        </p:txBody>
      </p:sp>
      <p:sp>
        <p:nvSpPr>
          <p:cNvPr id="19" name="Arrow: Chevron 4">
            <a:extLst>
              <a:ext uri="{FF2B5EF4-FFF2-40B4-BE49-F238E27FC236}">
                <a16:creationId xmlns:a16="http://schemas.microsoft.com/office/drawing/2014/main" id="{62FCCEB6-ABBE-4404-9663-18266023F52A}"/>
              </a:ext>
            </a:extLst>
          </p:cNvPr>
          <p:cNvSpPr/>
          <p:nvPr/>
        </p:nvSpPr>
        <p:spPr>
          <a:xfrm>
            <a:off x="530724" y="3628344"/>
            <a:ext cx="7639880" cy="533233"/>
          </a:xfrm>
          <a:prstGeom prst="chevron">
            <a:avLst>
              <a:gd name="adj" fmla="val 0"/>
            </a:avLst>
          </a:prstGeom>
          <a:gradFill>
            <a:gsLst>
              <a:gs pos="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a:r>
              <a:rPr lang="en-US" sz="1600" dirty="0"/>
              <a:t>A hormonal escape was defined as an increase in serum testosterone after castration levels were achieved.</a:t>
            </a:r>
          </a:p>
        </p:txBody>
      </p:sp>
    </p:spTree>
    <p:extLst>
      <p:ext uri="{BB962C8B-B14F-4D97-AF65-F5344CB8AC3E}">
        <p14:creationId xmlns:p14="http://schemas.microsoft.com/office/powerpoint/2010/main" val="2234467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BDEED-20E2-4222-88FE-B5D41386E428}"/>
              </a:ext>
            </a:extLst>
          </p:cNvPr>
          <p:cNvSpPr>
            <a:spLocks noGrp="1"/>
          </p:cNvSpPr>
          <p:nvPr>
            <p:ph type="title"/>
          </p:nvPr>
        </p:nvSpPr>
        <p:spPr>
          <a:xfrm>
            <a:off x="432147" y="280022"/>
            <a:ext cx="8285967" cy="784605"/>
          </a:xfrm>
        </p:spPr>
        <p:txBody>
          <a:bodyPr>
            <a:noAutofit/>
          </a:bodyPr>
          <a:lstStyle/>
          <a:p>
            <a:r>
              <a:rPr lang="en-US" dirty="0" err="1">
                <a:latin typeface="+mn-lt"/>
                <a:cs typeface="Arial" panose="020B0604020202020204" pitchFamily="34" charset="0"/>
              </a:rPr>
              <a:t>Morote</a:t>
            </a:r>
            <a:r>
              <a:rPr lang="en-US" dirty="0">
                <a:latin typeface="+mn-lt"/>
                <a:cs typeface="Arial" panose="020B0604020202020204" pitchFamily="34" charset="0"/>
              </a:rPr>
              <a:t> et al: Testosterone Analysis of 3 Consecutive Measurements at 6-Month Intervals</a:t>
            </a:r>
            <a:endParaRPr lang="en-US" sz="1800" dirty="0">
              <a:latin typeface="+mn-lt"/>
            </a:endParaRPr>
          </a:p>
        </p:txBody>
      </p:sp>
      <p:sp>
        <p:nvSpPr>
          <p:cNvPr id="6" name="TextBox 5">
            <a:extLst>
              <a:ext uri="{FF2B5EF4-FFF2-40B4-BE49-F238E27FC236}">
                <a16:creationId xmlns:a16="http://schemas.microsoft.com/office/drawing/2014/main" id="{E545EDF2-F439-49D7-9E0C-03B8C4A9CB4F}"/>
              </a:ext>
            </a:extLst>
          </p:cNvPr>
          <p:cNvSpPr txBox="1"/>
          <p:nvPr/>
        </p:nvSpPr>
        <p:spPr>
          <a:xfrm>
            <a:off x="489505" y="4719598"/>
            <a:ext cx="8317571" cy="123111"/>
          </a:xfrm>
          <a:prstGeom prst="rect">
            <a:avLst/>
          </a:prstGeom>
          <a:noFill/>
        </p:spPr>
        <p:txBody>
          <a:bodyPr wrap="square" lIns="0" tIns="0" rIns="0" bIns="0" rtlCol="0" anchor="b" anchorCtr="0">
            <a:spAutoFit/>
          </a:bodyPr>
          <a:lstStyle/>
          <a:p>
            <a:pPr marL="45244"/>
            <a:r>
              <a:rPr lang="en-US" sz="800" b="1" dirty="0">
                <a:solidFill>
                  <a:schemeClr val="tx1">
                    <a:lumMod val="75000"/>
                    <a:lumOff val="25000"/>
                  </a:schemeClr>
                </a:solidFill>
                <a:cs typeface="Arial" panose="020B0604020202020204" pitchFamily="34" charset="0"/>
              </a:rPr>
              <a:t>Reference: </a:t>
            </a:r>
            <a:r>
              <a:rPr lang="en-US" sz="800" dirty="0" err="1">
                <a:solidFill>
                  <a:schemeClr val="tx1">
                    <a:lumMod val="75000"/>
                    <a:lumOff val="25000"/>
                  </a:schemeClr>
                </a:solidFill>
                <a:cs typeface="Arial" panose="020B0604020202020204" pitchFamily="34" charset="0"/>
              </a:rPr>
              <a:t>Morote</a:t>
            </a:r>
            <a:r>
              <a:rPr lang="en-US" sz="800" dirty="0">
                <a:solidFill>
                  <a:schemeClr val="tx1">
                    <a:lumMod val="75000"/>
                    <a:lumOff val="25000"/>
                  </a:schemeClr>
                </a:solidFill>
                <a:cs typeface="Arial" panose="020B0604020202020204" pitchFamily="34" charset="0"/>
              </a:rPr>
              <a:t> J et al. </a:t>
            </a:r>
            <a:r>
              <a:rPr lang="en-US" sz="800" i="1" dirty="0">
                <a:solidFill>
                  <a:schemeClr val="tx1">
                    <a:lumMod val="75000"/>
                    <a:lumOff val="25000"/>
                  </a:schemeClr>
                </a:solidFill>
                <a:cs typeface="Arial" panose="020B0604020202020204" pitchFamily="34" charset="0"/>
              </a:rPr>
              <a:t>J Urol. </a:t>
            </a:r>
            <a:r>
              <a:rPr lang="en-US" sz="800" dirty="0">
                <a:solidFill>
                  <a:schemeClr val="tx1">
                    <a:lumMod val="75000"/>
                    <a:lumOff val="25000"/>
                  </a:schemeClr>
                </a:solidFill>
                <a:cs typeface="Arial" panose="020B0604020202020204" pitchFamily="34" charset="0"/>
              </a:rPr>
              <a:t>2007;178:1290-1295</a:t>
            </a:r>
            <a:r>
              <a:rPr lang="en-US" sz="800" i="1" dirty="0">
                <a:solidFill>
                  <a:schemeClr val="tx1">
                    <a:lumMod val="75000"/>
                    <a:lumOff val="25000"/>
                  </a:schemeClr>
                </a:solidFill>
                <a:cs typeface="Arial" panose="020B0604020202020204" pitchFamily="34" charset="0"/>
              </a:rPr>
              <a:t>.</a:t>
            </a:r>
            <a:endParaRPr lang="en-US" sz="800" dirty="0">
              <a:solidFill>
                <a:schemeClr val="tx1">
                  <a:lumMod val="75000"/>
                  <a:lumOff val="25000"/>
                </a:schemeClr>
              </a:solidFill>
              <a:cs typeface="Arial" panose="020B0604020202020204" pitchFamily="34" charset="0"/>
            </a:endParaRPr>
          </a:p>
        </p:txBody>
      </p:sp>
      <p:sp>
        <p:nvSpPr>
          <p:cNvPr id="3" name="Slide Number Placeholder 2">
            <a:extLst>
              <a:ext uri="{FF2B5EF4-FFF2-40B4-BE49-F238E27FC236}">
                <a16:creationId xmlns:a16="http://schemas.microsoft.com/office/drawing/2014/main" id="{55FDC13F-5FF9-344C-B5F5-FDC044E15B60}"/>
              </a:ext>
            </a:extLst>
          </p:cNvPr>
          <p:cNvSpPr>
            <a:spLocks noGrp="1"/>
          </p:cNvSpPr>
          <p:nvPr>
            <p:ph type="sldNum" sz="quarter" idx="12"/>
          </p:nvPr>
        </p:nvSpPr>
        <p:spPr/>
        <p:txBody>
          <a:bodyPr/>
          <a:lstStyle/>
          <a:p>
            <a:fld id="{FEE48191-0C4A-1249-9ADF-D0EAC71CA6AD}" type="slidenum">
              <a:rPr kumimoji="1" lang="zh-TW" altLang="en-US" smtClean="0"/>
              <a:t>13</a:t>
            </a:fld>
            <a:endParaRPr kumimoji="1" lang="zh-TW" altLang="en-US"/>
          </a:p>
        </p:txBody>
      </p:sp>
      <p:grpSp>
        <p:nvGrpSpPr>
          <p:cNvPr id="9" name="Group 8">
            <a:extLst>
              <a:ext uri="{FF2B5EF4-FFF2-40B4-BE49-F238E27FC236}">
                <a16:creationId xmlns:a16="http://schemas.microsoft.com/office/drawing/2014/main" id="{E1A6A511-7CE4-42C6-A7A0-E52C8F28FAE9}"/>
              </a:ext>
            </a:extLst>
          </p:cNvPr>
          <p:cNvGrpSpPr/>
          <p:nvPr/>
        </p:nvGrpSpPr>
        <p:grpSpPr>
          <a:xfrm>
            <a:off x="1355558" y="1391808"/>
            <a:ext cx="6438549" cy="3042743"/>
            <a:chOff x="1355558" y="1391808"/>
            <a:chExt cx="6438549" cy="3042743"/>
          </a:xfrm>
        </p:grpSpPr>
        <p:grpSp>
          <p:nvGrpSpPr>
            <p:cNvPr id="11" name="Group 10">
              <a:extLst>
                <a:ext uri="{FF2B5EF4-FFF2-40B4-BE49-F238E27FC236}">
                  <a16:creationId xmlns:a16="http://schemas.microsoft.com/office/drawing/2014/main" id="{59344133-9A30-2C4A-8CC3-00C5BD7B36A9}"/>
                </a:ext>
              </a:extLst>
            </p:cNvPr>
            <p:cNvGrpSpPr/>
            <p:nvPr/>
          </p:nvGrpSpPr>
          <p:grpSpPr>
            <a:xfrm>
              <a:off x="1355558" y="1391808"/>
              <a:ext cx="6438549" cy="2985018"/>
              <a:chOff x="1355558" y="1391808"/>
              <a:chExt cx="6438549" cy="2985018"/>
            </a:xfrm>
          </p:grpSpPr>
          <p:grpSp>
            <p:nvGrpSpPr>
              <p:cNvPr id="7" name="Group 6">
                <a:extLst>
                  <a:ext uri="{FF2B5EF4-FFF2-40B4-BE49-F238E27FC236}">
                    <a16:creationId xmlns:a16="http://schemas.microsoft.com/office/drawing/2014/main" id="{F1305BE9-5E44-4CF8-905C-058204FA973B}"/>
                  </a:ext>
                </a:extLst>
              </p:cNvPr>
              <p:cNvGrpSpPr/>
              <p:nvPr/>
            </p:nvGrpSpPr>
            <p:grpSpPr>
              <a:xfrm>
                <a:off x="1355558" y="1391808"/>
                <a:ext cx="6438549" cy="2985018"/>
                <a:chOff x="1158239" y="1502568"/>
                <a:chExt cx="6438549" cy="2985018"/>
              </a:xfrm>
            </p:grpSpPr>
            <p:pic>
              <p:nvPicPr>
                <p:cNvPr id="4" name="Image 1">
                  <a:extLst>
                    <a:ext uri="{FF2B5EF4-FFF2-40B4-BE49-F238E27FC236}">
                      <a16:creationId xmlns:a16="http://schemas.microsoft.com/office/drawing/2014/main" id="{29E0F427-F97B-496C-A7F9-4095005B1875}"/>
                    </a:ext>
                  </a:extLst>
                </p:cNvPr>
                <p:cNvPicPr>
                  <a:picLocks noChangeAspect="1"/>
                </p:cNvPicPr>
                <p:nvPr/>
              </p:nvPicPr>
              <p:blipFill>
                <a:blip r:embed="rId2"/>
                <a:stretch>
                  <a:fillRect/>
                </a:stretch>
              </p:blipFill>
              <p:spPr>
                <a:xfrm>
                  <a:off x="1158239" y="1502568"/>
                  <a:ext cx="6021663" cy="2985018"/>
                </a:xfrm>
                <a:prstGeom prst="rect">
                  <a:avLst/>
                </a:prstGeom>
              </p:spPr>
            </p:pic>
            <p:sp>
              <p:nvSpPr>
                <p:cNvPr id="5" name="TextBox 47">
                  <a:extLst>
                    <a:ext uri="{FF2B5EF4-FFF2-40B4-BE49-F238E27FC236}">
                      <a16:creationId xmlns:a16="http://schemas.microsoft.com/office/drawing/2014/main" id="{C1CAFB01-90FD-43E8-8C99-247FC4DDD209}"/>
                    </a:ext>
                  </a:extLst>
                </p:cNvPr>
                <p:cNvSpPr txBox="1">
                  <a:spLocks noChangeArrowheads="1"/>
                </p:cNvSpPr>
                <p:nvPr/>
              </p:nvSpPr>
              <p:spPr bwMode="auto">
                <a:xfrm>
                  <a:off x="5183788" y="2266538"/>
                  <a:ext cx="2413000" cy="276999"/>
                </a:xfrm>
                <a:prstGeom prst="rect">
                  <a:avLst/>
                </a:prstGeom>
                <a:noFill/>
                <a:ln w="9525">
                  <a:noFill/>
                  <a:miter lim="800000"/>
                  <a:headEnd/>
                  <a:tailEnd/>
                </a:ln>
              </p:spPr>
              <p:txBody>
                <a:bodyPr>
                  <a:spAutoFit/>
                </a:bodyPr>
                <a:lstStyle/>
                <a:p>
                  <a:r>
                    <a:rPr lang="en-US" sz="1200" dirty="0">
                      <a:solidFill>
                        <a:schemeClr val="tx1">
                          <a:lumMod val="75000"/>
                          <a:lumOff val="25000"/>
                        </a:schemeClr>
                      </a:solidFill>
                      <a:ea typeface="ＭＳ Ｐゴシック" charset="-128"/>
                    </a:rPr>
                    <a:t>N=73</a:t>
                  </a:r>
                </a:p>
              </p:txBody>
            </p:sp>
          </p:grpSp>
          <p:cxnSp>
            <p:nvCxnSpPr>
              <p:cNvPr id="10" name="Straight Connector 9">
                <a:extLst>
                  <a:ext uri="{FF2B5EF4-FFF2-40B4-BE49-F238E27FC236}">
                    <a16:creationId xmlns:a16="http://schemas.microsoft.com/office/drawing/2014/main" id="{4E30FE73-E21B-5940-B55A-89AF9E05058F}"/>
                  </a:ext>
                </a:extLst>
              </p:cNvPr>
              <p:cNvCxnSpPr/>
              <p:nvPr/>
            </p:nvCxnSpPr>
            <p:spPr>
              <a:xfrm>
                <a:off x="1896167" y="4077157"/>
                <a:ext cx="3415268" cy="0"/>
              </a:xfrm>
              <a:prstGeom prst="line">
                <a:avLst/>
              </a:prstGeom>
              <a:ln w="95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A6DDE41B-FD5D-4F70-8CF3-AF9B7060C692}"/>
                </a:ext>
              </a:extLst>
            </p:cNvPr>
            <p:cNvSpPr txBox="1"/>
            <p:nvPr/>
          </p:nvSpPr>
          <p:spPr>
            <a:xfrm>
              <a:off x="2401968" y="4157552"/>
              <a:ext cx="2297232" cy="276999"/>
            </a:xfrm>
            <a:prstGeom prst="rect">
              <a:avLst/>
            </a:prstGeom>
            <a:solidFill>
              <a:schemeClr val="bg1"/>
            </a:solidFill>
          </p:spPr>
          <p:txBody>
            <a:bodyPr wrap="none" rtlCol="0">
              <a:spAutoFit/>
            </a:bodyPr>
            <a:lstStyle/>
            <a:p>
              <a:r>
                <a:rPr lang="en-US" sz="1200" b="1" dirty="0"/>
                <a:t>Testosterone Groups (ng/dL)</a:t>
              </a:r>
            </a:p>
          </p:txBody>
        </p:sp>
        <p:sp>
          <p:nvSpPr>
            <p:cNvPr id="12" name="TextBox 11">
              <a:extLst>
                <a:ext uri="{FF2B5EF4-FFF2-40B4-BE49-F238E27FC236}">
                  <a16:creationId xmlns:a16="http://schemas.microsoft.com/office/drawing/2014/main" id="{B6C66949-3591-4606-ADD4-CF2F83115F06}"/>
                </a:ext>
              </a:extLst>
            </p:cNvPr>
            <p:cNvSpPr txBox="1"/>
            <p:nvPr/>
          </p:nvSpPr>
          <p:spPr>
            <a:xfrm rot="16200000">
              <a:off x="977984" y="2720034"/>
              <a:ext cx="1064715" cy="276999"/>
            </a:xfrm>
            <a:prstGeom prst="rect">
              <a:avLst/>
            </a:prstGeom>
            <a:solidFill>
              <a:schemeClr val="bg1"/>
            </a:solidFill>
          </p:spPr>
          <p:txBody>
            <a:bodyPr wrap="none" rtlCol="0">
              <a:spAutoFit/>
            </a:bodyPr>
            <a:lstStyle/>
            <a:p>
              <a:r>
                <a:rPr lang="en-US" sz="1200" b="1" dirty="0"/>
                <a:t>Patients (%)</a:t>
              </a:r>
            </a:p>
          </p:txBody>
        </p:sp>
      </p:grpSp>
    </p:spTree>
    <p:extLst>
      <p:ext uri="{BB962C8B-B14F-4D97-AF65-F5344CB8AC3E}">
        <p14:creationId xmlns:p14="http://schemas.microsoft.com/office/powerpoint/2010/main" val="2917278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F654-9EB8-4DA3-8F2F-1260AF6367BB}"/>
              </a:ext>
            </a:extLst>
          </p:cNvPr>
          <p:cNvSpPr>
            <a:spLocks noGrp="1"/>
          </p:cNvSpPr>
          <p:nvPr>
            <p:ph type="title"/>
          </p:nvPr>
        </p:nvSpPr>
        <p:spPr>
          <a:xfrm>
            <a:off x="432147" y="280022"/>
            <a:ext cx="8285967" cy="784605"/>
          </a:xfrm>
        </p:spPr>
        <p:txBody>
          <a:bodyPr>
            <a:noAutofit/>
          </a:bodyPr>
          <a:lstStyle/>
          <a:p>
            <a:r>
              <a:rPr lang="en-US" dirty="0" err="1">
                <a:latin typeface="+mn-lt"/>
                <a:cs typeface="Arial" panose="020B0604020202020204" pitchFamily="34" charset="0"/>
              </a:rPr>
              <a:t>Morote</a:t>
            </a:r>
            <a:r>
              <a:rPr lang="en-US" dirty="0">
                <a:latin typeface="+mn-lt"/>
                <a:cs typeface="Arial" panose="020B0604020202020204" pitchFamily="34" charset="0"/>
              </a:rPr>
              <a:t> et al: Fewer Escapes and Lower Testosterone Reduce Incidence of CRPC</a:t>
            </a:r>
            <a:endParaRPr lang="en-US" sz="1800" dirty="0">
              <a:latin typeface="+mn-lt"/>
            </a:endParaRPr>
          </a:p>
        </p:txBody>
      </p:sp>
      <p:sp>
        <p:nvSpPr>
          <p:cNvPr id="4" name="Text Box 8">
            <a:extLst>
              <a:ext uri="{FF2B5EF4-FFF2-40B4-BE49-F238E27FC236}">
                <a16:creationId xmlns:a16="http://schemas.microsoft.com/office/drawing/2014/main" id="{4AF8A4A6-7E92-46D8-BC06-A1A733F1D9B5}"/>
              </a:ext>
            </a:extLst>
          </p:cNvPr>
          <p:cNvSpPr txBox="1">
            <a:spLocks noChangeArrowheads="1"/>
          </p:cNvSpPr>
          <p:nvPr/>
        </p:nvSpPr>
        <p:spPr bwMode="auto">
          <a:xfrm>
            <a:off x="492521" y="4468396"/>
            <a:ext cx="6229350" cy="377190"/>
          </a:xfrm>
          <a:prstGeom prst="rect">
            <a:avLst/>
          </a:prstGeom>
          <a:noFill/>
          <a:ln w="9525">
            <a:noFill/>
            <a:miter lim="800000"/>
            <a:headEnd/>
            <a:tailEnd/>
          </a:ln>
        </p:spPr>
        <p:txBody>
          <a:bodyPr lIns="0" tIns="0" rIns="0" bIns="0" anchor="b" anchorCtr="0"/>
          <a:lstStyle/>
          <a:p>
            <a:pPr marL="42863">
              <a:spcAft>
                <a:spcPts val="450"/>
              </a:spcAft>
            </a:pPr>
            <a:r>
              <a:rPr lang="en-US" sz="800" b="1" dirty="0">
                <a:solidFill>
                  <a:schemeClr val="tx1">
                    <a:lumMod val="75000"/>
                    <a:lumOff val="25000"/>
                  </a:schemeClr>
                </a:solidFill>
                <a:cs typeface="Arial" panose="020B0604020202020204" pitchFamily="34" charset="0"/>
              </a:rPr>
              <a:t>Reference: </a:t>
            </a:r>
            <a:r>
              <a:rPr lang="en-US" sz="800" dirty="0" err="1">
                <a:solidFill>
                  <a:schemeClr val="tx1">
                    <a:lumMod val="75000"/>
                    <a:lumOff val="25000"/>
                  </a:schemeClr>
                </a:solidFill>
                <a:cs typeface="Arial" panose="020B0604020202020204" pitchFamily="34" charset="0"/>
              </a:rPr>
              <a:t>Morote</a:t>
            </a:r>
            <a:r>
              <a:rPr lang="en-US" sz="800" dirty="0">
                <a:solidFill>
                  <a:schemeClr val="tx1">
                    <a:lumMod val="75000"/>
                    <a:lumOff val="25000"/>
                  </a:schemeClr>
                </a:solidFill>
                <a:cs typeface="Arial" panose="020B0604020202020204" pitchFamily="34" charset="0"/>
              </a:rPr>
              <a:t> J et al. </a:t>
            </a:r>
            <a:r>
              <a:rPr lang="en-US" sz="800" i="1" dirty="0">
                <a:solidFill>
                  <a:schemeClr val="tx1">
                    <a:lumMod val="75000"/>
                    <a:lumOff val="25000"/>
                  </a:schemeClr>
                </a:solidFill>
                <a:cs typeface="Arial" panose="020B0604020202020204" pitchFamily="34" charset="0"/>
              </a:rPr>
              <a:t>J Urol</a:t>
            </a:r>
            <a:r>
              <a:rPr lang="en-US" sz="800" dirty="0">
                <a:solidFill>
                  <a:schemeClr val="tx1">
                    <a:lumMod val="75000"/>
                    <a:lumOff val="25000"/>
                  </a:schemeClr>
                </a:solidFill>
                <a:cs typeface="Arial" panose="020B0604020202020204" pitchFamily="34" charset="0"/>
              </a:rPr>
              <a:t>. 2007;178:1290-1295.</a:t>
            </a:r>
          </a:p>
        </p:txBody>
      </p:sp>
      <p:sp>
        <p:nvSpPr>
          <p:cNvPr id="3" name="Slide Number Placeholder 2">
            <a:extLst>
              <a:ext uri="{FF2B5EF4-FFF2-40B4-BE49-F238E27FC236}">
                <a16:creationId xmlns:a16="http://schemas.microsoft.com/office/drawing/2014/main" id="{34F533F2-E80F-A24B-B3C3-7141443595EB}"/>
              </a:ext>
            </a:extLst>
          </p:cNvPr>
          <p:cNvSpPr>
            <a:spLocks noGrp="1"/>
          </p:cNvSpPr>
          <p:nvPr>
            <p:ph type="sldNum" sz="quarter" idx="12"/>
          </p:nvPr>
        </p:nvSpPr>
        <p:spPr/>
        <p:txBody>
          <a:bodyPr/>
          <a:lstStyle/>
          <a:p>
            <a:fld id="{FEE48191-0C4A-1249-9ADF-D0EAC71CA6AD}" type="slidenum">
              <a:rPr kumimoji="1" lang="zh-TW" altLang="en-US" smtClean="0"/>
              <a:t>14</a:t>
            </a:fld>
            <a:endParaRPr kumimoji="1" lang="zh-TW" altLang="en-US"/>
          </a:p>
        </p:txBody>
      </p:sp>
      <p:grpSp>
        <p:nvGrpSpPr>
          <p:cNvPr id="17" name="Group 16">
            <a:extLst>
              <a:ext uri="{FF2B5EF4-FFF2-40B4-BE49-F238E27FC236}">
                <a16:creationId xmlns:a16="http://schemas.microsoft.com/office/drawing/2014/main" id="{FC59B9C6-AAB5-BD4B-8051-F6D720CB3198}"/>
              </a:ext>
            </a:extLst>
          </p:cNvPr>
          <p:cNvGrpSpPr/>
          <p:nvPr/>
        </p:nvGrpSpPr>
        <p:grpSpPr>
          <a:xfrm>
            <a:off x="2706099" y="1185009"/>
            <a:ext cx="4903858" cy="3408127"/>
            <a:chOff x="2706099" y="1185009"/>
            <a:chExt cx="4903858" cy="3408127"/>
          </a:xfrm>
        </p:grpSpPr>
        <p:sp>
          <p:nvSpPr>
            <p:cNvPr id="6" name="Text Box 103">
              <a:extLst>
                <a:ext uri="{FF2B5EF4-FFF2-40B4-BE49-F238E27FC236}">
                  <a16:creationId xmlns:a16="http://schemas.microsoft.com/office/drawing/2014/main" id="{C7E0E7C5-85A0-470D-B9EB-A6B301EA2908}"/>
                </a:ext>
              </a:extLst>
            </p:cNvPr>
            <p:cNvSpPr txBox="1">
              <a:spLocks noChangeArrowheads="1"/>
            </p:cNvSpPr>
            <p:nvPr/>
          </p:nvSpPr>
          <p:spPr bwMode="auto">
            <a:xfrm>
              <a:off x="4054145" y="4362304"/>
              <a:ext cx="1111202" cy="230832"/>
            </a:xfrm>
            <a:prstGeom prst="rect">
              <a:avLst/>
            </a:prstGeom>
            <a:noFill/>
            <a:ln w="9525" algn="ctr">
              <a:noFill/>
              <a:miter lim="800000"/>
              <a:headEnd/>
              <a:tailEnd/>
            </a:ln>
            <a:effectLst/>
          </p:spPr>
          <p:txBody>
            <a:bodyPr wrap="none">
              <a:spAutoFit/>
            </a:bodyPr>
            <a:lstStyle/>
            <a:p>
              <a:r>
                <a:rPr lang="en-US" sz="900" b="1" dirty="0"/>
                <a:t>Months Under </a:t>
              </a:r>
              <a:r>
                <a:rPr lang="en-US" sz="900" b="1" dirty="0" err="1"/>
                <a:t>ADT</a:t>
              </a:r>
              <a:endParaRPr lang="en-US" sz="900" b="1" dirty="0"/>
            </a:p>
          </p:txBody>
        </p:sp>
        <p:pic>
          <p:nvPicPr>
            <p:cNvPr id="7" name="Image 1">
              <a:extLst>
                <a:ext uri="{FF2B5EF4-FFF2-40B4-BE49-F238E27FC236}">
                  <a16:creationId xmlns:a16="http://schemas.microsoft.com/office/drawing/2014/main" id="{14637DB7-BE2B-40D1-97E4-ED112755F8F6}"/>
                </a:ext>
              </a:extLst>
            </p:cNvPr>
            <p:cNvPicPr>
              <a:picLocks noChangeAspect="1"/>
            </p:cNvPicPr>
            <p:nvPr/>
          </p:nvPicPr>
          <p:blipFill rotWithShape="1">
            <a:blip r:embed="rId2"/>
            <a:srcRect b="6654"/>
            <a:stretch/>
          </p:blipFill>
          <p:spPr>
            <a:xfrm>
              <a:off x="2706099" y="1185009"/>
              <a:ext cx="3404244" cy="3161080"/>
            </a:xfrm>
            <a:prstGeom prst="rect">
              <a:avLst/>
            </a:prstGeom>
          </p:spPr>
        </p:pic>
        <p:sp>
          <p:nvSpPr>
            <p:cNvPr id="8" name="TextBox 47">
              <a:extLst>
                <a:ext uri="{FF2B5EF4-FFF2-40B4-BE49-F238E27FC236}">
                  <a16:creationId xmlns:a16="http://schemas.microsoft.com/office/drawing/2014/main" id="{A3AFBF5F-F905-5445-8FE9-B5E2E095EA18}"/>
                </a:ext>
              </a:extLst>
            </p:cNvPr>
            <p:cNvSpPr txBox="1">
              <a:spLocks noChangeArrowheads="1"/>
            </p:cNvSpPr>
            <p:nvPr/>
          </p:nvSpPr>
          <p:spPr bwMode="auto">
            <a:xfrm>
              <a:off x="4466707" y="2044653"/>
              <a:ext cx="2413000" cy="215444"/>
            </a:xfrm>
            <a:prstGeom prst="rect">
              <a:avLst/>
            </a:prstGeom>
            <a:noFill/>
            <a:ln w="9525">
              <a:noFill/>
              <a:miter lim="800000"/>
              <a:headEnd/>
              <a:tailEnd/>
            </a:ln>
          </p:spPr>
          <p:txBody>
            <a:bodyPr>
              <a:spAutoFit/>
            </a:bodyPr>
            <a:lstStyle/>
            <a:p>
              <a:r>
                <a:rPr lang="en-US" sz="800" dirty="0">
                  <a:solidFill>
                    <a:schemeClr val="accent1"/>
                  </a:solidFill>
                  <a:ea typeface="ＭＳ Ｐゴシック" charset="-128"/>
                </a:rPr>
                <a:t>Mean survival=106 months</a:t>
              </a:r>
            </a:p>
          </p:txBody>
        </p:sp>
        <p:sp>
          <p:nvSpPr>
            <p:cNvPr id="10" name="TextBox 47">
              <a:extLst>
                <a:ext uri="{FF2B5EF4-FFF2-40B4-BE49-F238E27FC236}">
                  <a16:creationId xmlns:a16="http://schemas.microsoft.com/office/drawing/2014/main" id="{E559CFE6-E385-AC41-B071-6B100ADAE21F}"/>
                </a:ext>
              </a:extLst>
            </p:cNvPr>
            <p:cNvSpPr txBox="1">
              <a:spLocks noChangeArrowheads="1"/>
            </p:cNvSpPr>
            <p:nvPr/>
          </p:nvSpPr>
          <p:spPr bwMode="auto">
            <a:xfrm>
              <a:off x="4674592" y="2174828"/>
              <a:ext cx="2413000" cy="230832"/>
            </a:xfrm>
            <a:prstGeom prst="rect">
              <a:avLst/>
            </a:prstGeom>
            <a:noFill/>
            <a:ln w="9525">
              <a:noFill/>
              <a:miter lim="800000"/>
              <a:headEnd/>
              <a:tailEnd/>
            </a:ln>
          </p:spPr>
          <p:txBody>
            <a:bodyPr>
              <a:spAutoFit/>
            </a:bodyPr>
            <a:lstStyle/>
            <a:p>
              <a:r>
                <a:rPr lang="en-US" sz="900" dirty="0">
                  <a:solidFill>
                    <a:schemeClr val="accent4">
                      <a:lumMod val="50000"/>
                    </a:schemeClr>
                  </a:solidFill>
                  <a:ea typeface="ＭＳ Ｐゴシック" charset="-128"/>
                </a:rPr>
                <a:t>Group 1</a:t>
              </a:r>
              <a:r>
                <a:rPr lang="en-US" sz="800" dirty="0">
                  <a:solidFill>
                    <a:schemeClr val="accent4">
                      <a:lumMod val="50000"/>
                    </a:schemeClr>
                  </a:solidFill>
                  <a:ea typeface="ＭＳ Ｐゴシック" charset="-128"/>
                </a:rPr>
                <a:t> (&lt;20 ng/</a:t>
              </a:r>
              <a:r>
                <a:rPr lang="en-US" sz="800" dirty="0" err="1">
                  <a:solidFill>
                    <a:schemeClr val="accent4">
                      <a:lumMod val="50000"/>
                    </a:schemeClr>
                  </a:solidFill>
                  <a:ea typeface="ＭＳ Ｐゴシック" charset="-128"/>
                </a:rPr>
                <a:t>dL</a:t>
              </a:r>
              <a:r>
                <a:rPr lang="en-US" sz="800" dirty="0">
                  <a:solidFill>
                    <a:schemeClr val="accent4">
                      <a:lumMod val="50000"/>
                    </a:schemeClr>
                  </a:solidFill>
                  <a:ea typeface="ＭＳ Ｐゴシック" charset="-128"/>
                </a:rPr>
                <a:t>, </a:t>
              </a:r>
              <a:r>
                <a:rPr lang="en-US" sz="800" dirty="0" err="1">
                  <a:solidFill>
                    <a:schemeClr val="accent4">
                      <a:lumMod val="50000"/>
                    </a:schemeClr>
                  </a:solidFill>
                  <a:ea typeface="ＭＳ Ｐゴシック" charset="-128"/>
                </a:rPr>
                <a:t>ie</a:t>
              </a:r>
              <a:r>
                <a:rPr lang="en-US" sz="800" dirty="0">
                  <a:solidFill>
                    <a:schemeClr val="accent4">
                      <a:lumMod val="50000"/>
                    </a:schemeClr>
                  </a:solidFill>
                  <a:ea typeface="ＭＳ Ｐゴシック" charset="-128"/>
                </a:rPr>
                <a:t>, &lt;0.694 nmol/L)</a:t>
              </a:r>
            </a:p>
          </p:txBody>
        </p:sp>
        <p:sp>
          <p:nvSpPr>
            <p:cNvPr id="11" name="TextBox 47">
              <a:extLst>
                <a:ext uri="{FF2B5EF4-FFF2-40B4-BE49-F238E27FC236}">
                  <a16:creationId xmlns:a16="http://schemas.microsoft.com/office/drawing/2014/main" id="{08B414D1-9529-E842-BAFA-2429D680F4D8}"/>
                </a:ext>
              </a:extLst>
            </p:cNvPr>
            <p:cNvSpPr txBox="1">
              <a:spLocks noChangeArrowheads="1"/>
            </p:cNvSpPr>
            <p:nvPr/>
          </p:nvSpPr>
          <p:spPr bwMode="auto">
            <a:xfrm>
              <a:off x="4504807" y="2628007"/>
              <a:ext cx="2413000" cy="215444"/>
            </a:xfrm>
            <a:prstGeom prst="rect">
              <a:avLst/>
            </a:prstGeom>
            <a:noFill/>
            <a:ln w="9525">
              <a:noFill/>
              <a:miter lim="800000"/>
              <a:headEnd/>
              <a:tailEnd/>
            </a:ln>
          </p:spPr>
          <p:txBody>
            <a:bodyPr>
              <a:spAutoFit/>
            </a:bodyPr>
            <a:lstStyle/>
            <a:p>
              <a:r>
                <a:rPr lang="en-US" sz="800" dirty="0">
                  <a:solidFill>
                    <a:schemeClr val="accent6"/>
                  </a:solidFill>
                  <a:ea typeface="ＭＳ Ｐゴシック" charset="-128"/>
                </a:rPr>
                <a:t>Mean survival=90 months</a:t>
              </a:r>
            </a:p>
          </p:txBody>
        </p:sp>
        <p:sp>
          <p:nvSpPr>
            <p:cNvPr id="12" name="TextBox 47">
              <a:extLst>
                <a:ext uri="{FF2B5EF4-FFF2-40B4-BE49-F238E27FC236}">
                  <a16:creationId xmlns:a16="http://schemas.microsoft.com/office/drawing/2014/main" id="{B8461C45-4218-5642-9209-650A37ED2489}"/>
                </a:ext>
              </a:extLst>
            </p:cNvPr>
            <p:cNvSpPr txBox="1">
              <a:spLocks noChangeArrowheads="1"/>
            </p:cNvSpPr>
            <p:nvPr/>
          </p:nvSpPr>
          <p:spPr bwMode="auto">
            <a:xfrm>
              <a:off x="4674592" y="2758182"/>
              <a:ext cx="2413000" cy="230832"/>
            </a:xfrm>
            <a:prstGeom prst="rect">
              <a:avLst/>
            </a:prstGeom>
            <a:noFill/>
            <a:ln w="9525">
              <a:noFill/>
              <a:miter lim="800000"/>
              <a:headEnd/>
              <a:tailEnd/>
            </a:ln>
          </p:spPr>
          <p:txBody>
            <a:bodyPr>
              <a:spAutoFit/>
            </a:bodyPr>
            <a:lstStyle/>
            <a:p>
              <a:r>
                <a:rPr lang="en-US" sz="900" dirty="0">
                  <a:solidFill>
                    <a:schemeClr val="accent4">
                      <a:lumMod val="50000"/>
                    </a:schemeClr>
                  </a:solidFill>
                  <a:ea typeface="ＭＳ Ｐゴシック" charset="-128"/>
                </a:rPr>
                <a:t>Group 2</a:t>
              </a:r>
              <a:r>
                <a:rPr lang="en-US" sz="800" dirty="0">
                  <a:solidFill>
                    <a:schemeClr val="accent4">
                      <a:lumMod val="50000"/>
                    </a:schemeClr>
                  </a:solidFill>
                  <a:ea typeface="ＭＳ Ｐゴシック" charset="-128"/>
                </a:rPr>
                <a:t> (20-50 ng/</a:t>
              </a:r>
              <a:r>
                <a:rPr lang="en-US" sz="800" dirty="0" err="1">
                  <a:solidFill>
                    <a:schemeClr val="accent4">
                      <a:lumMod val="50000"/>
                    </a:schemeClr>
                  </a:solidFill>
                  <a:ea typeface="ＭＳ Ｐゴシック" charset="-128"/>
                </a:rPr>
                <a:t>dL</a:t>
              </a:r>
              <a:r>
                <a:rPr lang="en-US" sz="800" dirty="0">
                  <a:solidFill>
                    <a:schemeClr val="accent4">
                      <a:lumMod val="50000"/>
                    </a:schemeClr>
                  </a:solidFill>
                  <a:ea typeface="ＭＳ Ｐゴシック" charset="-128"/>
                </a:rPr>
                <a:t>)</a:t>
              </a:r>
            </a:p>
          </p:txBody>
        </p:sp>
        <p:sp>
          <p:nvSpPr>
            <p:cNvPr id="13" name="TextBox 47">
              <a:extLst>
                <a:ext uri="{FF2B5EF4-FFF2-40B4-BE49-F238E27FC236}">
                  <a16:creationId xmlns:a16="http://schemas.microsoft.com/office/drawing/2014/main" id="{CFB7CA29-22DC-0648-8DDB-80C68DA63440}"/>
                </a:ext>
              </a:extLst>
            </p:cNvPr>
            <p:cNvSpPr txBox="1">
              <a:spLocks noChangeArrowheads="1"/>
            </p:cNvSpPr>
            <p:nvPr/>
          </p:nvSpPr>
          <p:spPr bwMode="auto">
            <a:xfrm>
              <a:off x="4549257" y="3276848"/>
              <a:ext cx="2413000" cy="215444"/>
            </a:xfrm>
            <a:prstGeom prst="rect">
              <a:avLst/>
            </a:prstGeom>
            <a:noFill/>
            <a:ln w="9525">
              <a:noFill/>
              <a:miter lim="800000"/>
              <a:headEnd/>
              <a:tailEnd/>
            </a:ln>
          </p:spPr>
          <p:txBody>
            <a:bodyPr>
              <a:spAutoFit/>
            </a:bodyPr>
            <a:lstStyle/>
            <a:p>
              <a:r>
                <a:rPr lang="en-US" sz="800" dirty="0">
                  <a:solidFill>
                    <a:srgbClr val="65BAD5"/>
                  </a:solidFill>
                  <a:ea typeface="ＭＳ Ｐゴシック" charset="-128"/>
                </a:rPr>
                <a:t>Mean survival=72 months</a:t>
              </a:r>
            </a:p>
          </p:txBody>
        </p:sp>
        <p:sp>
          <p:nvSpPr>
            <p:cNvPr id="14" name="TextBox 47">
              <a:extLst>
                <a:ext uri="{FF2B5EF4-FFF2-40B4-BE49-F238E27FC236}">
                  <a16:creationId xmlns:a16="http://schemas.microsoft.com/office/drawing/2014/main" id="{6C32074E-032D-8940-9A03-ACAE58E985D6}"/>
                </a:ext>
              </a:extLst>
            </p:cNvPr>
            <p:cNvSpPr txBox="1">
              <a:spLocks noChangeArrowheads="1"/>
            </p:cNvSpPr>
            <p:nvPr/>
          </p:nvSpPr>
          <p:spPr bwMode="auto">
            <a:xfrm>
              <a:off x="4674592" y="3407023"/>
              <a:ext cx="2413000" cy="230832"/>
            </a:xfrm>
            <a:prstGeom prst="rect">
              <a:avLst/>
            </a:prstGeom>
            <a:noFill/>
            <a:ln w="9525">
              <a:noFill/>
              <a:miter lim="800000"/>
              <a:headEnd/>
              <a:tailEnd/>
            </a:ln>
          </p:spPr>
          <p:txBody>
            <a:bodyPr>
              <a:spAutoFit/>
            </a:bodyPr>
            <a:lstStyle/>
            <a:p>
              <a:r>
                <a:rPr lang="en-US" sz="900" dirty="0">
                  <a:solidFill>
                    <a:schemeClr val="accent4">
                      <a:lumMod val="50000"/>
                    </a:schemeClr>
                  </a:solidFill>
                  <a:ea typeface="ＭＳ Ｐゴシック" charset="-128"/>
                </a:rPr>
                <a:t>Group 3</a:t>
              </a:r>
              <a:r>
                <a:rPr lang="en-US" sz="800" dirty="0">
                  <a:solidFill>
                    <a:schemeClr val="accent4">
                      <a:lumMod val="50000"/>
                    </a:schemeClr>
                  </a:solidFill>
                  <a:ea typeface="ＭＳ Ｐゴシック" charset="-128"/>
                </a:rPr>
                <a:t> (&gt;50 ng/</a:t>
              </a:r>
              <a:r>
                <a:rPr lang="en-US" sz="800" dirty="0" err="1">
                  <a:solidFill>
                    <a:schemeClr val="accent4">
                      <a:lumMod val="50000"/>
                    </a:schemeClr>
                  </a:solidFill>
                  <a:ea typeface="ＭＳ Ｐゴシック" charset="-128"/>
                </a:rPr>
                <a:t>dL</a:t>
              </a:r>
              <a:r>
                <a:rPr lang="en-US" sz="800" dirty="0">
                  <a:solidFill>
                    <a:schemeClr val="accent4">
                      <a:lumMod val="50000"/>
                    </a:schemeClr>
                  </a:solidFill>
                  <a:ea typeface="ＭＳ Ｐゴシック" charset="-128"/>
                </a:rPr>
                <a:t>, </a:t>
              </a:r>
              <a:r>
                <a:rPr lang="en-US" sz="800" dirty="0" err="1">
                  <a:solidFill>
                    <a:schemeClr val="accent4">
                      <a:lumMod val="50000"/>
                    </a:schemeClr>
                  </a:solidFill>
                  <a:ea typeface="ＭＳ Ｐゴシック" charset="-128"/>
                </a:rPr>
                <a:t>ie</a:t>
              </a:r>
              <a:r>
                <a:rPr lang="en-US" sz="800" dirty="0">
                  <a:solidFill>
                    <a:schemeClr val="accent4">
                      <a:lumMod val="50000"/>
                    </a:schemeClr>
                  </a:solidFill>
                  <a:ea typeface="ＭＳ Ｐゴシック" charset="-128"/>
                </a:rPr>
                <a:t>, &gt;1.735 nmol/L)</a:t>
              </a:r>
            </a:p>
          </p:txBody>
        </p:sp>
        <p:sp>
          <p:nvSpPr>
            <p:cNvPr id="15" name="TextBox 47">
              <a:extLst>
                <a:ext uri="{FF2B5EF4-FFF2-40B4-BE49-F238E27FC236}">
                  <a16:creationId xmlns:a16="http://schemas.microsoft.com/office/drawing/2014/main" id="{21E793A7-0D82-1F4A-8D73-32C9AB334318}"/>
                </a:ext>
              </a:extLst>
            </p:cNvPr>
            <p:cNvSpPr txBox="1">
              <a:spLocks noChangeArrowheads="1"/>
            </p:cNvSpPr>
            <p:nvPr/>
          </p:nvSpPr>
          <p:spPr bwMode="auto">
            <a:xfrm>
              <a:off x="5196957" y="1520778"/>
              <a:ext cx="2413000" cy="230832"/>
            </a:xfrm>
            <a:prstGeom prst="rect">
              <a:avLst/>
            </a:prstGeom>
            <a:noFill/>
            <a:ln w="9525">
              <a:noFill/>
              <a:miter lim="800000"/>
              <a:headEnd/>
              <a:tailEnd/>
            </a:ln>
          </p:spPr>
          <p:txBody>
            <a:bodyPr>
              <a:spAutoFit/>
            </a:bodyPr>
            <a:lstStyle/>
            <a:p>
              <a:r>
                <a:rPr lang="en-US" sz="900" dirty="0">
                  <a:solidFill>
                    <a:schemeClr val="tx1">
                      <a:lumMod val="75000"/>
                      <a:lumOff val="25000"/>
                    </a:schemeClr>
                  </a:solidFill>
                  <a:ea typeface="ＭＳ Ｐゴシック" charset="-128"/>
                </a:rPr>
                <a:t>N=73</a:t>
              </a:r>
            </a:p>
          </p:txBody>
        </p:sp>
        <p:sp>
          <p:nvSpPr>
            <p:cNvPr id="16" name="TextBox 47">
              <a:extLst>
                <a:ext uri="{FF2B5EF4-FFF2-40B4-BE49-F238E27FC236}">
                  <a16:creationId xmlns:a16="http://schemas.microsoft.com/office/drawing/2014/main" id="{D66723D8-E61A-9840-8AFE-6D34BF2457A1}"/>
                </a:ext>
              </a:extLst>
            </p:cNvPr>
            <p:cNvSpPr txBox="1">
              <a:spLocks noChangeArrowheads="1"/>
            </p:cNvSpPr>
            <p:nvPr/>
          </p:nvSpPr>
          <p:spPr bwMode="auto">
            <a:xfrm>
              <a:off x="5196957" y="1287165"/>
              <a:ext cx="2413000" cy="230832"/>
            </a:xfrm>
            <a:prstGeom prst="rect">
              <a:avLst/>
            </a:prstGeom>
            <a:noFill/>
            <a:ln w="9525">
              <a:noFill/>
              <a:miter lim="800000"/>
              <a:headEnd/>
              <a:tailEnd/>
            </a:ln>
          </p:spPr>
          <p:txBody>
            <a:bodyPr>
              <a:spAutoFit/>
            </a:bodyPr>
            <a:lstStyle/>
            <a:p>
              <a:r>
                <a:rPr lang="en-US" sz="900" i="1" dirty="0">
                  <a:solidFill>
                    <a:schemeClr val="tx1">
                      <a:lumMod val="75000"/>
                      <a:lumOff val="25000"/>
                    </a:schemeClr>
                  </a:solidFill>
                  <a:ea typeface="ＭＳ Ｐゴシック" charset="-128"/>
                </a:rPr>
                <a:t>P</a:t>
              </a:r>
              <a:r>
                <a:rPr lang="en-US" sz="900" dirty="0">
                  <a:solidFill>
                    <a:schemeClr val="tx1">
                      <a:lumMod val="75000"/>
                      <a:lumOff val="25000"/>
                    </a:schemeClr>
                  </a:solidFill>
                  <a:ea typeface="ＭＳ Ｐゴシック" charset="-128"/>
                </a:rPr>
                <a:t>=0.0207</a:t>
              </a:r>
            </a:p>
          </p:txBody>
        </p:sp>
      </p:grpSp>
    </p:spTree>
    <p:extLst>
      <p:ext uri="{BB962C8B-B14F-4D97-AF65-F5344CB8AC3E}">
        <p14:creationId xmlns:p14="http://schemas.microsoft.com/office/powerpoint/2010/main" val="369185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38497" y="277877"/>
            <a:ext cx="8285967" cy="784605"/>
          </a:xfrm>
        </p:spPr>
        <p:txBody>
          <a:bodyPr>
            <a:noAutofit/>
          </a:bodyPr>
          <a:lstStyle/>
          <a:p>
            <a:r>
              <a:rPr lang="en-US" dirty="0" err="1">
                <a:latin typeface="+mn-lt"/>
                <a:cs typeface="Arial" panose="020B0604020202020204" pitchFamily="34" charset="0"/>
              </a:rPr>
              <a:t>Morote</a:t>
            </a:r>
            <a:r>
              <a:rPr lang="en-US" dirty="0">
                <a:latin typeface="+mn-lt"/>
                <a:cs typeface="Arial" panose="020B0604020202020204" pitchFamily="34" charset="0"/>
              </a:rPr>
              <a:t> et al: Testosterone Levels Inform </a:t>
            </a:r>
            <a:br>
              <a:rPr lang="en-US" dirty="0">
                <a:latin typeface="+mn-lt"/>
                <a:cs typeface="Arial" panose="020B0604020202020204" pitchFamily="34" charset="0"/>
              </a:rPr>
            </a:br>
            <a:r>
              <a:rPr lang="en-US" dirty="0">
                <a:latin typeface="+mn-lt"/>
                <a:cs typeface="Arial" panose="020B0604020202020204" pitchFamily="34" charset="0"/>
              </a:rPr>
              <a:t>CRPC/AIP</a:t>
            </a:r>
          </a:p>
        </p:txBody>
      </p:sp>
      <p:sp>
        <p:nvSpPr>
          <p:cNvPr id="234537" name="Text Box 8"/>
          <p:cNvSpPr txBox="1">
            <a:spLocks noChangeArrowheads="1"/>
          </p:cNvSpPr>
          <p:nvPr/>
        </p:nvSpPr>
        <p:spPr bwMode="auto">
          <a:xfrm>
            <a:off x="497073" y="4466772"/>
            <a:ext cx="6229350" cy="377190"/>
          </a:xfrm>
          <a:prstGeom prst="rect">
            <a:avLst/>
          </a:prstGeom>
          <a:noFill/>
          <a:ln w="9525">
            <a:noFill/>
            <a:miter lim="800000"/>
            <a:headEnd/>
            <a:tailEnd/>
          </a:ln>
        </p:spPr>
        <p:txBody>
          <a:bodyPr lIns="0" tIns="0" rIns="0" bIns="0" anchor="b" anchorCtr="0"/>
          <a:lstStyle/>
          <a:p>
            <a:pPr marL="42863"/>
            <a:r>
              <a:rPr lang="en-US" sz="800" dirty="0" err="1">
                <a:solidFill>
                  <a:schemeClr val="tx1">
                    <a:lumMod val="75000"/>
                    <a:lumOff val="25000"/>
                  </a:schemeClr>
                </a:solidFill>
                <a:cs typeface="Arial" panose="020B0604020202020204" pitchFamily="34" charset="0"/>
              </a:rPr>
              <a:t>mo</a:t>
            </a:r>
            <a:r>
              <a:rPr lang="en-US" sz="800" dirty="0">
                <a:solidFill>
                  <a:schemeClr val="tx1">
                    <a:lumMod val="75000"/>
                    <a:lumOff val="25000"/>
                  </a:schemeClr>
                </a:solidFill>
                <a:cs typeface="Arial" panose="020B0604020202020204" pitchFamily="34" charset="0"/>
              </a:rPr>
              <a:t>, months. </a:t>
            </a:r>
          </a:p>
          <a:p>
            <a:pPr marL="42863"/>
            <a:r>
              <a:rPr lang="en-US" sz="800" b="1" dirty="0">
                <a:solidFill>
                  <a:schemeClr val="tx1">
                    <a:lumMod val="75000"/>
                    <a:lumOff val="25000"/>
                  </a:schemeClr>
                </a:solidFill>
                <a:cs typeface="Arial" panose="020B0604020202020204" pitchFamily="34" charset="0"/>
              </a:rPr>
              <a:t>Reference: </a:t>
            </a:r>
            <a:r>
              <a:rPr lang="en-US" sz="800" dirty="0" err="1">
                <a:solidFill>
                  <a:schemeClr val="tx1">
                    <a:lumMod val="75000"/>
                    <a:lumOff val="25000"/>
                  </a:schemeClr>
                </a:solidFill>
                <a:cs typeface="Arial" panose="020B0604020202020204" pitchFamily="34" charset="0"/>
              </a:rPr>
              <a:t>Morote</a:t>
            </a:r>
            <a:r>
              <a:rPr lang="en-US" sz="800" dirty="0">
                <a:solidFill>
                  <a:schemeClr val="tx1">
                    <a:lumMod val="75000"/>
                    <a:lumOff val="25000"/>
                  </a:schemeClr>
                </a:solidFill>
                <a:cs typeface="Arial" panose="020B0604020202020204" pitchFamily="34" charset="0"/>
              </a:rPr>
              <a:t> J et al. </a:t>
            </a:r>
            <a:r>
              <a:rPr lang="en-US" sz="800" i="1" dirty="0">
                <a:solidFill>
                  <a:schemeClr val="tx1">
                    <a:lumMod val="75000"/>
                    <a:lumOff val="25000"/>
                  </a:schemeClr>
                </a:solidFill>
                <a:cs typeface="Arial" panose="020B0604020202020204" pitchFamily="34" charset="0"/>
              </a:rPr>
              <a:t>J Urol</a:t>
            </a:r>
            <a:r>
              <a:rPr lang="en-US" sz="800" dirty="0">
                <a:solidFill>
                  <a:schemeClr val="tx1">
                    <a:lumMod val="75000"/>
                    <a:lumOff val="25000"/>
                  </a:schemeClr>
                </a:solidFill>
                <a:cs typeface="Arial" panose="020B0604020202020204" pitchFamily="34" charset="0"/>
              </a:rPr>
              <a:t>. 2007;178:1290-1295.</a:t>
            </a:r>
          </a:p>
        </p:txBody>
      </p:sp>
      <p:sp>
        <p:nvSpPr>
          <p:cNvPr id="3" name="Slide Number Placeholder 2">
            <a:extLst>
              <a:ext uri="{FF2B5EF4-FFF2-40B4-BE49-F238E27FC236}">
                <a16:creationId xmlns:a16="http://schemas.microsoft.com/office/drawing/2014/main" id="{017E8DCF-86FF-F24F-950D-EB046B1B45C4}"/>
              </a:ext>
            </a:extLst>
          </p:cNvPr>
          <p:cNvSpPr>
            <a:spLocks noGrp="1"/>
          </p:cNvSpPr>
          <p:nvPr>
            <p:ph type="sldNum" sz="quarter" idx="12"/>
          </p:nvPr>
        </p:nvSpPr>
        <p:spPr/>
        <p:txBody>
          <a:bodyPr/>
          <a:lstStyle/>
          <a:p>
            <a:fld id="{FEE48191-0C4A-1249-9ADF-D0EAC71CA6AD}" type="slidenum">
              <a:rPr kumimoji="1" lang="zh-TW" altLang="en-US" smtClean="0"/>
              <a:t>15</a:t>
            </a:fld>
            <a:endParaRPr kumimoji="1" lang="zh-TW" altLang="en-US" dirty="0"/>
          </a:p>
        </p:txBody>
      </p:sp>
      <p:grpSp>
        <p:nvGrpSpPr>
          <p:cNvPr id="4" name="Group 3">
            <a:extLst>
              <a:ext uri="{FF2B5EF4-FFF2-40B4-BE49-F238E27FC236}">
                <a16:creationId xmlns:a16="http://schemas.microsoft.com/office/drawing/2014/main" id="{1B3161B6-E272-47A7-BDA8-3391A82C7D5C}"/>
              </a:ext>
            </a:extLst>
          </p:cNvPr>
          <p:cNvGrpSpPr/>
          <p:nvPr/>
        </p:nvGrpSpPr>
        <p:grpSpPr>
          <a:xfrm>
            <a:off x="1805030" y="1236651"/>
            <a:ext cx="5803051" cy="3197900"/>
            <a:chOff x="1805030" y="1236651"/>
            <a:chExt cx="5803051" cy="3197900"/>
          </a:xfrm>
        </p:grpSpPr>
        <p:grpSp>
          <p:nvGrpSpPr>
            <p:cNvPr id="6" name="Group 5">
              <a:extLst>
                <a:ext uri="{FF2B5EF4-FFF2-40B4-BE49-F238E27FC236}">
                  <a16:creationId xmlns:a16="http://schemas.microsoft.com/office/drawing/2014/main" id="{82F04CCA-F407-ED4C-A3E7-32BD03F5ED95}"/>
                </a:ext>
              </a:extLst>
            </p:cNvPr>
            <p:cNvGrpSpPr/>
            <p:nvPr/>
          </p:nvGrpSpPr>
          <p:grpSpPr>
            <a:xfrm>
              <a:off x="1805030" y="1236651"/>
              <a:ext cx="5803051" cy="3030608"/>
              <a:chOff x="1805030" y="1236651"/>
              <a:chExt cx="5803051" cy="3030608"/>
            </a:xfrm>
          </p:grpSpPr>
          <p:sp>
            <p:nvSpPr>
              <p:cNvPr id="9" name="Text Box 5"/>
              <p:cNvSpPr txBox="1">
                <a:spLocks noChangeArrowheads="1"/>
              </p:cNvSpPr>
              <p:nvPr/>
            </p:nvSpPr>
            <p:spPr bwMode="auto">
              <a:xfrm>
                <a:off x="6477781" y="1882138"/>
                <a:ext cx="1130300" cy="276999"/>
              </a:xfrm>
              <a:prstGeom prst="rect">
                <a:avLst/>
              </a:prstGeom>
              <a:noFill/>
              <a:ln w="9525">
                <a:noFill/>
                <a:miter lim="800000"/>
                <a:headEnd/>
                <a:tailEnd/>
              </a:ln>
            </p:spPr>
            <p:txBody>
              <a:bodyPr>
                <a:spAutoFit/>
              </a:bodyPr>
              <a:lstStyle/>
              <a:p>
                <a:pPr eaLnBrk="0" hangingPunct="0">
                  <a:spcBef>
                    <a:spcPct val="50000"/>
                  </a:spcBef>
                </a:pPr>
                <a:r>
                  <a:rPr lang="en-US" sz="1200" i="1" dirty="0">
                    <a:solidFill>
                      <a:schemeClr val="tx1">
                        <a:lumMod val="75000"/>
                        <a:lumOff val="25000"/>
                      </a:schemeClr>
                    </a:solidFill>
                    <a:ea typeface="ヒラギノ角ゴ Pro W3" charset="-128"/>
                    <a:cs typeface="Arial" panose="020B0604020202020204" pitchFamily="34" charset="0"/>
                  </a:rPr>
                  <a:t>P</a:t>
                </a:r>
                <a:r>
                  <a:rPr lang="en-US" sz="1200" dirty="0">
                    <a:solidFill>
                      <a:schemeClr val="tx1">
                        <a:lumMod val="75000"/>
                        <a:lumOff val="25000"/>
                      </a:schemeClr>
                    </a:solidFill>
                    <a:ea typeface="ヒラギノ角ゴ Pro W3" charset="-128"/>
                    <a:cs typeface="Arial" panose="020B0604020202020204" pitchFamily="34" charset="0"/>
                  </a:rPr>
                  <a:t>=0.03</a:t>
                </a:r>
              </a:p>
            </p:txBody>
          </p:sp>
          <p:sp>
            <p:nvSpPr>
              <p:cNvPr id="10" name="TextBox 39"/>
              <p:cNvSpPr txBox="1">
                <a:spLocks noChangeArrowheads="1"/>
              </p:cNvSpPr>
              <p:nvPr/>
            </p:nvSpPr>
            <p:spPr bwMode="auto">
              <a:xfrm>
                <a:off x="6476557" y="2187326"/>
                <a:ext cx="1108075" cy="276999"/>
              </a:xfrm>
              <a:prstGeom prst="rect">
                <a:avLst/>
              </a:prstGeom>
              <a:noFill/>
              <a:ln w="9525">
                <a:noFill/>
                <a:miter lim="800000"/>
                <a:headEnd/>
                <a:tailEnd/>
              </a:ln>
            </p:spPr>
            <p:txBody>
              <a:bodyPr>
                <a:spAutoFit/>
              </a:bodyPr>
              <a:lstStyle/>
              <a:p>
                <a:r>
                  <a:rPr lang="en-US" sz="1200" dirty="0">
                    <a:solidFill>
                      <a:schemeClr val="tx1">
                        <a:lumMod val="75000"/>
                        <a:lumOff val="25000"/>
                      </a:schemeClr>
                    </a:solidFill>
                    <a:ea typeface="ＭＳ Ｐゴシック" charset="-128"/>
                    <a:cs typeface="Arial" panose="020B0604020202020204" pitchFamily="34" charset="0"/>
                  </a:rPr>
                  <a:t>N=73</a:t>
                </a:r>
              </a:p>
            </p:txBody>
          </p:sp>
          <p:grpSp>
            <p:nvGrpSpPr>
              <p:cNvPr id="5" name="Group 4">
                <a:extLst>
                  <a:ext uri="{FF2B5EF4-FFF2-40B4-BE49-F238E27FC236}">
                    <a16:creationId xmlns:a16="http://schemas.microsoft.com/office/drawing/2014/main" id="{926BB693-824E-4048-942B-0D0A64491124}"/>
                  </a:ext>
                </a:extLst>
              </p:cNvPr>
              <p:cNvGrpSpPr/>
              <p:nvPr/>
            </p:nvGrpSpPr>
            <p:grpSpPr>
              <a:xfrm>
                <a:off x="1805030" y="1236651"/>
                <a:ext cx="5533940" cy="3030608"/>
                <a:chOff x="1805030" y="1236651"/>
                <a:chExt cx="5533940" cy="3030608"/>
              </a:xfrm>
            </p:grpSpPr>
            <p:pic>
              <p:nvPicPr>
                <p:cNvPr id="2" name="Image 1"/>
                <p:cNvPicPr>
                  <a:picLocks noChangeAspect="1"/>
                </p:cNvPicPr>
                <p:nvPr/>
              </p:nvPicPr>
              <p:blipFill>
                <a:blip r:embed="rId3"/>
                <a:stretch>
                  <a:fillRect/>
                </a:stretch>
              </p:blipFill>
              <p:spPr>
                <a:xfrm>
                  <a:off x="1805030" y="1236651"/>
                  <a:ext cx="5533940" cy="3030608"/>
                </a:xfrm>
                <a:prstGeom prst="rect">
                  <a:avLst/>
                </a:prstGeom>
              </p:spPr>
            </p:pic>
            <p:cxnSp>
              <p:nvCxnSpPr>
                <p:cNvPr id="11" name="Straight Connector 10">
                  <a:extLst>
                    <a:ext uri="{FF2B5EF4-FFF2-40B4-BE49-F238E27FC236}">
                      <a16:creationId xmlns:a16="http://schemas.microsoft.com/office/drawing/2014/main" id="{03BEB5B5-2B7E-424B-9042-2C137D675157}"/>
                    </a:ext>
                  </a:extLst>
                </p:cNvPr>
                <p:cNvCxnSpPr>
                  <a:cxnSpLocks/>
                </p:cNvCxnSpPr>
                <p:nvPr/>
              </p:nvCxnSpPr>
              <p:spPr>
                <a:xfrm>
                  <a:off x="2452886" y="4135168"/>
                  <a:ext cx="3900289"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12" name="TextBox 11">
              <a:extLst>
                <a:ext uri="{FF2B5EF4-FFF2-40B4-BE49-F238E27FC236}">
                  <a16:creationId xmlns:a16="http://schemas.microsoft.com/office/drawing/2014/main" id="{F25694BC-CCC5-4750-AC3A-5806F3B3C486}"/>
                </a:ext>
              </a:extLst>
            </p:cNvPr>
            <p:cNvSpPr txBox="1"/>
            <p:nvPr/>
          </p:nvSpPr>
          <p:spPr>
            <a:xfrm>
              <a:off x="3296894" y="4157552"/>
              <a:ext cx="2297232" cy="276999"/>
            </a:xfrm>
            <a:prstGeom prst="rect">
              <a:avLst/>
            </a:prstGeom>
            <a:solidFill>
              <a:schemeClr val="bg1"/>
            </a:solidFill>
          </p:spPr>
          <p:txBody>
            <a:bodyPr wrap="none" rtlCol="0">
              <a:spAutoFit/>
            </a:bodyPr>
            <a:lstStyle/>
            <a:p>
              <a:r>
                <a:rPr lang="en-US" sz="1200" b="1" dirty="0"/>
                <a:t>Testosterone Groups (ng/dL)</a:t>
              </a:r>
            </a:p>
          </p:txBody>
        </p:sp>
        <p:sp>
          <p:nvSpPr>
            <p:cNvPr id="13" name="TextBox 12">
              <a:extLst>
                <a:ext uri="{FF2B5EF4-FFF2-40B4-BE49-F238E27FC236}">
                  <a16:creationId xmlns:a16="http://schemas.microsoft.com/office/drawing/2014/main" id="{276D87B1-ECA1-4E5A-BF5D-254B3B621B35}"/>
                </a:ext>
              </a:extLst>
            </p:cNvPr>
            <p:cNvSpPr txBox="1"/>
            <p:nvPr/>
          </p:nvSpPr>
          <p:spPr>
            <a:xfrm rot="16200000">
              <a:off x="1026449" y="2613455"/>
              <a:ext cx="1886607" cy="276999"/>
            </a:xfrm>
            <a:prstGeom prst="rect">
              <a:avLst/>
            </a:prstGeom>
            <a:solidFill>
              <a:schemeClr val="bg1"/>
            </a:solidFill>
          </p:spPr>
          <p:txBody>
            <a:bodyPr wrap="none" rtlCol="0">
              <a:spAutoFit/>
            </a:bodyPr>
            <a:lstStyle/>
            <a:p>
              <a:r>
                <a:rPr lang="en-US" sz="1200" b="1" dirty="0"/>
                <a:t>Mean AIP Survival (</a:t>
              </a:r>
              <a:r>
                <a:rPr lang="en-US" sz="1200" b="1" dirty="0" err="1"/>
                <a:t>mo</a:t>
              </a:r>
              <a:r>
                <a:rPr lang="en-US" sz="1200" b="1" dirty="0"/>
                <a:t>)</a:t>
              </a:r>
            </a:p>
          </p:txBody>
        </p:sp>
      </p:grpSp>
    </p:spTree>
    <p:extLst>
      <p:ext uri="{BB962C8B-B14F-4D97-AF65-F5344CB8AC3E}">
        <p14:creationId xmlns:p14="http://schemas.microsoft.com/office/powerpoint/2010/main" val="17231426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6" name="Rectangle 12"/>
          <p:cNvSpPr>
            <a:spLocks noGrp="1" noChangeArrowheads="1"/>
          </p:cNvSpPr>
          <p:nvPr>
            <p:ph type="title"/>
          </p:nvPr>
        </p:nvSpPr>
        <p:spPr>
          <a:xfrm>
            <a:off x="425630" y="257666"/>
            <a:ext cx="6927008" cy="857250"/>
          </a:xfrm>
        </p:spPr>
        <p:txBody>
          <a:bodyPr>
            <a:normAutofit/>
          </a:bodyPr>
          <a:lstStyle/>
          <a:p>
            <a:r>
              <a:rPr lang="en-US" dirty="0" err="1">
                <a:latin typeface="+mn-lt"/>
                <a:cs typeface="Arial" panose="020B0604020202020204" pitchFamily="34" charset="0"/>
              </a:rPr>
              <a:t>Morote</a:t>
            </a:r>
            <a:r>
              <a:rPr lang="en-US" dirty="0">
                <a:latin typeface="+mn-lt"/>
                <a:cs typeface="Arial" panose="020B0604020202020204" pitchFamily="34" charset="0"/>
              </a:rPr>
              <a:t> et al: Conclusions</a:t>
            </a:r>
          </a:p>
        </p:txBody>
      </p:sp>
      <p:sp>
        <p:nvSpPr>
          <p:cNvPr id="236557" name="Rectangle 13"/>
          <p:cNvSpPr>
            <a:spLocks noGrp="1" noChangeArrowheads="1"/>
          </p:cNvSpPr>
          <p:nvPr>
            <p:ph idx="1"/>
          </p:nvPr>
        </p:nvSpPr>
        <p:spPr>
          <a:xfrm>
            <a:off x="470080" y="1190073"/>
            <a:ext cx="8156562" cy="3293857"/>
          </a:xfrm>
        </p:spPr>
        <p:txBody>
          <a:bodyPr>
            <a:noAutofit/>
          </a:bodyPr>
          <a:lstStyle/>
          <a:p>
            <a:r>
              <a:rPr lang="en-US" dirty="0"/>
              <a:t>Monitoring testosterone is an important part of clinical practice when evaluating effects of hormonal therapy</a:t>
            </a:r>
          </a:p>
          <a:p>
            <a:r>
              <a:rPr lang="en-US" dirty="0"/>
              <a:t>There is a need to routinely evaluate testosterone level when initiating and following ADT</a:t>
            </a:r>
          </a:p>
          <a:p>
            <a:r>
              <a:rPr lang="en-US" dirty="0"/>
              <a:t>To obtain maximal androgen blockade, following a patient’s testosterone levels would allow redosing the LHRH agonists accordingly</a:t>
            </a:r>
          </a:p>
        </p:txBody>
      </p:sp>
      <p:sp>
        <p:nvSpPr>
          <p:cNvPr id="236558" name="Text Box 8"/>
          <p:cNvSpPr txBox="1">
            <a:spLocks noChangeArrowheads="1"/>
          </p:cNvSpPr>
          <p:nvPr/>
        </p:nvSpPr>
        <p:spPr bwMode="auto">
          <a:xfrm>
            <a:off x="489291" y="4463135"/>
            <a:ext cx="4114800" cy="377190"/>
          </a:xfrm>
          <a:prstGeom prst="rect">
            <a:avLst/>
          </a:prstGeom>
          <a:noFill/>
          <a:ln w="9525">
            <a:noFill/>
            <a:miter lim="800000"/>
            <a:headEnd/>
            <a:tailEnd/>
          </a:ln>
        </p:spPr>
        <p:txBody>
          <a:bodyPr lIns="0" tIns="0" rIns="0" bIns="0" anchor="b" anchorCtr="0"/>
          <a:lstStyle/>
          <a:p>
            <a:pPr marL="42863"/>
            <a:endParaRPr lang="en-US" sz="800" dirty="0">
              <a:solidFill>
                <a:schemeClr val="tx1">
                  <a:lumMod val="75000"/>
                  <a:lumOff val="25000"/>
                </a:schemeClr>
              </a:solidFill>
              <a:cs typeface="Arial" panose="020B0604020202020204" pitchFamily="34" charset="0"/>
            </a:endParaRPr>
          </a:p>
          <a:p>
            <a:pPr marL="42863"/>
            <a:r>
              <a:rPr lang="en-US" sz="800" b="1" dirty="0">
                <a:solidFill>
                  <a:schemeClr val="tx1">
                    <a:lumMod val="75000"/>
                    <a:lumOff val="25000"/>
                  </a:schemeClr>
                </a:solidFill>
                <a:cs typeface="Arial" panose="020B0604020202020204" pitchFamily="34" charset="0"/>
              </a:rPr>
              <a:t>Reference: </a:t>
            </a:r>
            <a:r>
              <a:rPr lang="en-US" sz="800" dirty="0" err="1">
                <a:solidFill>
                  <a:schemeClr val="tx1">
                    <a:lumMod val="75000"/>
                    <a:lumOff val="25000"/>
                  </a:schemeClr>
                </a:solidFill>
                <a:cs typeface="Arial" panose="020B0604020202020204" pitchFamily="34" charset="0"/>
              </a:rPr>
              <a:t>Morote</a:t>
            </a:r>
            <a:r>
              <a:rPr lang="en-US" sz="800" dirty="0">
                <a:solidFill>
                  <a:schemeClr val="tx1">
                    <a:lumMod val="75000"/>
                    <a:lumOff val="25000"/>
                  </a:schemeClr>
                </a:solidFill>
                <a:cs typeface="Arial" panose="020B0604020202020204" pitchFamily="34" charset="0"/>
              </a:rPr>
              <a:t> J et al. </a:t>
            </a:r>
            <a:r>
              <a:rPr lang="en-US" sz="800" i="1" dirty="0">
                <a:solidFill>
                  <a:schemeClr val="tx1">
                    <a:lumMod val="75000"/>
                    <a:lumOff val="25000"/>
                  </a:schemeClr>
                </a:solidFill>
                <a:cs typeface="Arial" panose="020B0604020202020204" pitchFamily="34" charset="0"/>
              </a:rPr>
              <a:t>J Urol</a:t>
            </a:r>
            <a:r>
              <a:rPr lang="en-US" sz="800" dirty="0">
                <a:solidFill>
                  <a:schemeClr val="tx1">
                    <a:lumMod val="75000"/>
                    <a:lumOff val="25000"/>
                  </a:schemeClr>
                </a:solidFill>
                <a:cs typeface="Arial" panose="020B0604020202020204" pitchFamily="34" charset="0"/>
              </a:rPr>
              <a:t>. 2007;178:1290-1295.</a:t>
            </a:r>
          </a:p>
        </p:txBody>
      </p:sp>
      <p:sp>
        <p:nvSpPr>
          <p:cNvPr id="2" name="Slide Number Placeholder 1">
            <a:extLst>
              <a:ext uri="{FF2B5EF4-FFF2-40B4-BE49-F238E27FC236}">
                <a16:creationId xmlns:a16="http://schemas.microsoft.com/office/drawing/2014/main" id="{193C8C21-9DD4-7E41-AD15-B51546DB433A}"/>
              </a:ext>
            </a:extLst>
          </p:cNvPr>
          <p:cNvSpPr>
            <a:spLocks noGrp="1"/>
          </p:cNvSpPr>
          <p:nvPr>
            <p:ph type="sldNum" sz="quarter" idx="12"/>
          </p:nvPr>
        </p:nvSpPr>
        <p:spPr/>
        <p:txBody>
          <a:bodyPr/>
          <a:lstStyle/>
          <a:p>
            <a:fld id="{FEE48191-0C4A-1249-9ADF-D0EAC71CA6AD}" type="slidenum">
              <a:rPr kumimoji="1" lang="zh-TW" altLang="en-US" smtClean="0"/>
              <a:t>16</a:t>
            </a:fld>
            <a:endParaRPr kumimoji="1" lang="zh-TW" altLang="en-US"/>
          </a:p>
        </p:txBody>
      </p:sp>
    </p:spTree>
    <p:extLst>
      <p:ext uri="{BB962C8B-B14F-4D97-AF65-F5344CB8AC3E}">
        <p14:creationId xmlns:p14="http://schemas.microsoft.com/office/powerpoint/2010/main" val="16846685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091EA-781D-4B76-AFAC-FE714FC72FFF}"/>
              </a:ext>
            </a:extLst>
          </p:cNvPr>
          <p:cNvSpPr>
            <a:spLocks noGrp="1"/>
          </p:cNvSpPr>
          <p:nvPr>
            <p:ph type="title"/>
          </p:nvPr>
        </p:nvSpPr>
        <p:spPr>
          <a:xfrm>
            <a:off x="425797" y="289719"/>
            <a:ext cx="8285967" cy="784605"/>
          </a:xfrm>
        </p:spPr>
        <p:txBody>
          <a:bodyPr>
            <a:normAutofit/>
          </a:bodyPr>
          <a:lstStyle/>
          <a:p>
            <a:r>
              <a:rPr lang="en-US" dirty="0" err="1">
                <a:latin typeface="+mn-lt"/>
              </a:rPr>
              <a:t>Dason</a:t>
            </a:r>
            <a:r>
              <a:rPr lang="en-US" dirty="0">
                <a:latin typeface="+mn-lt"/>
              </a:rPr>
              <a:t> et al: Prospective Cohort Study Objectives</a:t>
            </a:r>
          </a:p>
        </p:txBody>
      </p:sp>
      <p:sp>
        <p:nvSpPr>
          <p:cNvPr id="3" name="Content Placeholder 2">
            <a:extLst>
              <a:ext uri="{FF2B5EF4-FFF2-40B4-BE49-F238E27FC236}">
                <a16:creationId xmlns:a16="http://schemas.microsoft.com/office/drawing/2014/main" id="{5ED6EA18-1484-4D77-93DA-3781ABF5E9F8}"/>
              </a:ext>
            </a:extLst>
          </p:cNvPr>
          <p:cNvSpPr>
            <a:spLocks noGrp="1"/>
          </p:cNvSpPr>
          <p:nvPr>
            <p:ph idx="1"/>
          </p:nvPr>
        </p:nvSpPr>
        <p:spPr/>
        <p:txBody>
          <a:bodyPr/>
          <a:lstStyle/>
          <a:p>
            <a:endParaRPr lang="en-US" dirty="0"/>
          </a:p>
          <a:p>
            <a:endParaRPr lang="en-US" dirty="0"/>
          </a:p>
          <a:p>
            <a:endParaRPr lang="en-US" dirty="0"/>
          </a:p>
          <a:p>
            <a:r>
              <a:rPr lang="en-US" dirty="0"/>
              <a:t>Determine if testosterone levels below the accepted castration threshold (50 ng/dL) have an impact on time to progression to CRPC</a:t>
            </a:r>
          </a:p>
          <a:p>
            <a:r>
              <a:rPr lang="en-US" dirty="0"/>
              <a:t>A total of 32 patients undergoing ADT with LHRH agonist or antagonist were followed for a mean of 26 months. After initiation of ADT, PSA and testosterone were measured every 3 months for the duration of the study. Patients with any testosterone &gt;50 ng/dL were excluded</a:t>
            </a:r>
          </a:p>
        </p:txBody>
      </p:sp>
      <p:sp>
        <p:nvSpPr>
          <p:cNvPr id="4" name="Rectangle 3">
            <a:extLst>
              <a:ext uri="{FF2B5EF4-FFF2-40B4-BE49-F238E27FC236}">
                <a16:creationId xmlns:a16="http://schemas.microsoft.com/office/drawing/2014/main" id="{0642F7C9-3DFC-4DCA-ABB1-204691E7C561}"/>
              </a:ext>
            </a:extLst>
          </p:cNvPr>
          <p:cNvSpPr/>
          <p:nvPr/>
        </p:nvSpPr>
        <p:spPr>
          <a:xfrm>
            <a:off x="400588" y="4675201"/>
            <a:ext cx="4572000" cy="215444"/>
          </a:xfrm>
          <a:prstGeom prst="rect">
            <a:avLst/>
          </a:prstGeom>
        </p:spPr>
        <p:txBody>
          <a:bodyPr>
            <a:spAutoFit/>
          </a:bodyPr>
          <a:lstStyle/>
          <a:p>
            <a:pPr marL="42863"/>
            <a:r>
              <a:rPr lang="en-US" sz="800" b="1" dirty="0">
                <a:solidFill>
                  <a:schemeClr val="tx1">
                    <a:lumMod val="75000"/>
                    <a:lumOff val="25000"/>
                  </a:schemeClr>
                </a:solidFill>
                <a:cs typeface="Arial" panose="020B0604020202020204" pitchFamily="34" charset="0"/>
              </a:rPr>
              <a:t>Reference: </a:t>
            </a:r>
            <a:r>
              <a:rPr lang="en-US" sz="800" dirty="0" err="1">
                <a:solidFill>
                  <a:schemeClr val="tx1">
                    <a:lumMod val="75000"/>
                    <a:lumOff val="25000"/>
                  </a:schemeClr>
                </a:solidFill>
                <a:cs typeface="Arial" panose="020B0604020202020204" pitchFamily="34" charset="0"/>
              </a:rPr>
              <a:t>Dason</a:t>
            </a:r>
            <a:r>
              <a:rPr lang="en-US" sz="800" dirty="0">
                <a:solidFill>
                  <a:schemeClr val="tx1">
                    <a:lumMod val="75000"/>
                    <a:lumOff val="25000"/>
                  </a:schemeClr>
                </a:solidFill>
                <a:cs typeface="Arial" panose="020B0604020202020204" pitchFamily="34" charset="0"/>
              </a:rPr>
              <a:t> S et al. </a:t>
            </a:r>
            <a:r>
              <a:rPr lang="en-US" sz="800" i="1" dirty="0">
                <a:solidFill>
                  <a:schemeClr val="tx1">
                    <a:lumMod val="75000"/>
                    <a:lumOff val="25000"/>
                  </a:schemeClr>
                </a:solidFill>
                <a:cs typeface="Arial" panose="020B0604020202020204" pitchFamily="34" charset="0"/>
              </a:rPr>
              <a:t>Can </a:t>
            </a:r>
            <a:r>
              <a:rPr lang="en-US" sz="800" i="1" dirty="0" err="1">
                <a:solidFill>
                  <a:schemeClr val="tx1">
                    <a:lumMod val="75000"/>
                    <a:lumOff val="25000"/>
                  </a:schemeClr>
                </a:solidFill>
                <a:cs typeface="Arial" panose="020B0604020202020204" pitchFamily="34" charset="0"/>
              </a:rPr>
              <a:t>Urol</a:t>
            </a:r>
            <a:r>
              <a:rPr lang="en-US" sz="800" i="1" dirty="0">
                <a:solidFill>
                  <a:schemeClr val="tx1">
                    <a:lumMod val="75000"/>
                    <a:lumOff val="25000"/>
                  </a:schemeClr>
                </a:solidFill>
                <a:cs typeface="Arial" panose="020B0604020202020204" pitchFamily="34" charset="0"/>
              </a:rPr>
              <a:t> Assoc J</a:t>
            </a:r>
            <a:r>
              <a:rPr lang="en-US" sz="800" dirty="0">
                <a:solidFill>
                  <a:schemeClr val="tx1">
                    <a:lumMod val="75000"/>
                    <a:lumOff val="25000"/>
                  </a:schemeClr>
                </a:solidFill>
                <a:cs typeface="Arial" panose="020B0604020202020204" pitchFamily="34" charset="0"/>
              </a:rPr>
              <a:t>. 2013;7(5-6):e263-e267.</a:t>
            </a:r>
          </a:p>
        </p:txBody>
      </p:sp>
      <p:pic>
        <p:nvPicPr>
          <p:cNvPr id="5" name="Picture 4">
            <a:extLst>
              <a:ext uri="{FF2B5EF4-FFF2-40B4-BE49-F238E27FC236}">
                <a16:creationId xmlns:a16="http://schemas.microsoft.com/office/drawing/2014/main" id="{F5E7AB4E-F68F-431B-9D00-6D38AE72B6E5}"/>
              </a:ext>
            </a:extLst>
          </p:cNvPr>
          <p:cNvPicPr>
            <a:picLocks noChangeAspect="1"/>
          </p:cNvPicPr>
          <p:nvPr/>
        </p:nvPicPr>
        <p:blipFill>
          <a:blip r:embed="rId2"/>
          <a:stretch>
            <a:fillRect/>
          </a:stretch>
        </p:blipFill>
        <p:spPr>
          <a:xfrm>
            <a:off x="1661693" y="1300308"/>
            <a:ext cx="7056421" cy="875856"/>
          </a:xfrm>
          <a:prstGeom prst="rect">
            <a:avLst/>
          </a:prstGeom>
          <a:ln>
            <a:solidFill>
              <a:schemeClr val="tx1"/>
            </a:solidFill>
          </a:ln>
        </p:spPr>
      </p:pic>
      <p:sp>
        <p:nvSpPr>
          <p:cNvPr id="6" name="Slide Number Placeholder 5">
            <a:extLst>
              <a:ext uri="{FF2B5EF4-FFF2-40B4-BE49-F238E27FC236}">
                <a16:creationId xmlns:a16="http://schemas.microsoft.com/office/drawing/2014/main" id="{F08A2FBC-FD32-474A-98B1-0D4A81C4930F}"/>
              </a:ext>
            </a:extLst>
          </p:cNvPr>
          <p:cNvSpPr>
            <a:spLocks noGrp="1"/>
          </p:cNvSpPr>
          <p:nvPr>
            <p:ph type="sldNum" sz="quarter" idx="12"/>
          </p:nvPr>
        </p:nvSpPr>
        <p:spPr/>
        <p:txBody>
          <a:bodyPr/>
          <a:lstStyle/>
          <a:p>
            <a:fld id="{FEE48191-0C4A-1249-9ADF-D0EAC71CA6AD}" type="slidenum">
              <a:rPr kumimoji="1" lang="zh-TW" altLang="en-US" smtClean="0"/>
              <a:t>17</a:t>
            </a:fld>
            <a:endParaRPr kumimoji="1" lang="zh-TW" altLang="en-US"/>
          </a:p>
        </p:txBody>
      </p:sp>
    </p:spTree>
    <p:extLst>
      <p:ext uri="{BB962C8B-B14F-4D97-AF65-F5344CB8AC3E}">
        <p14:creationId xmlns:p14="http://schemas.microsoft.com/office/powerpoint/2010/main" val="2407745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8B1E-3039-4514-9F71-8E6D10E3BA0D}"/>
              </a:ext>
            </a:extLst>
          </p:cNvPr>
          <p:cNvSpPr>
            <a:spLocks noGrp="1"/>
          </p:cNvSpPr>
          <p:nvPr>
            <p:ph type="title"/>
          </p:nvPr>
        </p:nvSpPr>
        <p:spPr>
          <a:xfrm>
            <a:off x="425797" y="292894"/>
            <a:ext cx="8285967" cy="784605"/>
          </a:xfrm>
        </p:spPr>
        <p:txBody>
          <a:bodyPr>
            <a:noAutofit/>
          </a:bodyPr>
          <a:lstStyle/>
          <a:p>
            <a:r>
              <a:rPr lang="en-US" b="1" dirty="0" err="1"/>
              <a:t>Dason</a:t>
            </a:r>
            <a:r>
              <a:rPr lang="en-US" b="1" dirty="0"/>
              <a:t> et al: </a:t>
            </a:r>
            <a:r>
              <a:rPr lang="en-US" b="1" dirty="0">
                <a:cs typeface="Arial" panose="020B0604020202020204" pitchFamily="34" charset="0"/>
              </a:rPr>
              <a:t>Lower Testosterone and ADT Outcome</a:t>
            </a:r>
            <a:endParaRPr lang="en-US" sz="1800" dirty="0"/>
          </a:p>
        </p:txBody>
      </p:sp>
      <p:sp>
        <p:nvSpPr>
          <p:cNvPr id="5" name="Rectangle 4">
            <a:extLst>
              <a:ext uri="{FF2B5EF4-FFF2-40B4-BE49-F238E27FC236}">
                <a16:creationId xmlns:a16="http://schemas.microsoft.com/office/drawing/2014/main" id="{4CF66E88-F733-443F-90B4-1B1D4642D69A}"/>
              </a:ext>
            </a:extLst>
          </p:cNvPr>
          <p:cNvSpPr/>
          <p:nvPr/>
        </p:nvSpPr>
        <p:spPr>
          <a:xfrm>
            <a:off x="1779201" y="1148238"/>
            <a:ext cx="5595223" cy="276999"/>
          </a:xfrm>
          <a:prstGeom prst="rect">
            <a:avLst/>
          </a:prstGeom>
        </p:spPr>
        <p:txBody>
          <a:bodyPr wrap="square">
            <a:spAutoFit/>
          </a:bodyPr>
          <a:lstStyle/>
          <a:p>
            <a:pPr marL="342900" lvl="0" indent="-342900" algn="ctr" defTabSz="914400">
              <a:spcBef>
                <a:spcPct val="20000"/>
              </a:spcBef>
              <a:defRPr/>
            </a:pPr>
            <a:r>
              <a:rPr lang="en-US" sz="1200" b="1" dirty="0">
                <a:solidFill>
                  <a:schemeClr val="accent1"/>
                </a:solidFill>
                <a:latin typeface="Arial" panose="020B0604020202020204" pitchFamily="34" charset="0"/>
                <a:cs typeface="Arial" panose="020B0604020202020204" pitchFamily="34" charset="0"/>
              </a:rPr>
              <a:t>Time to </a:t>
            </a:r>
            <a:r>
              <a:rPr lang="en-US" sz="1200" b="1" dirty="0" err="1">
                <a:solidFill>
                  <a:schemeClr val="accent1"/>
                </a:solidFill>
                <a:latin typeface="Arial" panose="020B0604020202020204" pitchFamily="34" charset="0"/>
                <a:cs typeface="Arial" panose="020B0604020202020204" pitchFamily="34" charset="0"/>
              </a:rPr>
              <a:t>CRPC</a:t>
            </a:r>
            <a:r>
              <a:rPr lang="en-US" sz="1200" b="1" baseline="30000" dirty="0" err="1">
                <a:solidFill>
                  <a:schemeClr val="accent1"/>
                </a:solidFill>
                <a:latin typeface="Arial" panose="020B0604020202020204" pitchFamily="34" charset="0"/>
                <a:cs typeface="Arial" panose="020B0604020202020204" pitchFamily="34" charset="0"/>
              </a:rPr>
              <a:t>a</a:t>
            </a:r>
            <a:r>
              <a:rPr lang="en-US" sz="1200" b="1" dirty="0">
                <a:solidFill>
                  <a:schemeClr val="accent1"/>
                </a:solidFill>
                <a:latin typeface="Arial" panose="020B0604020202020204" pitchFamily="34" charset="0"/>
                <a:cs typeface="Arial" panose="020B0604020202020204" pitchFamily="34" charset="0"/>
              </a:rPr>
              <a:t> Based on Mean T Levels Through 12 Months</a:t>
            </a:r>
          </a:p>
        </p:txBody>
      </p:sp>
      <p:sp>
        <p:nvSpPr>
          <p:cNvPr id="6" name="TextBox 5">
            <a:extLst>
              <a:ext uri="{FF2B5EF4-FFF2-40B4-BE49-F238E27FC236}">
                <a16:creationId xmlns:a16="http://schemas.microsoft.com/office/drawing/2014/main" id="{5A3C0E22-CF98-498D-8647-19187F6B7BAA}"/>
              </a:ext>
            </a:extLst>
          </p:cNvPr>
          <p:cNvSpPr txBox="1"/>
          <p:nvPr/>
        </p:nvSpPr>
        <p:spPr>
          <a:xfrm>
            <a:off x="533399" y="4469781"/>
            <a:ext cx="7487546" cy="369332"/>
          </a:xfrm>
          <a:prstGeom prst="rect">
            <a:avLst/>
          </a:prstGeom>
          <a:noFill/>
        </p:spPr>
        <p:txBody>
          <a:bodyPr wrap="square" lIns="0" tIns="0" rIns="0" bIns="0" rtlCol="0" anchor="b" anchorCtr="0">
            <a:spAutoFit/>
          </a:bodyPr>
          <a:lstStyle/>
          <a:p>
            <a:pPr marL="46435" indent="-46435"/>
            <a:r>
              <a:rPr lang="en-US" sz="800" baseline="30000" dirty="0" err="1">
                <a:solidFill>
                  <a:schemeClr val="tx1">
                    <a:lumMod val="75000"/>
                    <a:lumOff val="25000"/>
                  </a:schemeClr>
                </a:solidFill>
                <a:latin typeface="Arial" panose="020B0604020202020204" pitchFamily="34" charset="0"/>
                <a:cs typeface="Arial" panose="020B0604020202020204" pitchFamily="34" charset="0"/>
              </a:rPr>
              <a:t>a</a:t>
            </a:r>
            <a:r>
              <a:rPr lang="en-US" sz="800" dirty="0" err="1">
                <a:solidFill>
                  <a:schemeClr val="tx1">
                    <a:lumMod val="75000"/>
                    <a:lumOff val="25000"/>
                  </a:schemeClr>
                </a:solidFill>
                <a:latin typeface="Arial" panose="020B0604020202020204" pitchFamily="34" charset="0"/>
                <a:cs typeface="Arial" panose="020B0604020202020204" pitchFamily="34" charset="0"/>
              </a:rPr>
              <a:t>Patients</a:t>
            </a:r>
            <a:r>
              <a:rPr lang="en-US" sz="800" dirty="0">
                <a:solidFill>
                  <a:schemeClr val="tx1">
                    <a:lumMod val="75000"/>
                    <a:lumOff val="25000"/>
                  </a:schemeClr>
                </a:solidFill>
                <a:latin typeface="Arial" panose="020B0604020202020204" pitchFamily="34" charset="0"/>
                <a:cs typeface="Arial" panose="020B0604020202020204" pitchFamily="34" charset="0"/>
              </a:rPr>
              <a:t> were considered to have progressed to CRPC when there were at least 2 consecutive rises in PSA above nadir, clinical progression, or death from disease.</a:t>
            </a:r>
          </a:p>
          <a:p>
            <a:pPr marL="46435" indent="-46435"/>
            <a:r>
              <a:rPr lang="en-US" sz="800" dirty="0">
                <a:solidFill>
                  <a:schemeClr val="tx1">
                    <a:lumMod val="75000"/>
                    <a:lumOff val="25000"/>
                  </a:schemeClr>
                </a:solidFill>
                <a:latin typeface="Arial" panose="020B0604020202020204" pitchFamily="34" charset="0"/>
                <a:cs typeface="Arial" panose="020B0604020202020204" pitchFamily="34" charset="0"/>
              </a:rPr>
              <a:t>T, testosterone.</a:t>
            </a:r>
          </a:p>
          <a:p>
            <a:pPr marL="46435" indent="-46435"/>
            <a:r>
              <a:rPr lang="en-US" sz="800" b="1" dirty="0">
                <a:solidFill>
                  <a:schemeClr val="tx1">
                    <a:lumMod val="75000"/>
                    <a:lumOff val="25000"/>
                  </a:schemeClr>
                </a:solidFill>
                <a:cs typeface="Arial" panose="020B0604020202020204" pitchFamily="34" charset="0"/>
              </a:rPr>
              <a:t>Reference: </a:t>
            </a:r>
            <a:r>
              <a:rPr lang="en-US" sz="800" dirty="0">
                <a:solidFill>
                  <a:schemeClr val="tx1">
                    <a:lumMod val="75000"/>
                    <a:lumOff val="25000"/>
                  </a:schemeClr>
                </a:solidFill>
                <a:cs typeface="Arial" panose="020B0604020202020204" pitchFamily="34" charset="0"/>
              </a:rPr>
              <a:t>Adapted from</a:t>
            </a:r>
            <a:r>
              <a:rPr lang="en-US" sz="800" b="1" dirty="0">
                <a:solidFill>
                  <a:schemeClr val="tx1">
                    <a:lumMod val="75000"/>
                    <a:lumOff val="25000"/>
                  </a:schemeClr>
                </a:solidFill>
                <a:cs typeface="Arial" panose="020B0604020202020204" pitchFamily="34" charset="0"/>
              </a:rPr>
              <a:t> </a:t>
            </a:r>
            <a:r>
              <a:rPr lang="en-US" sz="800" dirty="0" err="1">
                <a:solidFill>
                  <a:schemeClr val="tx1">
                    <a:lumMod val="75000"/>
                    <a:lumOff val="25000"/>
                  </a:schemeClr>
                </a:solidFill>
                <a:latin typeface="Arial" panose="020B0604020202020204" pitchFamily="34" charset="0"/>
                <a:cs typeface="Arial" panose="020B0604020202020204" pitchFamily="34" charset="0"/>
              </a:rPr>
              <a:t>Dason</a:t>
            </a:r>
            <a:r>
              <a:rPr lang="en-US" sz="800" dirty="0">
                <a:solidFill>
                  <a:schemeClr val="tx1">
                    <a:lumMod val="75000"/>
                    <a:lumOff val="25000"/>
                  </a:schemeClr>
                </a:solidFill>
                <a:latin typeface="Arial" panose="020B0604020202020204" pitchFamily="34" charset="0"/>
                <a:cs typeface="Arial" panose="020B0604020202020204" pitchFamily="34" charset="0"/>
              </a:rPr>
              <a:t> S et al. </a:t>
            </a:r>
            <a:r>
              <a:rPr lang="en-US" sz="800" i="1" dirty="0">
                <a:solidFill>
                  <a:schemeClr val="tx1">
                    <a:lumMod val="75000"/>
                    <a:lumOff val="25000"/>
                  </a:schemeClr>
                </a:solidFill>
                <a:latin typeface="Arial" panose="020B0604020202020204" pitchFamily="34" charset="0"/>
                <a:cs typeface="Arial" panose="020B0604020202020204" pitchFamily="34" charset="0"/>
              </a:rPr>
              <a:t>Can </a:t>
            </a:r>
            <a:r>
              <a:rPr lang="en-US" sz="800" i="1" dirty="0" err="1">
                <a:solidFill>
                  <a:schemeClr val="tx1">
                    <a:lumMod val="75000"/>
                    <a:lumOff val="25000"/>
                  </a:schemeClr>
                </a:solidFill>
                <a:latin typeface="Arial" panose="020B0604020202020204" pitchFamily="34" charset="0"/>
                <a:cs typeface="Arial" panose="020B0604020202020204" pitchFamily="34" charset="0"/>
              </a:rPr>
              <a:t>Urol</a:t>
            </a:r>
            <a:r>
              <a:rPr lang="en-US" sz="800" i="1" dirty="0">
                <a:solidFill>
                  <a:schemeClr val="tx1">
                    <a:lumMod val="75000"/>
                    <a:lumOff val="25000"/>
                  </a:schemeClr>
                </a:solidFill>
                <a:latin typeface="Arial" panose="020B0604020202020204" pitchFamily="34" charset="0"/>
                <a:cs typeface="Arial" panose="020B0604020202020204" pitchFamily="34" charset="0"/>
              </a:rPr>
              <a:t> Assoc J</a:t>
            </a:r>
            <a:r>
              <a:rPr lang="en-US" sz="800" dirty="0">
                <a:solidFill>
                  <a:schemeClr val="tx1">
                    <a:lumMod val="75000"/>
                    <a:lumOff val="25000"/>
                  </a:schemeClr>
                </a:solidFill>
                <a:latin typeface="Arial" panose="020B0604020202020204" pitchFamily="34" charset="0"/>
                <a:cs typeface="Arial" panose="020B0604020202020204" pitchFamily="34" charset="0"/>
              </a:rPr>
              <a:t>. 2013;7(5-6):e263-e267.</a:t>
            </a:r>
          </a:p>
        </p:txBody>
      </p:sp>
      <p:sp>
        <p:nvSpPr>
          <p:cNvPr id="3" name="Slide Number Placeholder 2">
            <a:extLst>
              <a:ext uri="{FF2B5EF4-FFF2-40B4-BE49-F238E27FC236}">
                <a16:creationId xmlns:a16="http://schemas.microsoft.com/office/drawing/2014/main" id="{1A2D3393-A04B-E846-AFC9-C7DA7913CE55}"/>
              </a:ext>
            </a:extLst>
          </p:cNvPr>
          <p:cNvSpPr>
            <a:spLocks noGrp="1"/>
          </p:cNvSpPr>
          <p:nvPr>
            <p:ph type="sldNum" sz="quarter" idx="12"/>
          </p:nvPr>
        </p:nvSpPr>
        <p:spPr/>
        <p:txBody>
          <a:bodyPr/>
          <a:lstStyle/>
          <a:p>
            <a:fld id="{FEE48191-0C4A-1249-9ADF-D0EAC71CA6AD}" type="slidenum">
              <a:rPr kumimoji="1" lang="zh-TW" altLang="en-US" smtClean="0"/>
              <a:t>18</a:t>
            </a:fld>
            <a:endParaRPr kumimoji="1" lang="zh-TW" altLang="en-US"/>
          </a:p>
        </p:txBody>
      </p:sp>
      <p:grpSp>
        <p:nvGrpSpPr>
          <p:cNvPr id="12" name="Group 11">
            <a:extLst>
              <a:ext uri="{FF2B5EF4-FFF2-40B4-BE49-F238E27FC236}">
                <a16:creationId xmlns:a16="http://schemas.microsoft.com/office/drawing/2014/main" id="{6E9A8B0E-2536-054C-B935-1109710CB2A2}"/>
              </a:ext>
            </a:extLst>
          </p:cNvPr>
          <p:cNvGrpSpPr/>
          <p:nvPr/>
        </p:nvGrpSpPr>
        <p:grpSpPr>
          <a:xfrm>
            <a:off x="2131858" y="1330842"/>
            <a:ext cx="5581379" cy="3040615"/>
            <a:chOff x="2156726" y="1330842"/>
            <a:chExt cx="5581379" cy="3040615"/>
          </a:xfrm>
        </p:grpSpPr>
        <p:pic>
          <p:nvPicPr>
            <p:cNvPr id="4" name="Image 1">
              <a:extLst>
                <a:ext uri="{FF2B5EF4-FFF2-40B4-BE49-F238E27FC236}">
                  <a16:creationId xmlns:a16="http://schemas.microsoft.com/office/drawing/2014/main" id="{F0F42995-7A99-4985-B2AE-E7DB2EC77A2C}"/>
                </a:ext>
              </a:extLst>
            </p:cNvPr>
            <p:cNvPicPr>
              <a:picLocks noChangeAspect="1"/>
            </p:cNvPicPr>
            <p:nvPr/>
          </p:nvPicPr>
          <p:blipFill>
            <a:blip r:embed="rId2"/>
            <a:stretch>
              <a:fillRect/>
            </a:stretch>
          </p:blipFill>
          <p:spPr>
            <a:xfrm>
              <a:off x="2156726" y="1330842"/>
              <a:ext cx="4835942" cy="3040615"/>
            </a:xfrm>
            <a:prstGeom prst="rect">
              <a:avLst/>
            </a:prstGeom>
          </p:spPr>
        </p:pic>
        <p:sp>
          <p:nvSpPr>
            <p:cNvPr id="11" name="Rectangle 10">
              <a:extLst>
                <a:ext uri="{FF2B5EF4-FFF2-40B4-BE49-F238E27FC236}">
                  <a16:creationId xmlns:a16="http://schemas.microsoft.com/office/drawing/2014/main" id="{ECDADB35-E952-5847-BA96-04AD08255741}"/>
                </a:ext>
              </a:extLst>
            </p:cNvPr>
            <p:cNvSpPr/>
            <p:nvPr/>
          </p:nvSpPr>
          <p:spPr>
            <a:xfrm>
              <a:off x="5192486" y="1457325"/>
              <a:ext cx="1792060" cy="367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47">
              <a:extLst>
                <a:ext uri="{FF2B5EF4-FFF2-40B4-BE49-F238E27FC236}">
                  <a16:creationId xmlns:a16="http://schemas.microsoft.com/office/drawing/2014/main" id="{87ADF0AB-F3F4-524B-9875-9BB56680DD48}"/>
                </a:ext>
              </a:extLst>
            </p:cNvPr>
            <p:cNvSpPr txBox="1">
              <a:spLocks noChangeArrowheads="1"/>
            </p:cNvSpPr>
            <p:nvPr/>
          </p:nvSpPr>
          <p:spPr bwMode="auto">
            <a:xfrm>
              <a:off x="5325105" y="1525413"/>
              <a:ext cx="2413000" cy="230832"/>
            </a:xfrm>
            <a:prstGeom prst="rect">
              <a:avLst/>
            </a:prstGeom>
            <a:noFill/>
            <a:ln w="9525">
              <a:noFill/>
              <a:miter lim="800000"/>
              <a:headEnd/>
              <a:tailEnd/>
            </a:ln>
          </p:spPr>
          <p:txBody>
            <a:bodyPr>
              <a:spAutoFit/>
            </a:bodyPr>
            <a:lstStyle/>
            <a:p>
              <a:r>
                <a:rPr lang="en-US" sz="900" dirty="0">
                  <a:solidFill>
                    <a:schemeClr val="accent4">
                      <a:lumMod val="50000"/>
                    </a:schemeClr>
                  </a:solidFill>
                  <a:ea typeface="ＭＳ Ｐゴシック" charset="-128"/>
                </a:rPr>
                <a:t>T&lt;32 ng/</a:t>
              </a:r>
              <a:r>
                <a:rPr lang="en-US" sz="900" dirty="0" err="1">
                  <a:solidFill>
                    <a:schemeClr val="accent4">
                      <a:lumMod val="50000"/>
                    </a:schemeClr>
                  </a:solidFill>
                  <a:ea typeface="ＭＳ Ｐゴシック" charset="-128"/>
                </a:rPr>
                <a:t>dL</a:t>
              </a:r>
              <a:r>
                <a:rPr lang="en-US" sz="900" dirty="0">
                  <a:solidFill>
                    <a:schemeClr val="accent4">
                      <a:lumMod val="50000"/>
                    </a:schemeClr>
                  </a:solidFill>
                  <a:ea typeface="ＭＳ Ｐゴシック" charset="-128"/>
                </a:rPr>
                <a:t>, </a:t>
              </a:r>
              <a:r>
                <a:rPr lang="en-US" sz="900" dirty="0" err="1">
                  <a:solidFill>
                    <a:schemeClr val="accent4">
                      <a:lumMod val="50000"/>
                    </a:schemeClr>
                  </a:solidFill>
                  <a:ea typeface="ＭＳ Ｐゴシック" charset="-128"/>
                </a:rPr>
                <a:t>ie</a:t>
              </a:r>
              <a:r>
                <a:rPr lang="en-US" sz="900" dirty="0">
                  <a:solidFill>
                    <a:schemeClr val="accent4">
                      <a:lumMod val="50000"/>
                    </a:schemeClr>
                  </a:solidFill>
                  <a:ea typeface="ＭＳ Ｐゴシック" charset="-128"/>
                </a:rPr>
                <a:t>, &lt;1.110 nmol/L</a:t>
              </a:r>
              <a:endParaRPr lang="en-US" sz="800" dirty="0">
                <a:solidFill>
                  <a:schemeClr val="accent4">
                    <a:lumMod val="50000"/>
                  </a:schemeClr>
                </a:solidFill>
                <a:ea typeface="ＭＳ Ｐゴシック" charset="-128"/>
              </a:endParaRPr>
            </a:p>
          </p:txBody>
        </p:sp>
        <p:sp>
          <p:nvSpPr>
            <p:cNvPr id="8" name="TextBox 47">
              <a:extLst>
                <a:ext uri="{FF2B5EF4-FFF2-40B4-BE49-F238E27FC236}">
                  <a16:creationId xmlns:a16="http://schemas.microsoft.com/office/drawing/2014/main" id="{DD801929-995A-4D45-B1E8-5DFB37A71352}"/>
                </a:ext>
              </a:extLst>
            </p:cNvPr>
            <p:cNvSpPr txBox="1">
              <a:spLocks noChangeArrowheads="1"/>
            </p:cNvSpPr>
            <p:nvPr/>
          </p:nvSpPr>
          <p:spPr bwMode="auto">
            <a:xfrm>
              <a:off x="5325105" y="1693280"/>
              <a:ext cx="2413000" cy="230832"/>
            </a:xfrm>
            <a:prstGeom prst="rect">
              <a:avLst/>
            </a:prstGeom>
            <a:noFill/>
            <a:ln w="9525">
              <a:noFill/>
              <a:miter lim="800000"/>
              <a:headEnd/>
              <a:tailEnd/>
            </a:ln>
          </p:spPr>
          <p:txBody>
            <a:bodyPr>
              <a:spAutoFit/>
            </a:bodyPr>
            <a:lstStyle/>
            <a:p>
              <a:r>
                <a:rPr lang="en-US" sz="900" dirty="0">
                  <a:solidFill>
                    <a:schemeClr val="accent4">
                      <a:lumMod val="50000"/>
                    </a:schemeClr>
                  </a:solidFill>
                  <a:ea typeface="ＭＳ Ｐゴシック" charset="-128"/>
                </a:rPr>
                <a:t>T32-50 ng/dL</a:t>
              </a:r>
              <a:endParaRPr lang="en-US" sz="800" dirty="0">
                <a:solidFill>
                  <a:schemeClr val="accent4">
                    <a:lumMod val="50000"/>
                  </a:schemeClr>
                </a:solidFill>
                <a:ea typeface="ＭＳ Ｐゴシック" charset="-128"/>
              </a:endParaRPr>
            </a:p>
          </p:txBody>
        </p:sp>
        <p:sp>
          <p:nvSpPr>
            <p:cNvPr id="9" name="Rectangle 8">
              <a:extLst>
                <a:ext uri="{FF2B5EF4-FFF2-40B4-BE49-F238E27FC236}">
                  <a16:creationId xmlns:a16="http://schemas.microsoft.com/office/drawing/2014/main" id="{CE67B5EE-0FB8-D842-B90C-7C6391DBD95F}"/>
                </a:ext>
              </a:extLst>
            </p:cNvPr>
            <p:cNvSpPr/>
            <p:nvPr/>
          </p:nvSpPr>
          <p:spPr>
            <a:xfrm>
              <a:off x="5265963" y="1600201"/>
              <a:ext cx="81643" cy="81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6D0904-F6BB-8741-BC4E-995855256238}"/>
                </a:ext>
              </a:extLst>
            </p:cNvPr>
            <p:cNvSpPr/>
            <p:nvPr/>
          </p:nvSpPr>
          <p:spPr>
            <a:xfrm>
              <a:off x="5265963" y="1773452"/>
              <a:ext cx="81643" cy="81643"/>
            </a:xfrm>
            <a:prstGeom prst="rect">
              <a:avLst/>
            </a:prstGeom>
            <a:solidFill>
              <a:srgbClr val="83A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5787AC8F-3641-4F35-A24D-7757F6B0BA2D}"/>
              </a:ext>
            </a:extLst>
          </p:cNvPr>
          <p:cNvSpPr txBox="1"/>
          <p:nvPr/>
        </p:nvSpPr>
        <p:spPr>
          <a:xfrm>
            <a:off x="2711944" y="3526513"/>
            <a:ext cx="463588" cy="230832"/>
          </a:xfrm>
          <a:prstGeom prst="rect">
            <a:avLst/>
          </a:prstGeom>
          <a:solidFill>
            <a:schemeClr val="bg1"/>
          </a:solidFill>
        </p:spPr>
        <p:txBody>
          <a:bodyPr wrap="none" rtlCol="0">
            <a:spAutoFit/>
          </a:bodyPr>
          <a:lstStyle/>
          <a:p>
            <a:r>
              <a:rPr lang="en-US" sz="900" dirty="0"/>
              <a:t>N=32</a:t>
            </a:r>
          </a:p>
        </p:txBody>
      </p:sp>
    </p:spTree>
    <p:extLst>
      <p:ext uri="{BB962C8B-B14F-4D97-AF65-F5344CB8AC3E}">
        <p14:creationId xmlns:p14="http://schemas.microsoft.com/office/powerpoint/2010/main" val="1902131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491855" y="4585040"/>
            <a:ext cx="7141056" cy="251769"/>
          </a:xfrm>
          <a:prstGeom prst="rect">
            <a:avLst/>
          </a:prstGeom>
          <a:noFill/>
          <a:ln w="9525">
            <a:noFill/>
            <a:miter lim="800000"/>
            <a:headEnd/>
            <a:tailEnd/>
          </a:ln>
        </p:spPr>
        <p:txBody>
          <a:bodyPr lIns="0" tIns="0" rIns="0" bIns="0" anchor="b" anchorCtr="0"/>
          <a:lstStyle/>
          <a:p>
            <a:pPr marL="42863"/>
            <a:r>
              <a:rPr lang="en-US" sz="800" b="1" dirty="0">
                <a:solidFill>
                  <a:schemeClr val="tx1">
                    <a:lumMod val="75000"/>
                    <a:lumOff val="25000"/>
                  </a:schemeClr>
                </a:solidFill>
                <a:cs typeface="Arial" panose="020B0604020202020204" pitchFamily="34" charset="0"/>
              </a:rPr>
              <a:t>Reference: </a:t>
            </a:r>
            <a:r>
              <a:rPr lang="en-US" sz="800" dirty="0" err="1">
                <a:solidFill>
                  <a:schemeClr val="tx1">
                    <a:lumMod val="75000"/>
                    <a:lumOff val="25000"/>
                  </a:schemeClr>
                </a:solidFill>
                <a:latin typeface="Arial" panose="020B0604020202020204" pitchFamily="34" charset="0"/>
                <a:cs typeface="Arial" panose="020B0604020202020204" pitchFamily="34" charset="0"/>
              </a:rPr>
              <a:t>Dason</a:t>
            </a:r>
            <a:r>
              <a:rPr lang="en-US" sz="800" dirty="0">
                <a:solidFill>
                  <a:schemeClr val="tx1">
                    <a:lumMod val="75000"/>
                    <a:lumOff val="25000"/>
                  </a:schemeClr>
                </a:solidFill>
                <a:latin typeface="Arial" panose="020B0604020202020204" pitchFamily="34" charset="0"/>
                <a:cs typeface="Arial" panose="020B0604020202020204" pitchFamily="34" charset="0"/>
              </a:rPr>
              <a:t> S et al. </a:t>
            </a:r>
            <a:r>
              <a:rPr lang="en-US" sz="800" i="1" dirty="0">
                <a:solidFill>
                  <a:schemeClr val="tx1">
                    <a:lumMod val="75000"/>
                    <a:lumOff val="25000"/>
                  </a:schemeClr>
                </a:solidFill>
                <a:latin typeface="Arial" panose="020B0604020202020204" pitchFamily="34" charset="0"/>
                <a:cs typeface="Arial" panose="020B0604020202020204" pitchFamily="34" charset="0"/>
              </a:rPr>
              <a:t>Can </a:t>
            </a:r>
            <a:r>
              <a:rPr lang="en-US" sz="800" i="1" dirty="0" err="1">
                <a:solidFill>
                  <a:schemeClr val="tx1">
                    <a:lumMod val="75000"/>
                    <a:lumOff val="25000"/>
                  </a:schemeClr>
                </a:solidFill>
                <a:latin typeface="Arial" panose="020B0604020202020204" pitchFamily="34" charset="0"/>
                <a:cs typeface="Arial" panose="020B0604020202020204" pitchFamily="34" charset="0"/>
              </a:rPr>
              <a:t>Urol</a:t>
            </a:r>
            <a:r>
              <a:rPr lang="en-US" sz="800" i="1" dirty="0">
                <a:solidFill>
                  <a:schemeClr val="tx1">
                    <a:lumMod val="75000"/>
                    <a:lumOff val="25000"/>
                  </a:schemeClr>
                </a:solidFill>
                <a:latin typeface="Arial" panose="020B0604020202020204" pitchFamily="34" charset="0"/>
                <a:cs typeface="Arial" panose="020B0604020202020204" pitchFamily="34" charset="0"/>
              </a:rPr>
              <a:t> Assoc J</a:t>
            </a:r>
            <a:r>
              <a:rPr lang="en-US" sz="800" dirty="0">
                <a:solidFill>
                  <a:schemeClr val="tx1">
                    <a:lumMod val="75000"/>
                    <a:lumOff val="25000"/>
                  </a:schemeClr>
                </a:solidFill>
                <a:latin typeface="Arial" panose="020B0604020202020204" pitchFamily="34" charset="0"/>
                <a:cs typeface="Arial" panose="020B0604020202020204" pitchFamily="34" charset="0"/>
              </a:rPr>
              <a:t>. 2013;7(5-6):e263-e267.</a:t>
            </a:r>
          </a:p>
        </p:txBody>
      </p:sp>
      <p:sp>
        <p:nvSpPr>
          <p:cNvPr id="2" name="Title 1"/>
          <p:cNvSpPr>
            <a:spLocks noGrp="1"/>
          </p:cNvSpPr>
          <p:nvPr>
            <p:ph type="title"/>
          </p:nvPr>
        </p:nvSpPr>
        <p:spPr>
          <a:xfrm>
            <a:off x="425630" y="240843"/>
            <a:ext cx="6927008" cy="857250"/>
          </a:xfrm>
        </p:spPr>
        <p:txBody>
          <a:bodyPr>
            <a:normAutofit/>
          </a:bodyPr>
          <a:lstStyle/>
          <a:p>
            <a:pPr lvl="0">
              <a:lnSpc>
                <a:spcPct val="100000"/>
              </a:lnSpc>
            </a:pPr>
            <a:r>
              <a:rPr lang="en-US" dirty="0" err="1">
                <a:latin typeface="Arial" panose="020B0604020202020204" pitchFamily="34" charset="0"/>
                <a:cs typeface="Arial" panose="020B0604020202020204" pitchFamily="34" charset="0"/>
              </a:rPr>
              <a:t>Dason</a:t>
            </a:r>
            <a:r>
              <a:rPr lang="en-US" dirty="0">
                <a:latin typeface="Arial" panose="020B0604020202020204" pitchFamily="34" charset="0"/>
                <a:cs typeface="Arial" panose="020B0604020202020204" pitchFamily="34" charset="0"/>
              </a:rPr>
              <a:t> et al: Conclusions</a:t>
            </a:r>
          </a:p>
        </p:txBody>
      </p:sp>
      <p:sp>
        <p:nvSpPr>
          <p:cNvPr id="4" name="Espace réservé du contenu 3"/>
          <p:cNvSpPr>
            <a:spLocks noGrp="1"/>
          </p:cNvSpPr>
          <p:nvPr>
            <p:ph idx="1"/>
          </p:nvPr>
        </p:nvSpPr>
        <p:spPr>
          <a:xfrm>
            <a:off x="437935" y="1132981"/>
            <a:ext cx="8114111" cy="3293857"/>
          </a:xfrm>
        </p:spPr>
        <p:txBody>
          <a:bodyPr>
            <a:noAutofit/>
          </a:bodyPr>
          <a:lstStyle/>
          <a:p>
            <a:pPr marL="230188" lvl="0" indent="-230188" defTabSz="914400">
              <a:buSzPct val="130000"/>
              <a:buFont typeface="Arial" pitchFamily="34" charset="0"/>
              <a:buChar char="•"/>
            </a:pPr>
            <a:r>
              <a:rPr lang="en-US" sz="1600" dirty="0">
                <a:latin typeface="Arial"/>
                <a:ea typeface="+mn-ea"/>
              </a:rPr>
              <a:t>Adequate testosterone suppression</a:t>
            </a:r>
            <a:r>
              <a:rPr lang="en-US" sz="1600" dirty="0">
                <a:latin typeface="Arial"/>
              </a:rPr>
              <a:t> (</a:t>
            </a:r>
            <a:r>
              <a:rPr lang="en-US" sz="1600" dirty="0" err="1">
                <a:latin typeface="Arial"/>
                <a:ea typeface="+mn-ea"/>
              </a:rPr>
              <a:t>ie</a:t>
            </a:r>
            <a:r>
              <a:rPr lang="en-US" sz="1600" dirty="0">
                <a:latin typeface="Arial"/>
                <a:ea typeface="+mn-ea"/>
              </a:rPr>
              <a:t>, lower threshold for castration) during ADT may play a clinically significant role in delaying CRPC </a:t>
            </a:r>
          </a:p>
          <a:p>
            <a:pPr marL="230188" lvl="0" indent="-230188" defTabSz="914400">
              <a:buSzPct val="130000"/>
              <a:buFont typeface="Arial" pitchFamily="34" charset="0"/>
              <a:buChar char="•"/>
            </a:pPr>
            <a:r>
              <a:rPr lang="en-US" sz="1600" dirty="0">
                <a:latin typeface="Arial"/>
                <a:ea typeface="+mn-ea"/>
              </a:rPr>
              <a:t>Testosterone level in the first year following initiation of ADT may serve as an early predictor of disease progression</a:t>
            </a:r>
          </a:p>
          <a:p>
            <a:pPr marL="461963" lvl="1" indent="-231775" defTabSz="914400">
              <a:buSzPct val="130000"/>
              <a:buFont typeface="Arial" pitchFamily="34" charset="0"/>
              <a:buChar char="–"/>
            </a:pPr>
            <a:r>
              <a:rPr lang="en-US" sz="1400" dirty="0">
                <a:latin typeface="Arial"/>
                <a:ea typeface="+mn-ea"/>
              </a:rPr>
              <a:t>9-month absolute testosterone &lt;32 ng/dL (</a:t>
            </a:r>
            <a:r>
              <a:rPr lang="en-US" sz="1400" dirty="0" err="1">
                <a:latin typeface="Arial"/>
                <a:ea typeface="+mn-ea"/>
              </a:rPr>
              <a:t>i</a:t>
            </a:r>
            <a:r>
              <a:rPr lang="en-US" sz="1400" dirty="0" err="1">
                <a:latin typeface="Arial"/>
              </a:rPr>
              <a:t>e</a:t>
            </a:r>
            <a:r>
              <a:rPr lang="en-US" sz="1400" dirty="0">
                <a:latin typeface="Arial"/>
              </a:rPr>
              <a:t>,</a:t>
            </a:r>
            <a:r>
              <a:rPr lang="en-US" sz="1400" dirty="0">
                <a:latin typeface="Arial"/>
                <a:ea typeface="+mn-ea"/>
              </a:rPr>
              <a:t> 1.110 nmol/L) compared to &gt;32 ng/dL had an increased time to CRPC (</a:t>
            </a:r>
            <a:r>
              <a:rPr lang="en-US" sz="1400" i="1" dirty="0">
                <a:latin typeface="Arial"/>
                <a:ea typeface="+mn-ea"/>
              </a:rPr>
              <a:t>P</a:t>
            </a:r>
            <a:r>
              <a:rPr lang="en-US" sz="1400" dirty="0">
                <a:latin typeface="Arial"/>
                <a:ea typeface="+mn-ea"/>
              </a:rPr>
              <a:t>=0.001)</a:t>
            </a:r>
          </a:p>
          <a:p>
            <a:pPr marL="461963" lvl="1" indent="-231775" defTabSz="914400">
              <a:buSzPct val="130000"/>
              <a:buFont typeface="Arial" pitchFamily="34" charset="0"/>
              <a:buChar char="–"/>
            </a:pPr>
            <a:r>
              <a:rPr lang="en-US" sz="1400" dirty="0">
                <a:latin typeface="Arial"/>
                <a:ea typeface="+mn-ea"/>
              </a:rPr>
              <a:t>1-year mean testosterone &lt;32 ng/</a:t>
            </a:r>
            <a:r>
              <a:rPr lang="en-US" sz="1400" dirty="0" err="1">
                <a:latin typeface="Arial"/>
                <a:ea typeface="+mn-ea"/>
              </a:rPr>
              <a:t>dL</a:t>
            </a:r>
            <a:r>
              <a:rPr lang="en-US" sz="1400" dirty="0">
                <a:latin typeface="Arial"/>
                <a:ea typeface="+mn-ea"/>
              </a:rPr>
              <a:t> compared to 32-50 ng/</a:t>
            </a:r>
            <a:r>
              <a:rPr lang="en-US" sz="1400" dirty="0" err="1">
                <a:latin typeface="Arial"/>
                <a:ea typeface="+mn-ea"/>
              </a:rPr>
              <a:t>dL</a:t>
            </a:r>
            <a:r>
              <a:rPr lang="en-US" sz="1400" dirty="0">
                <a:latin typeface="Arial"/>
                <a:ea typeface="+mn-ea"/>
              </a:rPr>
              <a:t> had a significantly increased time to CRPC (</a:t>
            </a:r>
            <a:r>
              <a:rPr lang="en-US" sz="1400" i="1" dirty="0">
                <a:latin typeface="Arial"/>
                <a:ea typeface="+mn-ea"/>
              </a:rPr>
              <a:t>P</a:t>
            </a:r>
            <a:r>
              <a:rPr lang="en-US" sz="1400" dirty="0">
                <a:latin typeface="Arial"/>
                <a:ea typeface="+mn-ea"/>
              </a:rPr>
              <a:t>=0.05)</a:t>
            </a:r>
          </a:p>
          <a:p>
            <a:pPr marL="230188" lvl="0" indent="-230188" defTabSz="914400">
              <a:buSzPct val="130000"/>
            </a:pPr>
            <a:r>
              <a:rPr lang="en-US" sz="1600" dirty="0"/>
              <a:t>Large prospective studies are needed to better understand the optimum testosterone threshold during ADT treatment</a:t>
            </a:r>
            <a:endParaRPr lang="en-US" sz="1400" dirty="0">
              <a:latin typeface="Arial"/>
              <a:ea typeface="+mn-ea"/>
            </a:endParaRPr>
          </a:p>
        </p:txBody>
      </p:sp>
      <p:sp>
        <p:nvSpPr>
          <p:cNvPr id="3" name="Slide Number Placeholder 2">
            <a:extLst>
              <a:ext uri="{FF2B5EF4-FFF2-40B4-BE49-F238E27FC236}">
                <a16:creationId xmlns:a16="http://schemas.microsoft.com/office/drawing/2014/main" id="{39F8C4C3-DEE4-694D-994D-B47264BC3E6E}"/>
              </a:ext>
            </a:extLst>
          </p:cNvPr>
          <p:cNvSpPr>
            <a:spLocks noGrp="1"/>
          </p:cNvSpPr>
          <p:nvPr>
            <p:ph type="sldNum" sz="quarter" idx="12"/>
          </p:nvPr>
        </p:nvSpPr>
        <p:spPr/>
        <p:txBody>
          <a:bodyPr/>
          <a:lstStyle/>
          <a:p>
            <a:fld id="{FEE48191-0C4A-1249-9ADF-D0EAC71CA6AD}" type="slidenum">
              <a:rPr kumimoji="1" lang="zh-TW" altLang="en-US" smtClean="0"/>
              <a:t>19</a:t>
            </a:fld>
            <a:endParaRPr kumimoji="1" lang="zh-TW" altLang="en-US"/>
          </a:p>
        </p:txBody>
      </p:sp>
    </p:spTree>
    <p:extLst>
      <p:ext uri="{BB962C8B-B14F-4D97-AF65-F5344CB8AC3E}">
        <p14:creationId xmlns:p14="http://schemas.microsoft.com/office/powerpoint/2010/main" val="199111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F3B853-63B7-A84C-A4E9-6C58F627D5E3}"/>
              </a:ext>
            </a:extLst>
          </p:cNvPr>
          <p:cNvSpPr>
            <a:spLocks noGrp="1"/>
          </p:cNvSpPr>
          <p:nvPr>
            <p:ph type="title"/>
          </p:nvPr>
        </p:nvSpPr>
        <p:spPr>
          <a:xfrm>
            <a:off x="454372" y="292894"/>
            <a:ext cx="8285967" cy="784605"/>
          </a:xfrm>
        </p:spPr>
        <p:txBody>
          <a:bodyPr/>
          <a:lstStyle/>
          <a:p>
            <a:r>
              <a:rPr lang="en-US" dirty="0"/>
              <a:t>AbbVie Disclosures</a:t>
            </a:r>
          </a:p>
        </p:txBody>
      </p:sp>
      <p:sp>
        <p:nvSpPr>
          <p:cNvPr id="6" name="Content Placeholder 5">
            <a:extLst>
              <a:ext uri="{FF2B5EF4-FFF2-40B4-BE49-F238E27FC236}">
                <a16:creationId xmlns:a16="http://schemas.microsoft.com/office/drawing/2014/main" id="{2AE3E4BD-1EC0-E84B-9A8F-1C507B3C8D2C}"/>
              </a:ext>
            </a:extLst>
          </p:cNvPr>
          <p:cNvSpPr>
            <a:spLocks noGrp="1"/>
          </p:cNvSpPr>
          <p:nvPr>
            <p:ph idx="1"/>
          </p:nvPr>
        </p:nvSpPr>
        <p:spPr>
          <a:xfrm>
            <a:off x="432147" y="1171184"/>
            <a:ext cx="8285967" cy="3835982"/>
          </a:xfrm>
        </p:spPr>
        <p:txBody>
          <a:bodyPr>
            <a:normAutofit/>
          </a:bodyPr>
          <a:lstStyle/>
          <a:p>
            <a:pPr marL="214313" indent="-214313">
              <a:lnSpc>
                <a:spcPct val="100000"/>
              </a:lnSpc>
              <a:spcAft>
                <a:spcPts val="600"/>
              </a:spcAft>
            </a:pPr>
            <a:r>
              <a:rPr lang="en-US" sz="1800" dirty="0">
                <a:ea typeface="Calibri" panose="020F0502020204030204" pitchFamily="34" charset="0"/>
                <a:cs typeface="Arial" panose="020B0604020202020204" pitchFamily="34" charset="0"/>
              </a:rPr>
              <a:t>This scientific symposium is being conducted on behalf of AbbVie US Medical Affairs. AbbVie US Medical Affairs is the sole sponsor of this scientific symposium and reviewed and approved all content presented</a:t>
            </a:r>
          </a:p>
          <a:p>
            <a:pPr marL="214313" indent="-214313">
              <a:lnSpc>
                <a:spcPct val="100000"/>
              </a:lnSpc>
              <a:spcAft>
                <a:spcPts val="600"/>
              </a:spcAft>
            </a:pPr>
            <a:r>
              <a:rPr lang="en-US" sz="1800" dirty="0">
                <a:ea typeface="Calibri" panose="020F0502020204030204" pitchFamily="34" charset="0"/>
                <a:cs typeface="Arial" panose="020B0604020202020204" pitchFamily="34" charset="0"/>
              </a:rPr>
              <a:t>AbbVie US Medical Affairs selected today's presenter and is compensating him for today’s presentation. This symposium is intended for health care professionals practicing within the United States and Puerto Rico only, and it is not medical advice for the care and treatment of any actual patient who may be under your care</a:t>
            </a:r>
          </a:p>
          <a:p>
            <a:pPr marL="214313" indent="-214313">
              <a:lnSpc>
                <a:spcPct val="100000"/>
              </a:lnSpc>
              <a:spcAft>
                <a:spcPts val="600"/>
              </a:spcAft>
            </a:pPr>
            <a:r>
              <a:rPr lang="en-US" sz="1800" dirty="0">
                <a:ea typeface="Calibri" panose="020F0502020204030204" pitchFamily="34" charset="0"/>
                <a:cs typeface="Arial" panose="020B0604020202020204" pitchFamily="34" charset="0"/>
              </a:rPr>
              <a:t>Requests for off-label or investigational use of a product may be referred to AbbVie Global Medical Information at 1-800-633-9110 or </a:t>
            </a:r>
            <a:r>
              <a:rPr lang="en-US" sz="1800" u="sng" dirty="0">
                <a:solidFill>
                  <a:schemeClr val="accent1"/>
                </a:solidFill>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www.abbviemedinfo.com</a:t>
            </a:r>
            <a:endParaRPr lang="en-US" sz="1800" dirty="0">
              <a:solidFill>
                <a:schemeClr val="accent1"/>
              </a:solidFill>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B04869E-65D8-4C64-97A9-D336744819FA}"/>
              </a:ext>
            </a:extLst>
          </p:cNvPr>
          <p:cNvSpPr>
            <a:spLocks noGrp="1"/>
          </p:cNvSpPr>
          <p:nvPr>
            <p:ph type="sldNum" sz="quarter" idx="12"/>
          </p:nvPr>
        </p:nvSpPr>
        <p:spPr>
          <a:xfrm>
            <a:off x="8397975" y="9532059"/>
            <a:ext cx="2057400" cy="273844"/>
          </a:xfrm>
        </p:spPr>
        <p:txBody>
          <a:bodyPr/>
          <a:lstStyle/>
          <a:p>
            <a:fld id="{1F248E35-3D44-D142-B9F4-614282B05067}" type="slidenum">
              <a:rPr lang="en-US" smtClean="0"/>
              <a:pPr/>
              <a:t>2</a:t>
            </a:fld>
            <a:endParaRPr lang="en-US" dirty="0"/>
          </a:p>
        </p:txBody>
      </p:sp>
      <p:sp>
        <p:nvSpPr>
          <p:cNvPr id="8" name="Slide Number Placeholder 4">
            <a:extLst>
              <a:ext uri="{FF2B5EF4-FFF2-40B4-BE49-F238E27FC236}">
                <a16:creationId xmlns:a16="http://schemas.microsoft.com/office/drawing/2014/main" id="{920CB411-622C-B74D-836D-A136C64937D9}"/>
              </a:ext>
            </a:extLst>
          </p:cNvPr>
          <p:cNvSpPr txBox="1">
            <a:spLocks/>
          </p:cNvSpPr>
          <p:nvPr/>
        </p:nvSpPr>
        <p:spPr>
          <a:xfrm>
            <a:off x="7015358" y="46329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E48191-0C4A-1249-9ADF-D0EAC71CA6AD}" type="slidenum">
              <a:rPr kumimoji="1" lang="zh-TW" altLang="en-US" smtClean="0"/>
              <a:pPr/>
              <a:t>2</a:t>
            </a:fld>
            <a:endParaRPr kumimoji="1" lang="zh-TW" altLang="en-US" dirty="0"/>
          </a:p>
        </p:txBody>
      </p:sp>
    </p:spTree>
    <p:extLst>
      <p:ext uri="{BB962C8B-B14F-4D97-AF65-F5344CB8AC3E}">
        <p14:creationId xmlns:p14="http://schemas.microsoft.com/office/powerpoint/2010/main" val="3560917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0FDE7-4B5A-4DB7-BFF2-3481B725EA63}"/>
              </a:ext>
            </a:extLst>
          </p:cNvPr>
          <p:cNvSpPr>
            <a:spLocks noGrp="1"/>
          </p:cNvSpPr>
          <p:nvPr>
            <p:ph type="title"/>
          </p:nvPr>
        </p:nvSpPr>
        <p:spPr>
          <a:xfrm>
            <a:off x="425797" y="292894"/>
            <a:ext cx="8285967" cy="784605"/>
          </a:xfrm>
        </p:spPr>
        <p:txBody>
          <a:bodyPr>
            <a:normAutofit/>
          </a:bodyPr>
          <a:lstStyle/>
          <a:p>
            <a:r>
              <a:rPr lang="en-US" dirty="0" err="1">
                <a:latin typeface="+mn-lt"/>
              </a:rPr>
              <a:t>Perachino</a:t>
            </a:r>
            <a:r>
              <a:rPr lang="en-US" dirty="0">
                <a:latin typeface="+mn-lt"/>
              </a:rPr>
              <a:t> et al: Retrospective Study Objectives</a:t>
            </a:r>
          </a:p>
        </p:txBody>
      </p:sp>
      <p:sp>
        <p:nvSpPr>
          <p:cNvPr id="3" name="Content Placeholder 2">
            <a:extLst>
              <a:ext uri="{FF2B5EF4-FFF2-40B4-BE49-F238E27FC236}">
                <a16:creationId xmlns:a16="http://schemas.microsoft.com/office/drawing/2014/main" id="{0B7F87D1-66A5-4FA6-B011-9B73B080090A}"/>
              </a:ext>
            </a:extLst>
          </p:cNvPr>
          <p:cNvSpPr>
            <a:spLocks noGrp="1"/>
          </p:cNvSpPr>
          <p:nvPr>
            <p:ph idx="1"/>
          </p:nvPr>
        </p:nvSpPr>
        <p:spPr>
          <a:xfrm>
            <a:off x="432147" y="1132681"/>
            <a:ext cx="8285967" cy="3461539"/>
          </a:xfrm>
        </p:spPr>
        <p:txBody>
          <a:bodyPr>
            <a:normAutofit/>
          </a:bodyPr>
          <a:lstStyle/>
          <a:p>
            <a:endParaRPr lang="en-US" dirty="0"/>
          </a:p>
          <a:p>
            <a:endParaRPr lang="en-US" dirty="0"/>
          </a:p>
          <a:p>
            <a:endParaRPr lang="en-US" dirty="0"/>
          </a:p>
          <a:p>
            <a:r>
              <a:rPr lang="en-US" dirty="0"/>
              <a:t>Determine if the testosterone level achieved with ADT is directly related to survival and risk of death in men with metastatic prostate cancer, as agonistic analogues of LHRH are indicated for palliative treatment of these patients</a:t>
            </a:r>
          </a:p>
        </p:txBody>
      </p:sp>
      <p:sp>
        <p:nvSpPr>
          <p:cNvPr id="4" name="Text Box 8">
            <a:extLst>
              <a:ext uri="{FF2B5EF4-FFF2-40B4-BE49-F238E27FC236}">
                <a16:creationId xmlns:a16="http://schemas.microsoft.com/office/drawing/2014/main" id="{43C8BF04-D906-4A35-9055-BD8BCAA66214}"/>
              </a:ext>
            </a:extLst>
          </p:cNvPr>
          <p:cNvSpPr txBox="1">
            <a:spLocks noChangeArrowheads="1"/>
          </p:cNvSpPr>
          <p:nvPr/>
        </p:nvSpPr>
        <p:spPr bwMode="auto">
          <a:xfrm>
            <a:off x="476852" y="4396993"/>
            <a:ext cx="8305800" cy="440309"/>
          </a:xfrm>
          <a:prstGeom prst="rect">
            <a:avLst/>
          </a:prstGeom>
          <a:noFill/>
          <a:ln w="9525">
            <a:noFill/>
            <a:miter lim="800000"/>
            <a:headEnd/>
            <a:tailEnd/>
          </a:ln>
        </p:spPr>
        <p:txBody>
          <a:bodyPr lIns="0" tIns="0" rIns="0" bIns="0" anchor="b" anchorCtr="0"/>
          <a:lstStyle/>
          <a:p>
            <a:pPr marL="57150"/>
            <a:r>
              <a:rPr lang="en-US" sz="800" b="1" dirty="0">
                <a:solidFill>
                  <a:schemeClr val="tx1">
                    <a:lumMod val="75000"/>
                    <a:lumOff val="25000"/>
                  </a:schemeClr>
                </a:solidFill>
                <a:cs typeface="Arial" panose="020B0604020202020204" pitchFamily="34" charset="0"/>
              </a:rPr>
              <a:t>Reference: </a:t>
            </a:r>
            <a:r>
              <a:rPr lang="en-US" sz="800" dirty="0" err="1">
                <a:solidFill>
                  <a:schemeClr val="tx1">
                    <a:lumMod val="75000"/>
                    <a:lumOff val="25000"/>
                  </a:schemeClr>
                </a:solidFill>
                <a:cs typeface="Arial" panose="020B0604020202020204" pitchFamily="34" charset="0"/>
              </a:rPr>
              <a:t>Perachino</a:t>
            </a:r>
            <a:r>
              <a:rPr lang="en-US" sz="800" dirty="0">
                <a:solidFill>
                  <a:schemeClr val="tx1">
                    <a:lumMod val="75000"/>
                    <a:lumOff val="25000"/>
                  </a:schemeClr>
                </a:solidFill>
                <a:cs typeface="Arial" panose="020B0604020202020204" pitchFamily="34" charset="0"/>
              </a:rPr>
              <a:t> M et al. </a:t>
            </a:r>
            <a:r>
              <a:rPr lang="en-US" sz="800" i="1" dirty="0">
                <a:solidFill>
                  <a:schemeClr val="tx1">
                    <a:lumMod val="75000"/>
                    <a:lumOff val="25000"/>
                  </a:schemeClr>
                </a:solidFill>
                <a:cs typeface="Arial" panose="020B0604020202020204" pitchFamily="34" charset="0"/>
              </a:rPr>
              <a:t>BJU Int</a:t>
            </a:r>
            <a:r>
              <a:rPr lang="en-US" sz="800" dirty="0">
                <a:solidFill>
                  <a:schemeClr val="tx1">
                    <a:lumMod val="75000"/>
                    <a:lumOff val="25000"/>
                  </a:schemeClr>
                </a:solidFill>
                <a:cs typeface="Arial" panose="020B0604020202020204" pitchFamily="34" charset="0"/>
              </a:rPr>
              <a:t>. 2010;105(5):648-651.</a:t>
            </a:r>
            <a:endParaRPr lang="en-US" sz="800" i="1" dirty="0">
              <a:solidFill>
                <a:schemeClr val="tx1">
                  <a:lumMod val="75000"/>
                  <a:lumOff val="25000"/>
                </a:schemeClr>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D7B141C-0D74-E142-9E74-A169140F1D28}"/>
              </a:ext>
            </a:extLst>
          </p:cNvPr>
          <p:cNvSpPr>
            <a:spLocks noGrp="1"/>
          </p:cNvSpPr>
          <p:nvPr>
            <p:ph type="sldNum" sz="quarter" idx="12"/>
          </p:nvPr>
        </p:nvSpPr>
        <p:spPr/>
        <p:txBody>
          <a:bodyPr/>
          <a:lstStyle/>
          <a:p>
            <a:fld id="{FEE48191-0C4A-1249-9ADF-D0EAC71CA6AD}" type="slidenum">
              <a:rPr kumimoji="1" lang="zh-TW" altLang="en-US" smtClean="0"/>
              <a:t>20</a:t>
            </a:fld>
            <a:endParaRPr kumimoji="1" lang="zh-TW" altLang="en-US"/>
          </a:p>
        </p:txBody>
      </p:sp>
      <p:pic>
        <p:nvPicPr>
          <p:cNvPr id="7" name="Picture 6">
            <a:extLst>
              <a:ext uri="{FF2B5EF4-FFF2-40B4-BE49-F238E27FC236}">
                <a16:creationId xmlns:a16="http://schemas.microsoft.com/office/drawing/2014/main" id="{B9C55DEA-BF19-4CEB-8911-33B3F0A7D4D0}"/>
              </a:ext>
            </a:extLst>
          </p:cNvPr>
          <p:cNvPicPr>
            <a:picLocks noChangeAspect="1"/>
          </p:cNvPicPr>
          <p:nvPr/>
        </p:nvPicPr>
        <p:blipFill>
          <a:blip r:embed="rId2"/>
          <a:stretch>
            <a:fillRect/>
          </a:stretch>
        </p:blipFill>
        <p:spPr>
          <a:xfrm>
            <a:off x="2486793" y="1260367"/>
            <a:ext cx="6224971" cy="761487"/>
          </a:xfrm>
          <a:prstGeom prst="rect">
            <a:avLst/>
          </a:prstGeom>
          <a:ln>
            <a:solidFill>
              <a:schemeClr val="tx1"/>
            </a:solidFill>
          </a:ln>
        </p:spPr>
      </p:pic>
    </p:spTree>
    <p:extLst>
      <p:ext uri="{BB962C8B-B14F-4D97-AF65-F5344CB8AC3E}">
        <p14:creationId xmlns:p14="http://schemas.microsoft.com/office/powerpoint/2010/main" val="771881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7B9B3723-DDC7-4FA3-9A6D-F7DE55B7421E}"/>
              </a:ext>
            </a:extLst>
          </p:cNvPr>
          <p:cNvSpPr txBox="1">
            <a:spLocks noChangeArrowheads="1"/>
          </p:cNvSpPr>
          <p:nvPr/>
        </p:nvSpPr>
        <p:spPr bwMode="auto">
          <a:xfrm>
            <a:off x="479057" y="4520717"/>
            <a:ext cx="8305800" cy="440309"/>
          </a:xfrm>
          <a:prstGeom prst="rect">
            <a:avLst/>
          </a:prstGeom>
          <a:noFill/>
          <a:ln w="9525">
            <a:noFill/>
            <a:miter lim="800000"/>
            <a:headEnd/>
            <a:tailEnd/>
          </a:ln>
        </p:spPr>
        <p:txBody>
          <a:bodyPr lIns="0" tIns="0" rIns="0" bIns="0" anchor="b" anchorCtr="0"/>
          <a:lstStyle/>
          <a:p>
            <a:pPr marL="57150" algn="l"/>
            <a:r>
              <a:rPr lang="en-US" sz="800" dirty="0">
                <a:solidFill>
                  <a:schemeClr val="tx1">
                    <a:lumMod val="75000"/>
                    <a:lumOff val="25000"/>
                  </a:schemeClr>
                </a:solidFill>
                <a:cs typeface="Arial" panose="020B0604020202020204" pitchFamily="34" charset="0"/>
              </a:rPr>
              <a:t>IQR, interquartile range; SD, standard deviation.</a:t>
            </a:r>
          </a:p>
          <a:p>
            <a:pPr marL="57150"/>
            <a:r>
              <a:rPr lang="en-US" sz="800" b="1" dirty="0">
                <a:solidFill>
                  <a:schemeClr val="tx1">
                    <a:lumMod val="75000"/>
                    <a:lumOff val="25000"/>
                  </a:schemeClr>
                </a:solidFill>
                <a:cs typeface="Arial" panose="020B0604020202020204" pitchFamily="34" charset="0"/>
              </a:rPr>
              <a:t>Reference: </a:t>
            </a:r>
            <a:r>
              <a:rPr lang="en-US" sz="800" dirty="0" err="1">
                <a:solidFill>
                  <a:schemeClr val="tx1">
                    <a:lumMod val="75000"/>
                    <a:lumOff val="25000"/>
                  </a:schemeClr>
                </a:solidFill>
                <a:cs typeface="Arial" panose="020B0604020202020204" pitchFamily="34" charset="0"/>
              </a:rPr>
              <a:t>Perachino</a:t>
            </a:r>
            <a:r>
              <a:rPr lang="en-US" sz="800" dirty="0">
                <a:solidFill>
                  <a:schemeClr val="tx1">
                    <a:lumMod val="75000"/>
                    <a:lumOff val="25000"/>
                  </a:schemeClr>
                </a:solidFill>
                <a:cs typeface="Arial" panose="020B0604020202020204" pitchFamily="34" charset="0"/>
              </a:rPr>
              <a:t> M et al. </a:t>
            </a:r>
            <a:r>
              <a:rPr lang="en-US" sz="800" i="1" dirty="0">
                <a:solidFill>
                  <a:schemeClr val="tx1">
                    <a:lumMod val="75000"/>
                    <a:lumOff val="25000"/>
                  </a:schemeClr>
                </a:solidFill>
                <a:cs typeface="Arial" panose="020B0604020202020204" pitchFamily="34" charset="0"/>
              </a:rPr>
              <a:t>BJU Int</a:t>
            </a:r>
            <a:r>
              <a:rPr lang="en-US" sz="800" dirty="0">
                <a:solidFill>
                  <a:schemeClr val="tx1">
                    <a:lumMod val="75000"/>
                    <a:lumOff val="25000"/>
                  </a:schemeClr>
                </a:solidFill>
                <a:cs typeface="Arial" panose="020B0604020202020204" pitchFamily="34" charset="0"/>
              </a:rPr>
              <a:t>. 2010;105(5):648-651.</a:t>
            </a:r>
            <a:endParaRPr lang="en-US" sz="800" i="1" dirty="0">
              <a:solidFill>
                <a:schemeClr val="tx1">
                  <a:lumMod val="75000"/>
                  <a:lumOff val="25000"/>
                </a:schemeClr>
              </a:solidFill>
              <a:cs typeface="Arial" panose="020B0604020202020204" pitchFamily="34" charset="0"/>
            </a:endParaRPr>
          </a:p>
          <a:p>
            <a:pPr marL="57150" algn="l"/>
            <a:endParaRPr lang="en-US" sz="800" dirty="0">
              <a:solidFill>
                <a:schemeClr val="tx1">
                  <a:lumMod val="75000"/>
                  <a:lumOff val="25000"/>
                </a:schemeClr>
              </a:solidFill>
              <a:cs typeface="Arial" panose="020B0604020202020204" pitchFamily="34" charset="0"/>
            </a:endParaRPr>
          </a:p>
        </p:txBody>
      </p:sp>
      <p:sp>
        <p:nvSpPr>
          <p:cNvPr id="5" name="Title 1">
            <a:extLst>
              <a:ext uri="{FF2B5EF4-FFF2-40B4-BE49-F238E27FC236}">
                <a16:creationId xmlns:a16="http://schemas.microsoft.com/office/drawing/2014/main" id="{AFB8615F-2513-4C1B-B539-707B80BC0EAC}"/>
              </a:ext>
            </a:extLst>
          </p:cNvPr>
          <p:cNvSpPr>
            <a:spLocks noGrp="1"/>
          </p:cNvSpPr>
          <p:nvPr>
            <p:ph type="title"/>
          </p:nvPr>
        </p:nvSpPr>
        <p:spPr>
          <a:xfrm>
            <a:off x="425797" y="289719"/>
            <a:ext cx="8285967" cy="784605"/>
          </a:xfrm>
        </p:spPr>
        <p:txBody>
          <a:bodyPr>
            <a:normAutofit/>
          </a:bodyPr>
          <a:lstStyle/>
          <a:p>
            <a:r>
              <a:rPr lang="en-US" dirty="0" err="1">
                <a:latin typeface="+mn-lt"/>
              </a:rPr>
              <a:t>Perachino</a:t>
            </a:r>
            <a:r>
              <a:rPr lang="en-US" dirty="0">
                <a:latin typeface="+mn-lt"/>
              </a:rPr>
              <a:t> et al: Patient Characteristics (n=129)</a:t>
            </a:r>
          </a:p>
        </p:txBody>
      </p:sp>
      <p:sp>
        <p:nvSpPr>
          <p:cNvPr id="2" name="Slide Number Placeholder 1">
            <a:extLst>
              <a:ext uri="{FF2B5EF4-FFF2-40B4-BE49-F238E27FC236}">
                <a16:creationId xmlns:a16="http://schemas.microsoft.com/office/drawing/2014/main" id="{EC1A90C8-E895-DD49-8E59-05B963784270}"/>
              </a:ext>
            </a:extLst>
          </p:cNvPr>
          <p:cNvSpPr>
            <a:spLocks noGrp="1"/>
          </p:cNvSpPr>
          <p:nvPr>
            <p:ph type="sldNum" sz="quarter" idx="12"/>
          </p:nvPr>
        </p:nvSpPr>
        <p:spPr/>
        <p:txBody>
          <a:bodyPr/>
          <a:lstStyle/>
          <a:p>
            <a:fld id="{FEE48191-0C4A-1249-9ADF-D0EAC71CA6AD}" type="slidenum">
              <a:rPr kumimoji="1" lang="zh-TW" altLang="en-US" smtClean="0"/>
              <a:t>21</a:t>
            </a:fld>
            <a:endParaRPr kumimoji="1" lang="zh-TW" altLang="en-US"/>
          </a:p>
        </p:txBody>
      </p:sp>
      <p:graphicFrame>
        <p:nvGraphicFramePr>
          <p:cNvPr id="8" name="Table 7">
            <a:extLst>
              <a:ext uri="{FF2B5EF4-FFF2-40B4-BE49-F238E27FC236}">
                <a16:creationId xmlns:a16="http://schemas.microsoft.com/office/drawing/2014/main" id="{FA2272FF-3652-2D48-83DB-E992A2360118}"/>
              </a:ext>
            </a:extLst>
          </p:cNvPr>
          <p:cNvGraphicFramePr>
            <a:graphicFrameLocks noGrp="1"/>
          </p:cNvGraphicFramePr>
          <p:nvPr/>
        </p:nvGraphicFramePr>
        <p:xfrm>
          <a:off x="1782695" y="1246681"/>
          <a:ext cx="5578609" cy="3124200"/>
        </p:xfrm>
        <a:graphic>
          <a:graphicData uri="http://schemas.openxmlformats.org/drawingml/2006/table">
            <a:tbl>
              <a:tblPr firstRow="1" bandRow="1">
                <a:tableStyleId>{5C22544A-7EE6-4342-B048-85BDC9FD1C3A}</a:tableStyleId>
              </a:tblPr>
              <a:tblGrid>
                <a:gridCol w="2143846">
                  <a:extLst>
                    <a:ext uri="{9D8B030D-6E8A-4147-A177-3AD203B41FA5}">
                      <a16:colId xmlns:a16="http://schemas.microsoft.com/office/drawing/2014/main" val="652675919"/>
                    </a:ext>
                  </a:extLst>
                </a:gridCol>
                <a:gridCol w="3434763">
                  <a:extLst>
                    <a:ext uri="{9D8B030D-6E8A-4147-A177-3AD203B41FA5}">
                      <a16:colId xmlns:a16="http://schemas.microsoft.com/office/drawing/2014/main" val="2881454385"/>
                    </a:ext>
                  </a:extLst>
                </a:gridCol>
              </a:tblGrid>
              <a:tr h="370840">
                <a:tc>
                  <a:txBody>
                    <a:bodyPr/>
                    <a:lstStyle/>
                    <a:p>
                      <a:r>
                        <a:rPr lang="en-US" sz="1200" dirty="0"/>
                        <a:t>Variable</a:t>
                      </a:r>
                    </a:p>
                  </a:txBody>
                  <a:tcPr anchor="ctr">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accent5"/>
                    </a:solidFill>
                  </a:tcPr>
                </a:tc>
                <a:tc>
                  <a:txBody>
                    <a:bodyPr/>
                    <a:lstStyle/>
                    <a:p>
                      <a:pPr algn="ctr"/>
                      <a:r>
                        <a:rPr lang="en-US" sz="1200" dirty="0"/>
                        <a:t>Mean (SD), median (IQR) (range)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accent5"/>
                    </a:solidFill>
                  </a:tcPr>
                </a:tc>
                <a:extLst>
                  <a:ext uri="{0D108BD9-81ED-4DB2-BD59-A6C34878D82A}">
                    <a16:rowId xmlns:a16="http://schemas.microsoft.com/office/drawing/2014/main" val="1636215282"/>
                  </a:ext>
                </a:extLst>
              </a:tr>
              <a:tr h="370840">
                <a:tc>
                  <a:txBody>
                    <a:bodyPr/>
                    <a:lstStyle/>
                    <a:p>
                      <a:r>
                        <a:rPr lang="en-US" sz="1200" dirty="0"/>
                        <a:t>Age, years</a:t>
                      </a:r>
                    </a:p>
                  </a:txBody>
                  <a:tcPr anchor="ctr">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200" dirty="0"/>
                        <a:t>74.6 (6.7), 75 (52-88) (70-80)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882272481"/>
                  </a:ext>
                </a:extLst>
              </a:tr>
              <a:tr h="370840">
                <a:tc>
                  <a:txBody>
                    <a:bodyPr/>
                    <a:lstStyle/>
                    <a:p>
                      <a:r>
                        <a:rPr lang="en-US" sz="1200" dirty="0"/>
                        <a:t>Testosterone, ng/</a:t>
                      </a:r>
                      <a:r>
                        <a:rPr lang="en-US" sz="1200" dirty="0" err="1"/>
                        <a:t>dL</a:t>
                      </a:r>
                      <a:br>
                        <a:rPr lang="en-US" sz="1200" dirty="0"/>
                      </a:br>
                      <a:r>
                        <a:rPr lang="en-US" sz="1200" dirty="0"/>
                        <a:t>     Baseline</a:t>
                      </a:r>
                      <a:br>
                        <a:rPr lang="en-US" sz="1200" dirty="0"/>
                      </a:br>
                      <a:r>
                        <a:rPr lang="en-US" sz="1200" dirty="0"/>
                        <a:t>     6-months</a:t>
                      </a:r>
                      <a:br>
                        <a:rPr lang="en-US" sz="1200" dirty="0"/>
                      </a:br>
                      <a:r>
                        <a:rPr lang="en-US" sz="1200" dirty="0"/>
                        <a:t>     Nadir</a:t>
                      </a:r>
                      <a:br>
                        <a:rPr lang="en-US" sz="1200" dirty="0"/>
                      </a:br>
                      <a:r>
                        <a:rPr lang="en-US" sz="1200" dirty="0"/>
                        <a:t>     Months to nadir</a:t>
                      </a:r>
                    </a:p>
                  </a:txBody>
                  <a:tcPr anchor="ctr">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5">
                        <a:lumMod val="20000"/>
                        <a:lumOff val="80000"/>
                      </a:schemeClr>
                    </a:solidFill>
                  </a:tcPr>
                </a:tc>
                <a:tc>
                  <a:txBody>
                    <a:bodyPr/>
                    <a:lstStyle/>
                    <a:p>
                      <a:pPr algn="ctr"/>
                      <a:br>
                        <a:rPr lang="en-US" sz="1200" dirty="0"/>
                      </a:br>
                      <a:r>
                        <a:rPr lang="en-US" sz="1200" dirty="0"/>
                        <a:t>440 (200), 410 (67-1160) (305-539)</a:t>
                      </a:r>
                      <a:br>
                        <a:rPr lang="en-US" sz="1200" dirty="0"/>
                      </a:br>
                      <a:r>
                        <a:rPr lang="en-US" sz="1200" dirty="0"/>
                        <a:t>40 (40), 29 (4-280) (17.5-50.5)</a:t>
                      </a:r>
                      <a:br>
                        <a:rPr lang="en-US" sz="1200" dirty="0"/>
                      </a:br>
                      <a:r>
                        <a:rPr lang="en-US" sz="1200" dirty="0"/>
                        <a:t>185.8 (344.1), 54.0 (3.7-1879) (24.25-150.7)</a:t>
                      </a:r>
                      <a:br>
                        <a:rPr lang="en-US" sz="1200" dirty="0"/>
                      </a:br>
                      <a:r>
                        <a:rPr lang="en-US" sz="1200" dirty="0"/>
                        <a:t>17.1 (126.4), 0.22 (0.02-1425) (0.08-2.91)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44753658"/>
                  </a:ext>
                </a:extLst>
              </a:tr>
              <a:tr h="370840">
                <a:tc>
                  <a:txBody>
                    <a:bodyPr/>
                    <a:lstStyle/>
                    <a:p>
                      <a:r>
                        <a:rPr lang="en-US" sz="1200" dirty="0"/>
                        <a:t>PSA, ng/mL</a:t>
                      </a:r>
                      <a:br>
                        <a:rPr lang="en-US" sz="1200" dirty="0"/>
                      </a:br>
                      <a:r>
                        <a:rPr lang="en-US" sz="1200" dirty="0"/>
                        <a:t>     Baseline</a:t>
                      </a:r>
                      <a:br>
                        <a:rPr lang="en-US" sz="1200" dirty="0"/>
                      </a:br>
                      <a:r>
                        <a:rPr lang="en-US" sz="1200" dirty="0"/>
                        <a:t>     6-months</a:t>
                      </a:r>
                      <a:br>
                        <a:rPr lang="en-US" sz="1200" dirty="0"/>
                      </a:br>
                      <a:r>
                        <a:rPr lang="en-US" sz="1200" dirty="0"/>
                        <a:t>     Nadir</a:t>
                      </a:r>
                      <a:br>
                        <a:rPr lang="en-US" sz="1200" dirty="0"/>
                      </a:br>
                      <a:r>
                        <a:rPr lang="en-US" sz="1200" dirty="0"/>
                        <a:t>     Months to nadir</a:t>
                      </a:r>
                    </a:p>
                  </a:txBody>
                  <a:tcPr anchor="ctr">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br>
                        <a:rPr lang="en-US" sz="1200" dirty="0"/>
                      </a:br>
                      <a:r>
                        <a:rPr lang="en-US" sz="1200" dirty="0"/>
                        <a:t>21 (15), 9 (1-79) (10-28)</a:t>
                      </a:r>
                      <a:br>
                        <a:rPr lang="en-US" sz="1200" dirty="0"/>
                      </a:br>
                      <a:r>
                        <a:rPr lang="en-US" sz="1200" dirty="0"/>
                        <a:t>13.9 (17.7), 16 (3-96) (3-14)</a:t>
                      </a:r>
                      <a:br>
                        <a:rPr lang="en-US" sz="1200" dirty="0"/>
                      </a:br>
                      <a:r>
                        <a:rPr lang="en-US" sz="1200" dirty="0"/>
                        <a:t>2.7 (8.6), 0.1 (0.01-72.8) (0.06-0.88)</a:t>
                      </a:r>
                      <a:br>
                        <a:rPr lang="en-US" sz="1200" dirty="0"/>
                      </a:br>
                      <a:r>
                        <a:rPr lang="en-US" sz="1200" dirty="0"/>
                        <a:t>9.5 (7.7), 6 (1-45) (6-12)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633020449"/>
                  </a:ext>
                </a:extLst>
              </a:tr>
              <a:tr h="370840">
                <a:tc>
                  <a:txBody>
                    <a:bodyPr/>
                    <a:lstStyle/>
                    <a:p>
                      <a:r>
                        <a:rPr lang="en-US" sz="1200" dirty="0"/>
                        <a:t>Follow-up, months</a:t>
                      </a:r>
                      <a:endParaRPr lang="en-US" sz="1200" baseline="30000" dirty="0"/>
                    </a:p>
                  </a:txBody>
                  <a:tcPr anchor="ctr">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accent5">
                        <a:lumMod val="20000"/>
                        <a:lumOff val="80000"/>
                      </a:schemeClr>
                    </a:solidFill>
                  </a:tcPr>
                </a:tc>
                <a:tc>
                  <a:txBody>
                    <a:bodyPr/>
                    <a:lstStyle/>
                    <a:p>
                      <a:pPr algn="ctr"/>
                      <a:r>
                        <a:rPr lang="en-US" sz="1200" dirty="0"/>
                        <a:t>47.5 (29.7), 40 (6-120) (22-72)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2919978742"/>
                  </a:ext>
                </a:extLst>
              </a:tr>
            </a:tbl>
          </a:graphicData>
        </a:graphic>
      </p:graphicFrame>
    </p:spTree>
    <p:extLst>
      <p:ext uri="{BB962C8B-B14F-4D97-AF65-F5344CB8AC3E}">
        <p14:creationId xmlns:p14="http://schemas.microsoft.com/office/powerpoint/2010/main" val="2913878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7B9B3723-DDC7-4FA3-9A6D-F7DE55B7421E}"/>
              </a:ext>
            </a:extLst>
          </p:cNvPr>
          <p:cNvSpPr txBox="1">
            <a:spLocks noChangeArrowheads="1"/>
          </p:cNvSpPr>
          <p:nvPr/>
        </p:nvSpPr>
        <p:spPr bwMode="auto">
          <a:xfrm>
            <a:off x="479057" y="4520717"/>
            <a:ext cx="8305800" cy="440309"/>
          </a:xfrm>
          <a:prstGeom prst="rect">
            <a:avLst/>
          </a:prstGeom>
          <a:noFill/>
          <a:ln w="9525">
            <a:noFill/>
            <a:miter lim="800000"/>
            <a:headEnd/>
            <a:tailEnd/>
          </a:ln>
        </p:spPr>
        <p:txBody>
          <a:bodyPr lIns="0" tIns="0" rIns="0" bIns="0" anchor="b" anchorCtr="0"/>
          <a:lstStyle/>
          <a:p>
            <a:pPr marL="57150" algn="l"/>
            <a:r>
              <a:rPr lang="en-US" sz="800" dirty="0">
                <a:solidFill>
                  <a:schemeClr val="tx1">
                    <a:lumMod val="75000"/>
                    <a:lumOff val="25000"/>
                  </a:schemeClr>
                </a:solidFill>
                <a:cs typeface="Arial" panose="020B0604020202020204" pitchFamily="34" charset="0"/>
              </a:rPr>
              <a:t>m, months; CI, confidence interval..</a:t>
            </a:r>
          </a:p>
          <a:p>
            <a:pPr marL="57150"/>
            <a:r>
              <a:rPr lang="en-US" sz="800" b="1" dirty="0">
                <a:solidFill>
                  <a:schemeClr val="tx1">
                    <a:lumMod val="75000"/>
                    <a:lumOff val="25000"/>
                  </a:schemeClr>
                </a:solidFill>
                <a:cs typeface="Arial" panose="020B0604020202020204" pitchFamily="34" charset="0"/>
              </a:rPr>
              <a:t>Reference: </a:t>
            </a:r>
            <a:r>
              <a:rPr lang="en-US" sz="800" dirty="0" err="1">
                <a:solidFill>
                  <a:schemeClr val="tx1">
                    <a:lumMod val="75000"/>
                    <a:lumOff val="25000"/>
                  </a:schemeClr>
                </a:solidFill>
                <a:cs typeface="Arial" panose="020B0604020202020204" pitchFamily="34" charset="0"/>
              </a:rPr>
              <a:t>Perachino</a:t>
            </a:r>
            <a:r>
              <a:rPr lang="en-US" sz="800" dirty="0">
                <a:solidFill>
                  <a:schemeClr val="tx1">
                    <a:lumMod val="75000"/>
                    <a:lumOff val="25000"/>
                  </a:schemeClr>
                </a:solidFill>
                <a:cs typeface="Arial" panose="020B0604020202020204" pitchFamily="34" charset="0"/>
              </a:rPr>
              <a:t> M et al. </a:t>
            </a:r>
            <a:r>
              <a:rPr lang="en-US" sz="800" i="1" dirty="0">
                <a:solidFill>
                  <a:schemeClr val="tx1">
                    <a:lumMod val="75000"/>
                    <a:lumOff val="25000"/>
                  </a:schemeClr>
                </a:solidFill>
                <a:cs typeface="Arial" panose="020B0604020202020204" pitchFamily="34" charset="0"/>
              </a:rPr>
              <a:t>BJU Int</a:t>
            </a:r>
            <a:r>
              <a:rPr lang="en-US" sz="800" dirty="0">
                <a:solidFill>
                  <a:schemeClr val="tx1">
                    <a:lumMod val="75000"/>
                    <a:lumOff val="25000"/>
                  </a:schemeClr>
                </a:solidFill>
                <a:cs typeface="Arial" panose="020B0604020202020204" pitchFamily="34" charset="0"/>
              </a:rPr>
              <a:t>. 2010;105(5):648-651.</a:t>
            </a:r>
            <a:endParaRPr lang="en-US" sz="800" i="1" dirty="0">
              <a:solidFill>
                <a:schemeClr val="tx1">
                  <a:lumMod val="75000"/>
                  <a:lumOff val="25000"/>
                </a:schemeClr>
              </a:solidFill>
              <a:cs typeface="Arial" panose="020B0604020202020204" pitchFamily="34" charset="0"/>
            </a:endParaRPr>
          </a:p>
          <a:p>
            <a:pPr marL="57150" algn="l"/>
            <a:endParaRPr lang="en-US" sz="800" dirty="0">
              <a:solidFill>
                <a:schemeClr val="tx1">
                  <a:lumMod val="75000"/>
                  <a:lumOff val="25000"/>
                </a:schemeClr>
              </a:solidFill>
              <a:cs typeface="Arial" panose="020B0604020202020204" pitchFamily="34" charset="0"/>
            </a:endParaRPr>
          </a:p>
        </p:txBody>
      </p:sp>
      <p:sp>
        <p:nvSpPr>
          <p:cNvPr id="5" name="Title 1">
            <a:extLst>
              <a:ext uri="{FF2B5EF4-FFF2-40B4-BE49-F238E27FC236}">
                <a16:creationId xmlns:a16="http://schemas.microsoft.com/office/drawing/2014/main" id="{AFB8615F-2513-4C1B-B539-707B80BC0EAC}"/>
              </a:ext>
            </a:extLst>
          </p:cNvPr>
          <p:cNvSpPr>
            <a:spLocks noGrp="1"/>
          </p:cNvSpPr>
          <p:nvPr>
            <p:ph type="title"/>
          </p:nvPr>
        </p:nvSpPr>
        <p:spPr>
          <a:xfrm>
            <a:off x="425797" y="289820"/>
            <a:ext cx="8285967" cy="784605"/>
          </a:xfrm>
        </p:spPr>
        <p:txBody>
          <a:bodyPr>
            <a:noAutofit/>
          </a:bodyPr>
          <a:lstStyle/>
          <a:p>
            <a:r>
              <a:rPr lang="en-US" dirty="0" err="1">
                <a:latin typeface="+mn-lt"/>
              </a:rPr>
              <a:t>Perachino</a:t>
            </a:r>
            <a:r>
              <a:rPr lang="en-US" dirty="0">
                <a:latin typeface="+mn-lt"/>
              </a:rPr>
              <a:t> et al: Correlation Between the Risk of Death and Testosterone During ADT</a:t>
            </a:r>
          </a:p>
        </p:txBody>
      </p:sp>
      <p:pic>
        <p:nvPicPr>
          <p:cNvPr id="7" name="Picture 6">
            <a:extLst>
              <a:ext uri="{FF2B5EF4-FFF2-40B4-BE49-F238E27FC236}">
                <a16:creationId xmlns:a16="http://schemas.microsoft.com/office/drawing/2014/main" id="{C6ADA000-2888-4463-B1D7-64EAE6F1B60B}"/>
              </a:ext>
            </a:extLst>
          </p:cNvPr>
          <p:cNvPicPr>
            <a:picLocks noChangeAspect="1"/>
          </p:cNvPicPr>
          <p:nvPr/>
        </p:nvPicPr>
        <p:blipFill rotWithShape="1">
          <a:blip r:embed="rId2"/>
          <a:srcRect l="50869" t="7872" b="51907"/>
          <a:stretch/>
        </p:blipFill>
        <p:spPr>
          <a:xfrm>
            <a:off x="4694944" y="1905640"/>
            <a:ext cx="3346768" cy="1955176"/>
          </a:xfrm>
          <a:prstGeom prst="rect">
            <a:avLst/>
          </a:prstGeom>
        </p:spPr>
      </p:pic>
      <p:sp>
        <p:nvSpPr>
          <p:cNvPr id="2" name="Slide Number Placeholder 1">
            <a:extLst>
              <a:ext uri="{FF2B5EF4-FFF2-40B4-BE49-F238E27FC236}">
                <a16:creationId xmlns:a16="http://schemas.microsoft.com/office/drawing/2014/main" id="{44AB9AD8-F214-EA40-B672-1CE6663252D4}"/>
              </a:ext>
            </a:extLst>
          </p:cNvPr>
          <p:cNvSpPr>
            <a:spLocks noGrp="1"/>
          </p:cNvSpPr>
          <p:nvPr>
            <p:ph type="sldNum" sz="quarter" idx="12"/>
          </p:nvPr>
        </p:nvSpPr>
        <p:spPr/>
        <p:txBody>
          <a:bodyPr/>
          <a:lstStyle/>
          <a:p>
            <a:fld id="{FEE48191-0C4A-1249-9ADF-D0EAC71CA6AD}" type="slidenum">
              <a:rPr kumimoji="1" lang="zh-TW" altLang="en-US" smtClean="0"/>
              <a:t>22</a:t>
            </a:fld>
            <a:endParaRPr kumimoji="1" lang="zh-TW" altLang="en-US"/>
          </a:p>
        </p:txBody>
      </p:sp>
      <p:sp>
        <p:nvSpPr>
          <p:cNvPr id="8" name="Content Placeholder 2">
            <a:extLst>
              <a:ext uri="{FF2B5EF4-FFF2-40B4-BE49-F238E27FC236}">
                <a16:creationId xmlns:a16="http://schemas.microsoft.com/office/drawing/2014/main" id="{B4F1FA17-E735-6744-93DE-13E3E70BDE2F}"/>
              </a:ext>
            </a:extLst>
          </p:cNvPr>
          <p:cNvSpPr txBox="1">
            <a:spLocks/>
          </p:cNvSpPr>
          <p:nvPr/>
        </p:nvSpPr>
        <p:spPr>
          <a:xfrm>
            <a:off x="425797" y="1594704"/>
            <a:ext cx="3572859" cy="311996"/>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0"/>
              </a:spcBef>
              <a:spcAft>
                <a:spcPts val="600"/>
              </a:spcAft>
              <a:buClr>
                <a:schemeClr val="accent2"/>
              </a:buClr>
              <a:buFont typeface="Arial" panose="020B0604020202020204" pitchFamily="34" charset="0"/>
              <a:buChar char="•"/>
              <a:defRPr sz="20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100000"/>
              </a:lnSpc>
              <a:spcBef>
                <a:spcPts val="0"/>
              </a:spcBef>
              <a:spcAft>
                <a:spcPts val="600"/>
              </a:spcAft>
              <a:buClr>
                <a:schemeClr val="accent2"/>
              </a:buClr>
              <a:buFont typeface="System Font Regular"/>
              <a:buChar char="‒"/>
              <a:defRPr sz="1600" kern="1200">
                <a:solidFill>
                  <a:schemeClr val="tx1">
                    <a:lumMod val="75000"/>
                    <a:lumOff val="25000"/>
                  </a:schemeClr>
                </a:solidFill>
                <a:latin typeface="+mn-lt"/>
                <a:ea typeface="+mn-ea"/>
                <a:cs typeface="+mn-cs"/>
              </a:defRPr>
            </a:lvl2pPr>
            <a:lvl3pPr marL="857250" indent="-171450" algn="l" defTabSz="685800" rtl="0" eaLnBrk="1" latinLnBrk="0" hangingPunct="1">
              <a:lnSpc>
                <a:spcPct val="100000"/>
              </a:lnSpc>
              <a:spcBef>
                <a:spcPts val="0"/>
              </a:spcBef>
              <a:spcAft>
                <a:spcPts val="600"/>
              </a:spcAft>
              <a:buClr>
                <a:schemeClr val="accent2"/>
              </a:buClr>
              <a:buFont typeface="Wingdings" pitchFamily="2" charset="2"/>
              <a:buChar char="§"/>
              <a:defRPr sz="14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100000"/>
              </a:lnSpc>
              <a:spcBef>
                <a:spcPts val="0"/>
              </a:spcBef>
              <a:spcAft>
                <a:spcPts val="600"/>
              </a:spcAft>
              <a:buClr>
                <a:schemeClr val="accent2"/>
              </a:buClr>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100000"/>
              </a:lnSpc>
              <a:spcBef>
                <a:spcPts val="0"/>
              </a:spcBef>
              <a:spcAft>
                <a:spcPts val="600"/>
              </a:spcAft>
              <a:buClr>
                <a:schemeClr val="accent2"/>
              </a:buClr>
              <a:buFont typeface="Arial" panose="020B0604020202020204" pitchFamily="34" charset="0"/>
              <a:buChar char="•"/>
              <a:defRPr sz="120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t>Gleason score distribution of 129 patients</a:t>
            </a:r>
          </a:p>
        </p:txBody>
      </p:sp>
      <p:graphicFrame>
        <p:nvGraphicFramePr>
          <p:cNvPr id="9" name="Table 8">
            <a:extLst>
              <a:ext uri="{FF2B5EF4-FFF2-40B4-BE49-F238E27FC236}">
                <a16:creationId xmlns:a16="http://schemas.microsoft.com/office/drawing/2014/main" id="{4A0438B0-8BF8-C147-9239-4634F3CE4638}"/>
              </a:ext>
            </a:extLst>
          </p:cNvPr>
          <p:cNvGraphicFramePr>
            <a:graphicFrameLocks noGrp="1"/>
          </p:cNvGraphicFramePr>
          <p:nvPr/>
        </p:nvGraphicFramePr>
        <p:xfrm>
          <a:off x="530198" y="1992032"/>
          <a:ext cx="3474809" cy="1854200"/>
        </p:xfrm>
        <a:graphic>
          <a:graphicData uri="http://schemas.openxmlformats.org/drawingml/2006/table">
            <a:tbl>
              <a:tblPr firstRow="1" bandRow="1">
                <a:tableStyleId>{5C22544A-7EE6-4342-B048-85BDC9FD1C3A}</a:tableStyleId>
              </a:tblPr>
              <a:tblGrid>
                <a:gridCol w="1947213">
                  <a:extLst>
                    <a:ext uri="{9D8B030D-6E8A-4147-A177-3AD203B41FA5}">
                      <a16:colId xmlns:a16="http://schemas.microsoft.com/office/drawing/2014/main" val="652675919"/>
                    </a:ext>
                  </a:extLst>
                </a:gridCol>
                <a:gridCol w="1527596">
                  <a:extLst>
                    <a:ext uri="{9D8B030D-6E8A-4147-A177-3AD203B41FA5}">
                      <a16:colId xmlns:a16="http://schemas.microsoft.com/office/drawing/2014/main" val="2372606092"/>
                    </a:ext>
                  </a:extLst>
                </a:gridCol>
              </a:tblGrid>
              <a:tr h="370840">
                <a:tc>
                  <a:txBody>
                    <a:bodyPr/>
                    <a:lstStyle/>
                    <a:p>
                      <a:r>
                        <a:rPr lang="en-US" sz="1200" dirty="0"/>
                        <a:t>Gleason score</a:t>
                      </a:r>
                    </a:p>
                  </a:txBody>
                  <a:tcPr anchor="ctr">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accent5"/>
                    </a:solidFill>
                  </a:tcPr>
                </a:tc>
                <a:tc>
                  <a:txBody>
                    <a:bodyPr/>
                    <a:lstStyle/>
                    <a:p>
                      <a:pPr algn="ctr"/>
                      <a:r>
                        <a:rPr lang="en-US" sz="1200" i="1" dirty="0"/>
                        <a:t>n</a:t>
                      </a:r>
                      <a:r>
                        <a:rPr lang="en-US" sz="1200" dirty="0"/>
                        <a:t>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accent5"/>
                    </a:solidFill>
                  </a:tcPr>
                </a:tc>
                <a:extLst>
                  <a:ext uri="{0D108BD9-81ED-4DB2-BD59-A6C34878D82A}">
                    <a16:rowId xmlns:a16="http://schemas.microsoft.com/office/drawing/2014/main" val="1636215282"/>
                  </a:ext>
                </a:extLst>
              </a:tr>
              <a:tr h="370840">
                <a:tc>
                  <a:txBody>
                    <a:bodyPr/>
                    <a:lstStyle/>
                    <a:p>
                      <a:r>
                        <a:rPr lang="en-US" sz="1200" dirty="0"/>
                        <a:t>4-6</a:t>
                      </a:r>
                    </a:p>
                  </a:txBody>
                  <a:tcPr anchor="ctr">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200" dirty="0"/>
                        <a:t>38 (29.5)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882272481"/>
                  </a:ext>
                </a:extLst>
              </a:tr>
              <a:tr h="370840">
                <a:tc>
                  <a:txBody>
                    <a:bodyPr/>
                    <a:lstStyle/>
                    <a:p>
                      <a:r>
                        <a:rPr lang="en-US" sz="1200" dirty="0"/>
                        <a:t>7</a:t>
                      </a:r>
                    </a:p>
                  </a:txBody>
                  <a:tcPr anchor="ctr">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5">
                        <a:lumMod val="20000"/>
                        <a:lumOff val="80000"/>
                      </a:schemeClr>
                    </a:solidFill>
                  </a:tcPr>
                </a:tc>
                <a:tc>
                  <a:txBody>
                    <a:bodyPr/>
                    <a:lstStyle/>
                    <a:p>
                      <a:pPr algn="ctr"/>
                      <a:r>
                        <a:rPr lang="en-US" sz="1200" dirty="0"/>
                        <a:t>43 (33.3)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44753658"/>
                  </a:ext>
                </a:extLst>
              </a:tr>
              <a:tr h="370840">
                <a:tc>
                  <a:txBody>
                    <a:bodyPr/>
                    <a:lstStyle/>
                    <a:p>
                      <a:r>
                        <a:rPr lang="en-US" sz="1200" dirty="0"/>
                        <a:t>8-9</a:t>
                      </a:r>
                    </a:p>
                  </a:txBody>
                  <a:tcPr anchor="ctr">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200" dirty="0"/>
                        <a:t>48 (37.2)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633020449"/>
                  </a:ext>
                </a:extLst>
              </a:tr>
              <a:tr h="370840">
                <a:tc>
                  <a:txBody>
                    <a:bodyPr/>
                    <a:lstStyle/>
                    <a:p>
                      <a:r>
                        <a:rPr lang="en-US" sz="1200" dirty="0"/>
                        <a:t>Total</a:t>
                      </a:r>
                      <a:endParaRPr lang="en-US" sz="1200" baseline="30000" dirty="0"/>
                    </a:p>
                  </a:txBody>
                  <a:tcPr anchor="ctr">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accent5">
                        <a:lumMod val="20000"/>
                        <a:lumOff val="80000"/>
                      </a:schemeClr>
                    </a:solidFill>
                  </a:tcPr>
                </a:tc>
                <a:tc>
                  <a:txBody>
                    <a:bodyPr/>
                    <a:lstStyle/>
                    <a:p>
                      <a:pPr algn="ctr"/>
                      <a:r>
                        <a:rPr lang="en-US" sz="1200" dirty="0"/>
                        <a:t>129 (100)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2919978742"/>
                  </a:ext>
                </a:extLst>
              </a:tr>
            </a:tbl>
          </a:graphicData>
        </a:graphic>
      </p:graphicFrame>
      <p:sp>
        <p:nvSpPr>
          <p:cNvPr id="10" name="Content Placeholder 2">
            <a:extLst>
              <a:ext uri="{FF2B5EF4-FFF2-40B4-BE49-F238E27FC236}">
                <a16:creationId xmlns:a16="http://schemas.microsoft.com/office/drawing/2014/main" id="{BC978679-03D3-F14C-9784-EC6CF5248394}"/>
              </a:ext>
            </a:extLst>
          </p:cNvPr>
          <p:cNvSpPr txBox="1">
            <a:spLocks/>
          </p:cNvSpPr>
          <p:nvPr/>
        </p:nvSpPr>
        <p:spPr>
          <a:xfrm>
            <a:off x="4631957" y="1610348"/>
            <a:ext cx="3675820" cy="29741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100000"/>
              </a:lnSpc>
              <a:spcBef>
                <a:spcPts val="0"/>
              </a:spcBef>
              <a:spcAft>
                <a:spcPts val="600"/>
              </a:spcAft>
              <a:buClr>
                <a:schemeClr val="accent2"/>
              </a:buClr>
              <a:buFont typeface="Arial" panose="020B0604020202020204" pitchFamily="34" charset="0"/>
              <a:buChar char="•"/>
              <a:defRPr sz="20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100000"/>
              </a:lnSpc>
              <a:spcBef>
                <a:spcPts val="0"/>
              </a:spcBef>
              <a:spcAft>
                <a:spcPts val="600"/>
              </a:spcAft>
              <a:buClr>
                <a:schemeClr val="accent2"/>
              </a:buClr>
              <a:buFont typeface="System Font Regular"/>
              <a:buChar char="‒"/>
              <a:defRPr sz="1600" kern="1200">
                <a:solidFill>
                  <a:schemeClr val="tx1">
                    <a:lumMod val="75000"/>
                    <a:lumOff val="25000"/>
                  </a:schemeClr>
                </a:solidFill>
                <a:latin typeface="+mn-lt"/>
                <a:ea typeface="+mn-ea"/>
                <a:cs typeface="+mn-cs"/>
              </a:defRPr>
            </a:lvl2pPr>
            <a:lvl3pPr marL="857250" indent="-171450" algn="l" defTabSz="685800" rtl="0" eaLnBrk="1" latinLnBrk="0" hangingPunct="1">
              <a:lnSpc>
                <a:spcPct val="100000"/>
              </a:lnSpc>
              <a:spcBef>
                <a:spcPts val="0"/>
              </a:spcBef>
              <a:spcAft>
                <a:spcPts val="600"/>
              </a:spcAft>
              <a:buClr>
                <a:schemeClr val="accent2"/>
              </a:buClr>
              <a:buFont typeface="Wingdings" pitchFamily="2" charset="2"/>
              <a:buChar char="§"/>
              <a:defRPr sz="14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100000"/>
              </a:lnSpc>
              <a:spcBef>
                <a:spcPts val="0"/>
              </a:spcBef>
              <a:spcAft>
                <a:spcPts val="600"/>
              </a:spcAft>
              <a:buClr>
                <a:schemeClr val="accent2"/>
              </a:buClr>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100000"/>
              </a:lnSpc>
              <a:spcBef>
                <a:spcPts val="0"/>
              </a:spcBef>
              <a:spcAft>
                <a:spcPts val="600"/>
              </a:spcAft>
              <a:buClr>
                <a:schemeClr val="accent2"/>
              </a:buClr>
              <a:buFont typeface="Arial" panose="020B0604020202020204" pitchFamily="34" charset="0"/>
              <a:buChar char="•"/>
              <a:defRPr sz="120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t>Hazard ratios and related 95% Cl</a:t>
            </a:r>
          </a:p>
        </p:txBody>
      </p:sp>
      <p:sp>
        <p:nvSpPr>
          <p:cNvPr id="11" name="TextBox 10">
            <a:extLst>
              <a:ext uri="{FF2B5EF4-FFF2-40B4-BE49-F238E27FC236}">
                <a16:creationId xmlns:a16="http://schemas.microsoft.com/office/drawing/2014/main" id="{9E12A509-2835-40F5-9B70-0BFF1786C8E7}"/>
              </a:ext>
            </a:extLst>
          </p:cNvPr>
          <p:cNvSpPr txBox="1"/>
          <p:nvPr/>
        </p:nvSpPr>
        <p:spPr>
          <a:xfrm>
            <a:off x="5521530" y="1977510"/>
            <a:ext cx="1928733" cy="230832"/>
          </a:xfrm>
          <a:prstGeom prst="rect">
            <a:avLst/>
          </a:prstGeom>
          <a:solidFill>
            <a:schemeClr val="bg1"/>
          </a:solidFill>
        </p:spPr>
        <p:txBody>
          <a:bodyPr wrap="none" rtlCol="0">
            <a:spAutoFit/>
          </a:bodyPr>
          <a:lstStyle/>
          <a:p>
            <a:r>
              <a:rPr lang="en-US" sz="900" dirty="0"/>
              <a:t>6m testosterone (mean 40 ng/dL)</a:t>
            </a:r>
          </a:p>
        </p:txBody>
      </p:sp>
      <p:sp>
        <p:nvSpPr>
          <p:cNvPr id="12" name="TextBox 11">
            <a:extLst>
              <a:ext uri="{FF2B5EF4-FFF2-40B4-BE49-F238E27FC236}">
                <a16:creationId xmlns:a16="http://schemas.microsoft.com/office/drawing/2014/main" id="{F99AFCCD-D579-44BC-9E4B-74FD93657FFB}"/>
              </a:ext>
            </a:extLst>
          </p:cNvPr>
          <p:cNvSpPr txBox="1"/>
          <p:nvPr/>
        </p:nvSpPr>
        <p:spPr>
          <a:xfrm>
            <a:off x="6834976" y="2494972"/>
            <a:ext cx="1970411" cy="230832"/>
          </a:xfrm>
          <a:prstGeom prst="rect">
            <a:avLst/>
          </a:prstGeom>
          <a:solidFill>
            <a:schemeClr val="bg1"/>
          </a:solidFill>
        </p:spPr>
        <p:txBody>
          <a:bodyPr wrap="none" rtlCol="0">
            <a:spAutoFit/>
          </a:bodyPr>
          <a:lstStyle/>
          <a:p>
            <a:r>
              <a:rPr lang="en-US" sz="900" dirty="0"/>
              <a:t>6m PSA (mean 13.9 ng/dL) </a:t>
            </a:r>
            <a:r>
              <a:rPr lang="en-US" sz="900" i="1" dirty="0"/>
              <a:t>P</a:t>
            </a:r>
            <a:r>
              <a:rPr lang="en-US" sz="900" dirty="0"/>
              <a:t>&lt;0.01</a:t>
            </a:r>
          </a:p>
        </p:txBody>
      </p:sp>
      <p:sp>
        <p:nvSpPr>
          <p:cNvPr id="13" name="TextBox 12">
            <a:extLst>
              <a:ext uri="{FF2B5EF4-FFF2-40B4-BE49-F238E27FC236}">
                <a16:creationId xmlns:a16="http://schemas.microsoft.com/office/drawing/2014/main" id="{9D1584D5-353E-43C8-AFD7-69B6E262AE60}"/>
              </a:ext>
            </a:extLst>
          </p:cNvPr>
          <p:cNvSpPr txBox="1"/>
          <p:nvPr/>
        </p:nvSpPr>
        <p:spPr>
          <a:xfrm>
            <a:off x="5761249" y="3210988"/>
            <a:ext cx="1358064" cy="230832"/>
          </a:xfrm>
          <a:prstGeom prst="rect">
            <a:avLst/>
          </a:prstGeom>
          <a:solidFill>
            <a:schemeClr val="bg1"/>
          </a:solidFill>
        </p:spPr>
        <p:txBody>
          <a:bodyPr wrap="none" rtlCol="0">
            <a:spAutoFit/>
          </a:bodyPr>
          <a:lstStyle/>
          <a:p>
            <a:r>
              <a:rPr lang="en-US" sz="900" dirty="0"/>
              <a:t>Age (mean 74.6 years)</a:t>
            </a:r>
          </a:p>
        </p:txBody>
      </p:sp>
    </p:spTree>
    <p:extLst>
      <p:ext uri="{BB962C8B-B14F-4D97-AF65-F5344CB8AC3E}">
        <p14:creationId xmlns:p14="http://schemas.microsoft.com/office/powerpoint/2010/main" val="3071303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7B9B3723-DDC7-4FA3-9A6D-F7DE55B7421E}"/>
              </a:ext>
            </a:extLst>
          </p:cNvPr>
          <p:cNvSpPr txBox="1">
            <a:spLocks noChangeArrowheads="1"/>
          </p:cNvSpPr>
          <p:nvPr/>
        </p:nvSpPr>
        <p:spPr bwMode="auto">
          <a:xfrm>
            <a:off x="479059" y="4520716"/>
            <a:ext cx="8305800" cy="440309"/>
          </a:xfrm>
          <a:prstGeom prst="rect">
            <a:avLst/>
          </a:prstGeom>
          <a:noFill/>
          <a:ln w="9525">
            <a:noFill/>
            <a:miter lim="800000"/>
            <a:headEnd/>
            <a:tailEnd/>
          </a:ln>
        </p:spPr>
        <p:txBody>
          <a:bodyPr lIns="0" tIns="0" rIns="0" bIns="0" anchor="b" anchorCtr="0"/>
          <a:lstStyle/>
          <a:p>
            <a:pPr marL="57150" algn="l"/>
            <a:r>
              <a:rPr lang="en-US" sz="800" dirty="0">
                <a:solidFill>
                  <a:schemeClr val="tx1">
                    <a:lumMod val="75000"/>
                    <a:lumOff val="25000"/>
                  </a:schemeClr>
                </a:solidFill>
                <a:cs typeface="Arial" panose="020B0604020202020204" pitchFamily="34" charset="0"/>
              </a:rPr>
              <a:t>Ln, lymphadenopathy; SEM, standard error mean.</a:t>
            </a:r>
          </a:p>
          <a:p>
            <a:pPr marL="57150"/>
            <a:r>
              <a:rPr lang="en-US" sz="800" b="1" dirty="0">
                <a:solidFill>
                  <a:schemeClr val="tx1">
                    <a:lumMod val="75000"/>
                    <a:lumOff val="25000"/>
                  </a:schemeClr>
                </a:solidFill>
                <a:cs typeface="Arial" panose="020B0604020202020204" pitchFamily="34" charset="0"/>
              </a:rPr>
              <a:t>Reference: </a:t>
            </a:r>
            <a:r>
              <a:rPr lang="en-US" sz="800" dirty="0" err="1">
                <a:solidFill>
                  <a:schemeClr val="tx1">
                    <a:lumMod val="75000"/>
                    <a:lumOff val="25000"/>
                  </a:schemeClr>
                </a:solidFill>
                <a:cs typeface="Arial" panose="020B0604020202020204" pitchFamily="34" charset="0"/>
              </a:rPr>
              <a:t>Perachino</a:t>
            </a:r>
            <a:r>
              <a:rPr lang="en-US" sz="800" dirty="0">
                <a:solidFill>
                  <a:schemeClr val="tx1">
                    <a:lumMod val="75000"/>
                    <a:lumOff val="25000"/>
                  </a:schemeClr>
                </a:solidFill>
                <a:cs typeface="Arial" panose="020B0604020202020204" pitchFamily="34" charset="0"/>
              </a:rPr>
              <a:t> M et al. </a:t>
            </a:r>
            <a:r>
              <a:rPr lang="en-US" sz="800" i="1" dirty="0">
                <a:solidFill>
                  <a:schemeClr val="tx1">
                    <a:lumMod val="75000"/>
                    <a:lumOff val="25000"/>
                  </a:schemeClr>
                </a:solidFill>
                <a:cs typeface="Arial" panose="020B0604020202020204" pitchFamily="34" charset="0"/>
              </a:rPr>
              <a:t>BJU Int</a:t>
            </a:r>
            <a:r>
              <a:rPr lang="en-US" sz="800" dirty="0">
                <a:solidFill>
                  <a:schemeClr val="tx1">
                    <a:lumMod val="75000"/>
                    <a:lumOff val="25000"/>
                  </a:schemeClr>
                </a:solidFill>
                <a:cs typeface="Arial" panose="020B0604020202020204" pitchFamily="34" charset="0"/>
              </a:rPr>
              <a:t>. 2010;105(5):648-651.</a:t>
            </a:r>
            <a:endParaRPr lang="en-US" sz="800" i="1" dirty="0">
              <a:solidFill>
                <a:schemeClr val="tx1">
                  <a:lumMod val="75000"/>
                  <a:lumOff val="25000"/>
                </a:schemeClr>
              </a:solidFill>
              <a:cs typeface="Arial" panose="020B0604020202020204" pitchFamily="34" charset="0"/>
            </a:endParaRPr>
          </a:p>
          <a:p>
            <a:pPr marL="57150" algn="l"/>
            <a:endParaRPr lang="en-US" sz="800" dirty="0">
              <a:solidFill>
                <a:schemeClr val="tx1">
                  <a:lumMod val="75000"/>
                  <a:lumOff val="25000"/>
                </a:schemeClr>
              </a:solidFill>
              <a:cs typeface="Arial" panose="020B0604020202020204" pitchFamily="34" charset="0"/>
            </a:endParaRPr>
          </a:p>
        </p:txBody>
      </p:sp>
      <p:sp>
        <p:nvSpPr>
          <p:cNvPr id="5" name="Title 1">
            <a:extLst>
              <a:ext uri="{FF2B5EF4-FFF2-40B4-BE49-F238E27FC236}">
                <a16:creationId xmlns:a16="http://schemas.microsoft.com/office/drawing/2014/main" id="{AFB8615F-2513-4C1B-B539-707B80BC0EAC}"/>
              </a:ext>
            </a:extLst>
          </p:cNvPr>
          <p:cNvSpPr>
            <a:spLocks noGrp="1"/>
          </p:cNvSpPr>
          <p:nvPr>
            <p:ph type="title"/>
          </p:nvPr>
        </p:nvSpPr>
        <p:spPr>
          <a:xfrm>
            <a:off x="425797" y="286644"/>
            <a:ext cx="8285967" cy="784605"/>
          </a:xfrm>
        </p:spPr>
        <p:txBody>
          <a:bodyPr>
            <a:noAutofit/>
          </a:bodyPr>
          <a:lstStyle/>
          <a:p>
            <a:r>
              <a:rPr lang="en-US" dirty="0" err="1">
                <a:latin typeface="+mn-lt"/>
              </a:rPr>
              <a:t>Perachino</a:t>
            </a:r>
            <a:r>
              <a:rPr lang="en-US" dirty="0">
                <a:latin typeface="+mn-lt"/>
              </a:rPr>
              <a:t> et al: Correlation Between the Risk of Death and Testosterone During ADT (continued)</a:t>
            </a:r>
          </a:p>
        </p:txBody>
      </p:sp>
      <p:sp>
        <p:nvSpPr>
          <p:cNvPr id="2" name="Slide Number Placeholder 1">
            <a:extLst>
              <a:ext uri="{FF2B5EF4-FFF2-40B4-BE49-F238E27FC236}">
                <a16:creationId xmlns:a16="http://schemas.microsoft.com/office/drawing/2014/main" id="{9249317A-DCC6-AB46-AA3C-091C271B4F50}"/>
              </a:ext>
            </a:extLst>
          </p:cNvPr>
          <p:cNvSpPr>
            <a:spLocks noGrp="1"/>
          </p:cNvSpPr>
          <p:nvPr>
            <p:ph type="sldNum" sz="quarter" idx="12"/>
          </p:nvPr>
        </p:nvSpPr>
        <p:spPr/>
        <p:txBody>
          <a:bodyPr/>
          <a:lstStyle/>
          <a:p>
            <a:fld id="{FEE48191-0C4A-1249-9ADF-D0EAC71CA6AD}" type="slidenum">
              <a:rPr kumimoji="1" lang="zh-TW" altLang="en-US" smtClean="0"/>
              <a:t>23</a:t>
            </a:fld>
            <a:endParaRPr kumimoji="1" lang="zh-TW" altLang="en-US"/>
          </a:p>
        </p:txBody>
      </p:sp>
      <p:graphicFrame>
        <p:nvGraphicFramePr>
          <p:cNvPr id="3" name="Table 2">
            <a:extLst>
              <a:ext uri="{FF2B5EF4-FFF2-40B4-BE49-F238E27FC236}">
                <a16:creationId xmlns:a16="http://schemas.microsoft.com/office/drawing/2014/main" id="{663326EA-E47D-B24F-AF24-17D3F9F6AE54}"/>
              </a:ext>
            </a:extLst>
          </p:cNvPr>
          <p:cNvGraphicFramePr>
            <a:graphicFrameLocks noGrp="1"/>
          </p:cNvGraphicFramePr>
          <p:nvPr/>
        </p:nvGraphicFramePr>
        <p:xfrm>
          <a:off x="530198" y="1822984"/>
          <a:ext cx="7976027" cy="1854200"/>
        </p:xfrm>
        <a:graphic>
          <a:graphicData uri="http://schemas.openxmlformats.org/drawingml/2006/table">
            <a:tbl>
              <a:tblPr firstRow="1" bandRow="1">
                <a:tableStyleId>{5C22544A-7EE6-4342-B048-85BDC9FD1C3A}</a:tableStyleId>
              </a:tblPr>
              <a:tblGrid>
                <a:gridCol w="1947213">
                  <a:extLst>
                    <a:ext uri="{9D8B030D-6E8A-4147-A177-3AD203B41FA5}">
                      <a16:colId xmlns:a16="http://schemas.microsoft.com/office/drawing/2014/main" val="652675919"/>
                    </a:ext>
                  </a:extLst>
                </a:gridCol>
                <a:gridCol w="1527596">
                  <a:extLst>
                    <a:ext uri="{9D8B030D-6E8A-4147-A177-3AD203B41FA5}">
                      <a16:colId xmlns:a16="http://schemas.microsoft.com/office/drawing/2014/main" val="2372606092"/>
                    </a:ext>
                  </a:extLst>
                </a:gridCol>
                <a:gridCol w="1737405">
                  <a:extLst>
                    <a:ext uri="{9D8B030D-6E8A-4147-A177-3AD203B41FA5}">
                      <a16:colId xmlns:a16="http://schemas.microsoft.com/office/drawing/2014/main" val="2717629169"/>
                    </a:ext>
                  </a:extLst>
                </a:gridCol>
                <a:gridCol w="2155473">
                  <a:extLst>
                    <a:ext uri="{9D8B030D-6E8A-4147-A177-3AD203B41FA5}">
                      <a16:colId xmlns:a16="http://schemas.microsoft.com/office/drawing/2014/main" val="2881454385"/>
                    </a:ext>
                  </a:extLst>
                </a:gridCol>
                <a:gridCol w="608340">
                  <a:extLst>
                    <a:ext uri="{9D8B030D-6E8A-4147-A177-3AD203B41FA5}">
                      <a16:colId xmlns:a16="http://schemas.microsoft.com/office/drawing/2014/main" val="4190914328"/>
                    </a:ext>
                  </a:extLst>
                </a:gridCol>
              </a:tblGrid>
              <a:tr h="370840">
                <a:tc>
                  <a:txBody>
                    <a:bodyPr/>
                    <a:lstStyle/>
                    <a:p>
                      <a:r>
                        <a:rPr lang="en-US" sz="1200" dirty="0"/>
                        <a:t>Variable</a:t>
                      </a:r>
                    </a:p>
                  </a:txBody>
                  <a:tcPr anchor="ctr">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accent5"/>
                    </a:solidFill>
                  </a:tcPr>
                </a:tc>
                <a:tc>
                  <a:txBody>
                    <a:bodyPr/>
                    <a:lstStyle/>
                    <a:p>
                      <a:pPr algn="ctr"/>
                      <a:r>
                        <a:rPr lang="en-US" sz="1200" dirty="0"/>
                        <a:t>Coefficient (SEM)</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accent5"/>
                    </a:solidFill>
                  </a:tcPr>
                </a:tc>
                <a:tc>
                  <a:txBody>
                    <a:bodyPr/>
                    <a:lstStyle/>
                    <a:p>
                      <a:pPr algn="ctr"/>
                      <a:r>
                        <a:rPr lang="en-US" sz="1200" dirty="0"/>
                        <a:t>Coefficient/SEM</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accent5"/>
                    </a:solidFill>
                  </a:tcPr>
                </a:tc>
                <a:tc>
                  <a:txBody>
                    <a:bodyPr/>
                    <a:lstStyle/>
                    <a:p>
                      <a:pPr algn="ctr"/>
                      <a:r>
                        <a:rPr lang="en-US" sz="1200" dirty="0"/>
                        <a:t>Hazard ratio (95% Cl)</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accent5"/>
                    </a:solidFill>
                  </a:tcPr>
                </a:tc>
                <a:tc>
                  <a:txBody>
                    <a:bodyPr/>
                    <a:lstStyle/>
                    <a:p>
                      <a:pPr algn="ctr"/>
                      <a:r>
                        <a:rPr lang="en-US" sz="1200" i="1" dirty="0"/>
                        <a:t>P</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chemeClr val="accent5"/>
                    </a:solidFill>
                  </a:tcPr>
                </a:tc>
                <a:extLst>
                  <a:ext uri="{0D108BD9-81ED-4DB2-BD59-A6C34878D82A}">
                    <a16:rowId xmlns:a16="http://schemas.microsoft.com/office/drawing/2014/main" val="1636215282"/>
                  </a:ext>
                </a:extLst>
              </a:tr>
              <a:tr h="370840">
                <a:tc>
                  <a:txBody>
                    <a:bodyPr/>
                    <a:lstStyle/>
                    <a:p>
                      <a:r>
                        <a:rPr lang="en-US" sz="1200" dirty="0"/>
                        <a:t>Age, years</a:t>
                      </a:r>
                    </a:p>
                  </a:txBody>
                  <a:tcPr anchor="ctr">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200" dirty="0"/>
                        <a:t>0.0359 (0.0200)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200" dirty="0"/>
                        <a:t>1.795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200" dirty="0"/>
                        <a:t>1.037 (0.996-1.078)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200" dirty="0"/>
                        <a:t>0.08</a:t>
                      </a:r>
                    </a:p>
                  </a:txBody>
                  <a:tcPr anchor="ctr">
                    <a:lnL w="6350" cap="flat" cmpd="sng" algn="ctr">
                      <a:no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882272481"/>
                  </a:ext>
                </a:extLst>
              </a:tr>
              <a:tr h="370840">
                <a:tc>
                  <a:txBody>
                    <a:bodyPr/>
                    <a:lstStyle/>
                    <a:p>
                      <a:r>
                        <a:rPr lang="en-US" sz="1200" dirty="0"/>
                        <a:t>Gleason score</a:t>
                      </a:r>
                    </a:p>
                  </a:txBody>
                  <a:tcPr anchor="ctr">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5">
                        <a:lumMod val="20000"/>
                        <a:lumOff val="80000"/>
                      </a:schemeClr>
                    </a:solidFill>
                  </a:tcPr>
                </a:tc>
                <a:tc>
                  <a:txBody>
                    <a:bodyPr/>
                    <a:lstStyle/>
                    <a:p>
                      <a:pPr algn="ctr"/>
                      <a:r>
                        <a:rPr lang="en-US" sz="1200" dirty="0"/>
                        <a:t>0.3301 (0.1002)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5">
                        <a:lumMod val="20000"/>
                        <a:lumOff val="80000"/>
                      </a:schemeClr>
                    </a:solidFill>
                  </a:tcPr>
                </a:tc>
                <a:tc>
                  <a:txBody>
                    <a:bodyPr/>
                    <a:lstStyle/>
                    <a:p>
                      <a:pPr algn="ctr"/>
                      <a:r>
                        <a:rPr lang="en-US" sz="1200" dirty="0"/>
                        <a:t>3.295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5">
                        <a:lumMod val="20000"/>
                        <a:lumOff val="80000"/>
                      </a:schemeClr>
                    </a:solidFill>
                  </a:tcPr>
                </a:tc>
                <a:tc>
                  <a:txBody>
                    <a:bodyPr/>
                    <a:lstStyle/>
                    <a:p>
                      <a:pPr algn="ctr"/>
                      <a:r>
                        <a:rPr lang="en-US" sz="1200" dirty="0"/>
                        <a:t>1.391 (1.141-1.696)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5">
                        <a:lumMod val="20000"/>
                        <a:lumOff val="80000"/>
                      </a:schemeClr>
                    </a:solidFill>
                  </a:tcPr>
                </a:tc>
                <a:tc>
                  <a:txBody>
                    <a:bodyPr/>
                    <a:lstStyle/>
                    <a:p>
                      <a:pPr algn="ctr"/>
                      <a:r>
                        <a:rPr lang="en-US" sz="1200" dirty="0"/>
                        <a:t>&lt;0.01</a:t>
                      </a:r>
                    </a:p>
                  </a:txBody>
                  <a:tcPr anchor="ctr">
                    <a:lnL w="6350" cap="flat" cmpd="sng" algn="ctr">
                      <a:no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44753658"/>
                  </a:ext>
                </a:extLst>
              </a:tr>
              <a:tr h="370840">
                <a:tc>
                  <a:txBody>
                    <a:bodyPr/>
                    <a:lstStyle/>
                    <a:p>
                      <a:r>
                        <a:rPr lang="en-US" sz="1200" dirty="0"/>
                        <a:t>Ln (6-month PSA level)</a:t>
                      </a:r>
                    </a:p>
                  </a:txBody>
                  <a:tcPr anchor="ctr">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200" dirty="0"/>
                        <a:t>0.2690 (0.0492)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200" dirty="0"/>
                        <a:t>5.468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200" dirty="0"/>
                        <a:t>1.309 (1.187-1.443)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200" dirty="0"/>
                        <a:t>&lt;0.01</a:t>
                      </a:r>
                    </a:p>
                  </a:txBody>
                  <a:tcPr anchor="ctr">
                    <a:lnL w="6350" cap="flat" cmpd="sng" algn="ctr">
                      <a:no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633020449"/>
                  </a:ext>
                </a:extLst>
              </a:tr>
              <a:tr h="370840">
                <a:tc>
                  <a:txBody>
                    <a:bodyPr/>
                    <a:lstStyle/>
                    <a:p>
                      <a:r>
                        <a:rPr lang="en-US" sz="1200" dirty="0"/>
                        <a:t>(6-month testosterone)</a:t>
                      </a:r>
                      <a:endParaRPr lang="en-US" sz="1200" baseline="30000" dirty="0"/>
                    </a:p>
                  </a:txBody>
                  <a:tcPr anchor="ctr">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accent5">
                        <a:lumMod val="20000"/>
                        <a:lumOff val="80000"/>
                      </a:schemeClr>
                    </a:solidFill>
                  </a:tcPr>
                </a:tc>
                <a:tc>
                  <a:txBody>
                    <a:bodyPr/>
                    <a:lstStyle/>
                    <a:p>
                      <a:pPr algn="ctr"/>
                      <a:r>
                        <a:rPr lang="en-US" sz="1200" dirty="0"/>
                        <a:t>0.2874 (0.1190)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accent5">
                        <a:lumMod val="20000"/>
                        <a:lumOff val="80000"/>
                      </a:schemeClr>
                    </a:solidFill>
                  </a:tcPr>
                </a:tc>
                <a:tc>
                  <a:txBody>
                    <a:bodyPr/>
                    <a:lstStyle/>
                    <a:p>
                      <a:pPr algn="ctr"/>
                      <a:r>
                        <a:rPr lang="en-US" sz="1200" dirty="0"/>
                        <a:t>2.415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accent5">
                        <a:lumMod val="20000"/>
                        <a:lumOff val="80000"/>
                      </a:schemeClr>
                    </a:solidFill>
                  </a:tcPr>
                </a:tc>
                <a:tc>
                  <a:txBody>
                    <a:bodyPr/>
                    <a:lstStyle/>
                    <a:p>
                      <a:pPr algn="ctr"/>
                      <a:r>
                        <a:rPr lang="en-US" sz="1200" dirty="0"/>
                        <a:t>1.333 (1.053-1.687)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accent5">
                        <a:lumMod val="20000"/>
                        <a:lumOff val="80000"/>
                      </a:schemeClr>
                    </a:solidFill>
                  </a:tcPr>
                </a:tc>
                <a:tc>
                  <a:txBody>
                    <a:bodyPr/>
                    <a:lstStyle/>
                    <a:p>
                      <a:pPr algn="ctr"/>
                      <a:r>
                        <a:rPr lang="en-US" sz="1200" dirty="0"/>
                        <a:t>&lt;0.05</a:t>
                      </a:r>
                    </a:p>
                  </a:txBody>
                  <a:tcPr anchor="ctr">
                    <a:lnL w="6350" cap="flat" cmpd="sng" algn="ctr">
                      <a:noFill/>
                      <a:prstDash val="solid"/>
                      <a:round/>
                      <a:headEnd type="none" w="med" len="med"/>
                      <a:tailEnd type="none" w="med" len="med"/>
                    </a:lnL>
                    <a:lnT w="6350" cap="flat" cmpd="sng" algn="ctr">
                      <a:solidFill>
                        <a:schemeClr val="tx2"/>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2919978742"/>
                  </a:ext>
                </a:extLst>
              </a:tr>
            </a:tbl>
          </a:graphicData>
        </a:graphic>
      </p:graphicFrame>
      <p:sp>
        <p:nvSpPr>
          <p:cNvPr id="8" name="Content Placeholder 2">
            <a:extLst>
              <a:ext uri="{FF2B5EF4-FFF2-40B4-BE49-F238E27FC236}">
                <a16:creationId xmlns:a16="http://schemas.microsoft.com/office/drawing/2014/main" id="{BF83BE1A-8858-3F49-8733-82472DBEF974}"/>
              </a:ext>
            </a:extLst>
          </p:cNvPr>
          <p:cNvSpPr txBox="1">
            <a:spLocks/>
          </p:cNvSpPr>
          <p:nvPr/>
        </p:nvSpPr>
        <p:spPr>
          <a:xfrm>
            <a:off x="445795" y="1436914"/>
            <a:ext cx="8285967" cy="375685"/>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0"/>
              </a:spcBef>
              <a:spcAft>
                <a:spcPts val="600"/>
              </a:spcAft>
              <a:buClr>
                <a:schemeClr val="accent2"/>
              </a:buClr>
              <a:buFont typeface="Arial" panose="020B0604020202020204" pitchFamily="34" charset="0"/>
              <a:buChar char="•"/>
              <a:defRPr sz="20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100000"/>
              </a:lnSpc>
              <a:spcBef>
                <a:spcPts val="0"/>
              </a:spcBef>
              <a:spcAft>
                <a:spcPts val="600"/>
              </a:spcAft>
              <a:buClr>
                <a:schemeClr val="accent2"/>
              </a:buClr>
              <a:buFont typeface="System Font Regular"/>
              <a:buChar char="‒"/>
              <a:defRPr sz="1600" kern="1200">
                <a:solidFill>
                  <a:schemeClr val="tx1">
                    <a:lumMod val="75000"/>
                    <a:lumOff val="25000"/>
                  </a:schemeClr>
                </a:solidFill>
                <a:latin typeface="+mn-lt"/>
                <a:ea typeface="+mn-ea"/>
                <a:cs typeface="+mn-cs"/>
              </a:defRPr>
            </a:lvl2pPr>
            <a:lvl3pPr marL="857250" indent="-171450" algn="l" defTabSz="685800" rtl="0" eaLnBrk="1" latinLnBrk="0" hangingPunct="1">
              <a:lnSpc>
                <a:spcPct val="100000"/>
              </a:lnSpc>
              <a:spcBef>
                <a:spcPts val="0"/>
              </a:spcBef>
              <a:spcAft>
                <a:spcPts val="600"/>
              </a:spcAft>
              <a:buClr>
                <a:schemeClr val="accent2"/>
              </a:buClr>
              <a:buFont typeface="Wingdings" pitchFamily="2" charset="2"/>
              <a:buChar char="§"/>
              <a:defRPr sz="14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100000"/>
              </a:lnSpc>
              <a:spcBef>
                <a:spcPts val="0"/>
              </a:spcBef>
              <a:spcAft>
                <a:spcPts val="600"/>
              </a:spcAft>
              <a:buClr>
                <a:schemeClr val="accent2"/>
              </a:buClr>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100000"/>
              </a:lnSpc>
              <a:spcBef>
                <a:spcPts val="0"/>
              </a:spcBef>
              <a:spcAft>
                <a:spcPts val="600"/>
              </a:spcAft>
              <a:buClr>
                <a:schemeClr val="accent2"/>
              </a:buClr>
              <a:buFont typeface="Arial" panose="020B0604020202020204" pitchFamily="34" charset="0"/>
              <a:buChar char="•"/>
              <a:defRPr sz="120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t>Predictors of survival probability according to the Cox regression model</a:t>
            </a:r>
          </a:p>
        </p:txBody>
      </p:sp>
    </p:spTree>
    <p:extLst>
      <p:ext uri="{BB962C8B-B14F-4D97-AF65-F5344CB8AC3E}">
        <p14:creationId xmlns:p14="http://schemas.microsoft.com/office/powerpoint/2010/main" val="1511932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CB0D8-5129-4B78-B04D-B22B3C151A22}"/>
              </a:ext>
            </a:extLst>
          </p:cNvPr>
          <p:cNvSpPr>
            <a:spLocks noGrp="1"/>
          </p:cNvSpPr>
          <p:nvPr>
            <p:ph type="title"/>
          </p:nvPr>
        </p:nvSpPr>
        <p:spPr>
          <a:xfrm>
            <a:off x="425797" y="292894"/>
            <a:ext cx="8285967" cy="784605"/>
          </a:xfrm>
        </p:spPr>
        <p:txBody>
          <a:bodyPr>
            <a:normAutofit/>
          </a:bodyPr>
          <a:lstStyle/>
          <a:p>
            <a:r>
              <a:rPr lang="en-US" dirty="0" err="1">
                <a:latin typeface="+mn-lt"/>
              </a:rPr>
              <a:t>Perachino</a:t>
            </a:r>
            <a:r>
              <a:rPr lang="en-US" dirty="0">
                <a:latin typeface="+mn-lt"/>
              </a:rPr>
              <a:t> et al: Conclusions</a:t>
            </a:r>
          </a:p>
        </p:txBody>
      </p:sp>
      <p:sp>
        <p:nvSpPr>
          <p:cNvPr id="3" name="Content Placeholder 2">
            <a:extLst>
              <a:ext uri="{FF2B5EF4-FFF2-40B4-BE49-F238E27FC236}">
                <a16:creationId xmlns:a16="http://schemas.microsoft.com/office/drawing/2014/main" id="{DA762FE9-CC0F-4DC4-9B3F-537B6DDEDBDF}"/>
              </a:ext>
            </a:extLst>
          </p:cNvPr>
          <p:cNvSpPr>
            <a:spLocks noGrp="1"/>
          </p:cNvSpPr>
          <p:nvPr>
            <p:ph idx="1"/>
          </p:nvPr>
        </p:nvSpPr>
        <p:spPr/>
        <p:txBody>
          <a:bodyPr/>
          <a:lstStyle/>
          <a:p>
            <a:r>
              <a:rPr lang="en-US" dirty="0"/>
              <a:t>Mean testosterone (40 ng/dL) at 6 months was shown to have value in predicting survival (</a:t>
            </a:r>
            <a:r>
              <a:rPr lang="en-US" i="1" dirty="0"/>
              <a:t>P</a:t>
            </a:r>
            <a:r>
              <a:rPr lang="en-US" dirty="0"/>
              <a:t>&lt;0.50)</a:t>
            </a:r>
          </a:p>
        </p:txBody>
      </p:sp>
      <p:sp>
        <p:nvSpPr>
          <p:cNvPr id="4" name="Text Box 8">
            <a:extLst>
              <a:ext uri="{FF2B5EF4-FFF2-40B4-BE49-F238E27FC236}">
                <a16:creationId xmlns:a16="http://schemas.microsoft.com/office/drawing/2014/main" id="{93D0759A-85FC-411F-B797-9FDEDA47D05E}"/>
              </a:ext>
            </a:extLst>
          </p:cNvPr>
          <p:cNvSpPr txBox="1">
            <a:spLocks noChangeArrowheads="1"/>
          </p:cNvSpPr>
          <p:nvPr/>
        </p:nvSpPr>
        <p:spPr bwMode="auto">
          <a:xfrm>
            <a:off x="479059" y="4520717"/>
            <a:ext cx="8305800" cy="440309"/>
          </a:xfrm>
          <a:prstGeom prst="rect">
            <a:avLst/>
          </a:prstGeom>
          <a:noFill/>
          <a:ln w="9525">
            <a:noFill/>
            <a:miter lim="800000"/>
            <a:headEnd/>
            <a:tailEnd/>
          </a:ln>
        </p:spPr>
        <p:txBody>
          <a:bodyPr lIns="0" tIns="0" rIns="0" bIns="0" anchor="b" anchorCtr="0"/>
          <a:lstStyle/>
          <a:p>
            <a:pPr marL="57150"/>
            <a:r>
              <a:rPr lang="en-US" sz="800" b="1" dirty="0">
                <a:solidFill>
                  <a:schemeClr val="tx1">
                    <a:lumMod val="75000"/>
                    <a:lumOff val="25000"/>
                  </a:schemeClr>
                </a:solidFill>
                <a:cs typeface="Arial" panose="020B0604020202020204" pitchFamily="34" charset="0"/>
              </a:rPr>
              <a:t>Reference: </a:t>
            </a:r>
            <a:r>
              <a:rPr lang="en-US" sz="800" dirty="0" err="1">
                <a:solidFill>
                  <a:schemeClr val="tx1">
                    <a:lumMod val="75000"/>
                    <a:lumOff val="25000"/>
                  </a:schemeClr>
                </a:solidFill>
                <a:cs typeface="Arial" panose="020B0604020202020204" pitchFamily="34" charset="0"/>
              </a:rPr>
              <a:t>Perachino</a:t>
            </a:r>
            <a:r>
              <a:rPr lang="en-US" sz="800" dirty="0">
                <a:solidFill>
                  <a:schemeClr val="tx1">
                    <a:lumMod val="75000"/>
                    <a:lumOff val="25000"/>
                  </a:schemeClr>
                </a:solidFill>
                <a:cs typeface="Arial" panose="020B0604020202020204" pitchFamily="34" charset="0"/>
              </a:rPr>
              <a:t> M et al. </a:t>
            </a:r>
            <a:r>
              <a:rPr lang="en-US" sz="800" i="1" dirty="0">
                <a:solidFill>
                  <a:schemeClr val="tx1">
                    <a:lumMod val="75000"/>
                    <a:lumOff val="25000"/>
                  </a:schemeClr>
                </a:solidFill>
                <a:cs typeface="Arial" panose="020B0604020202020204" pitchFamily="34" charset="0"/>
              </a:rPr>
              <a:t>BJU Int</a:t>
            </a:r>
            <a:r>
              <a:rPr lang="en-US" sz="800" dirty="0">
                <a:solidFill>
                  <a:schemeClr val="tx1">
                    <a:lumMod val="75000"/>
                    <a:lumOff val="25000"/>
                  </a:schemeClr>
                </a:solidFill>
                <a:cs typeface="Arial" panose="020B0604020202020204" pitchFamily="34" charset="0"/>
              </a:rPr>
              <a:t>. 2010;105(5):648-651.</a:t>
            </a:r>
            <a:endParaRPr lang="en-US" sz="800" i="1" dirty="0">
              <a:solidFill>
                <a:schemeClr val="tx1">
                  <a:lumMod val="75000"/>
                  <a:lumOff val="25000"/>
                </a:schemeClr>
              </a:solidFill>
              <a:cs typeface="Arial" panose="020B0604020202020204" pitchFamily="34" charset="0"/>
            </a:endParaRPr>
          </a:p>
          <a:p>
            <a:pPr marL="57150" algn="l"/>
            <a:endParaRPr lang="en-US" sz="800" dirty="0">
              <a:solidFill>
                <a:schemeClr val="tx1">
                  <a:lumMod val="75000"/>
                  <a:lumOff val="25000"/>
                </a:schemeClr>
              </a:solidFill>
              <a:cs typeface="Arial" panose="020B0604020202020204" pitchFamily="34" charset="0"/>
            </a:endParaRPr>
          </a:p>
        </p:txBody>
      </p:sp>
      <p:sp>
        <p:nvSpPr>
          <p:cNvPr id="5" name="Slide Number Placeholder 4">
            <a:extLst>
              <a:ext uri="{FF2B5EF4-FFF2-40B4-BE49-F238E27FC236}">
                <a16:creationId xmlns:a16="http://schemas.microsoft.com/office/drawing/2014/main" id="{4C8F96A6-1A72-1A41-ADEB-6EF88F541738}"/>
              </a:ext>
            </a:extLst>
          </p:cNvPr>
          <p:cNvSpPr>
            <a:spLocks noGrp="1"/>
          </p:cNvSpPr>
          <p:nvPr>
            <p:ph type="sldNum" sz="quarter" idx="12"/>
          </p:nvPr>
        </p:nvSpPr>
        <p:spPr/>
        <p:txBody>
          <a:bodyPr/>
          <a:lstStyle/>
          <a:p>
            <a:fld id="{FEE48191-0C4A-1249-9ADF-D0EAC71CA6AD}" type="slidenum">
              <a:rPr kumimoji="1" lang="zh-TW" altLang="en-US" smtClean="0"/>
              <a:t>24</a:t>
            </a:fld>
            <a:endParaRPr kumimoji="1" lang="zh-TW" altLang="en-US"/>
          </a:p>
        </p:txBody>
      </p:sp>
    </p:spTree>
    <p:extLst>
      <p:ext uri="{BB962C8B-B14F-4D97-AF65-F5344CB8AC3E}">
        <p14:creationId xmlns:p14="http://schemas.microsoft.com/office/powerpoint/2010/main" val="4020714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0FDE7-4B5A-4DB7-BFF2-3481B725EA63}"/>
              </a:ext>
            </a:extLst>
          </p:cNvPr>
          <p:cNvSpPr>
            <a:spLocks noGrp="1"/>
          </p:cNvSpPr>
          <p:nvPr>
            <p:ph type="title"/>
          </p:nvPr>
        </p:nvSpPr>
        <p:spPr>
          <a:xfrm>
            <a:off x="425797" y="292894"/>
            <a:ext cx="8285967" cy="784605"/>
          </a:xfrm>
        </p:spPr>
        <p:txBody>
          <a:bodyPr>
            <a:normAutofit/>
          </a:bodyPr>
          <a:lstStyle/>
          <a:p>
            <a:r>
              <a:rPr lang="en-US" dirty="0">
                <a:latin typeface="+mn-lt"/>
              </a:rPr>
              <a:t>Klotz et al: Secondary Analysis Objectives</a:t>
            </a:r>
          </a:p>
        </p:txBody>
      </p:sp>
      <p:sp>
        <p:nvSpPr>
          <p:cNvPr id="3" name="Content Placeholder 2">
            <a:extLst>
              <a:ext uri="{FF2B5EF4-FFF2-40B4-BE49-F238E27FC236}">
                <a16:creationId xmlns:a16="http://schemas.microsoft.com/office/drawing/2014/main" id="{0B7F87D1-66A5-4FA6-B011-9B73B080090A}"/>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r>
              <a:rPr lang="en-US" dirty="0"/>
              <a:t>Determine if, in patients undergoing continuous androgen deprivation (CAD) therapy, a higher nadir testosterone value in the first year of ADT correlates with a reduced time to development of CRPC and lower CSS</a:t>
            </a:r>
          </a:p>
          <a:p>
            <a:r>
              <a:rPr lang="en-US" dirty="0"/>
              <a:t>Patients (n=626) randomly assigned to CAD were included in this analysis. Testosterone was measured every 2 months in the first year</a:t>
            </a:r>
          </a:p>
        </p:txBody>
      </p:sp>
      <p:pic>
        <p:nvPicPr>
          <p:cNvPr id="4" name="Picture 3">
            <a:extLst>
              <a:ext uri="{FF2B5EF4-FFF2-40B4-BE49-F238E27FC236}">
                <a16:creationId xmlns:a16="http://schemas.microsoft.com/office/drawing/2014/main" id="{A5D8A177-5FA9-4113-B7E5-662A82BFDC6B}"/>
              </a:ext>
            </a:extLst>
          </p:cNvPr>
          <p:cNvPicPr>
            <a:picLocks noChangeAspect="1"/>
          </p:cNvPicPr>
          <p:nvPr/>
        </p:nvPicPr>
        <p:blipFill>
          <a:blip r:embed="rId2"/>
          <a:stretch>
            <a:fillRect/>
          </a:stretch>
        </p:blipFill>
        <p:spPr>
          <a:xfrm>
            <a:off x="2438638" y="1243584"/>
            <a:ext cx="6279476" cy="976973"/>
          </a:xfrm>
          <a:prstGeom prst="rect">
            <a:avLst/>
          </a:prstGeom>
          <a:ln>
            <a:solidFill>
              <a:schemeClr val="tx1"/>
            </a:solidFill>
          </a:ln>
        </p:spPr>
      </p:pic>
      <p:sp>
        <p:nvSpPr>
          <p:cNvPr id="5" name="TextBox 4">
            <a:extLst>
              <a:ext uri="{FF2B5EF4-FFF2-40B4-BE49-F238E27FC236}">
                <a16:creationId xmlns:a16="http://schemas.microsoft.com/office/drawing/2014/main" id="{3C40E827-8A23-43DC-B485-E00943499B0A}"/>
              </a:ext>
            </a:extLst>
          </p:cNvPr>
          <p:cNvSpPr txBox="1"/>
          <p:nvPr/>
        </p:nvSpPr>
        <p:spPr>
          <a:xfrm>
            <a:off x="440301" y="4551249"/>
            <a:ext cx="3066865" cy="338554"/>
          </a:xfrm>
          <a:prstGeom prst="rect">
            <a:avLst/>
          </a:prstGeom>
          <a:noFill/>
        </p:spPr>
        <p:txBody>
          <a:bodyPr wrap="none" rtlCol="0">
            <a:spAutoFit/>
          </a:bodyPr>
          <a:lstStyle/>
          <a:p>
            <a:r>
              <a:rPr lang="en-US" sz="800" dirty="0">
                <a:solidFill>
                  <a:schemeClr val="tx1">
                    <a:lumMod val="75000"/>
                    <a:lumOff val="25000"/>
                  </a:schemeClr>
                </a:solidFill>
                <a:cs typeface="Arial" panose="020B0604020202020204" pitchFamily="34" charset="0"/>
              </a:rPr>
              <a:t>CSS, cause specific survival.</a:t>
            </a:r>
          </a:p>
          <a:p>
            <a:r>
              <a:rPr lang="en-US" sz="800" b="1" dirty="0">
                <a:solidFill>
                  <a:schemeClr val="tx1">
                    <a:lumMod val="75000"/>
                    <a:lumOff val="25000"/>
                  </a:schemeClr>
                </a:solidFill>
                <a:cs typeface="Arial" panose="020B0604020202020204" pitchFamily="34" charset="0"/>
              </a:rPr>
              <a:t>Reference: </a:t>
            </a:r>
            <a:r>
              <a:rPr lang="en-US" sz="800" dirty="0">
                <a:solidFill>
                  <a:schemeClr val="tx1">
                    <a:lumMod val="75000"/>
                    <a:lumOff val="25000"/>
                  </a:schemeClr>
                </a:solidFill>
                <a:cs typeface="Arial" panose="020B0604020202020204" pitchFamily="34" charset="0"/>
              </a:rPr>
              <a:t>Klotz L et al</a:t>
            </a:r>
            <a:r>
              <a:rPr lang="en-US" sz="800" i="1" dirty="0">
                <a:solidFill>
                  <a:schemeClr val="tx1">
                    <a:lumMod val="75000"/>
                    <a:lumOff val="25000"/>
                  </a:schemeClr>
                </a:solidFill>
                <a:cs typeface="Arial" panose="020B0604020202020204" pitchFamily="34" charset="0"/>
              </a:rPr>
              <a:t>. </a:t>
            </a:r>
            <a:r>
              <a:rPr lang="en-US" sz="800" i="1" dirty="0">
                <a:solidFill>
                  <a:schemeClr val="tx1">
                    <a:lumMod val="75000"/>
                    <a:lumOff val="25000"/>
                  </a:schemeClr>
                </a:solidFill>
              </a:rPr>
              <a:t>J Clin Oncol</a:t>
            </a:r>
            <a:r>
              <a:rPr lang="en-US" sz="800" dirty="0">
                <a:solidFill>
                  <a:schemeClr val="tx1">
                    <a:lumMod val="75000"/>
                    <a:lumOff val="25000"/>
                  </a:schemeClr>
                </a:solidFill>
              </a:rPr>
              <a:t>. 2015;33(10):1151-1156.</a:t>
            </a:r>
          </a:p>
        </p:txBody>
      </p:sp>
      <p:sp>
        <p:nvSpPr>
          <p:cNvPr id="6" name="Slide Number Placeholder 5">
            <a:extLst>
              <a:ext uri="{FF2B5EF4-FFF2-40B4-BE49-F238E27FC236}">
                <a16:creationId xmlns:a16="http://schemas.microsoft.com/office/drawing/2014/main" id="{6A1CA012-DD7A-EA4C-9E62-E19B472F6007}"/>
              </a:ext>
            </a:extLst>
          </p:cNvPr>
          <p:cNvSpPr>
            <a:spLocks noGrp="1"/>
          </p:cNvSpPr>
          <p:nvPr>
            <p:ph type="sldNum" sz="quarter" idx="12"/>
          </p:nvPr>
        </p:nvSpPr>
        <p:spPr/>
        <p:txBody>
          <a:bodyPr/>
          <a:lstStyle/>
          <a:p>
            <a:fld id="{FEE48191-0C4A-1249-9ADF-D0EAC71CA6AD}" type="slidenum">
              <a:rPr kumimoji="1" lang="zh-TW" altLang="en-US" smtClean="0"/>
              <a:t>25</a:t>
            </a:fld>
            <a:endParaRPr kumimoji="1" lang="zh-TW" altLang="en-US"/>
          </a:p>
        </p:txBody>
      </p:sp>
    </p:spTree>
    <p:extLst>
      <p:ext uri="{BB962C8B-B14F-4D97-AF65-F5344CB8AC3E}">
        <p14:creationId xmlns:p14="http://schemas.microsoft.com/office/powerpoint/2010/main" val="1030349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80" y="100935"/>
            <a:ext cx="7404336" cy="825926"/>
          </a:xfrm>
        </p:spPr>
        <p:txBody>
          <a:bodyPr anchor="t">
            <a:noAutofit/>
          </a:bodyPr>
          <a:lstStyle/>
          <a:p>
            <a:pPr lvl="0"/>
            <a:r>
              <a:rPr lang="en-GB" dirty="0">
                <a:latin typeface="+mn-lt"/>
                <a:cs typeface="Arial" panose="020B0604020202020204" pitchFamily="34" charset="0"/>
              </a:rPr>
              <a:t>Klotz et al: Nadir Testosterone on ADT Predicts Time to CRPC</a:t>
            </a:r>
            <a:br>
              <a:rPr lang="fr-CH" dirty="0">
                <a:latin typeface="+mn-lt"/>
                <a:cs typeface="Arial" panose="020B0604020202020204" pitchFamily="34" charset="0"/>
              </a:rPr>
            </a:br>
            <a:r>
              <a:rPr lang="fr-CH" sz="1200" dirty="0" err="1">
                <a:latin typeface="+mn-lt"/>
                <a:cs typeface="Arial" panose="020B0604020202020204" pitchFamily="34" charset="0"/>
              </a:rPr>
              <a:t>Secondary</a:t>
            </a:r>
            <a:r>
              <a:rPr lang="fr-CH" sz="1200" dirty="0">
                <a:latin typeface="+mn-lt"/>
                <a:cs typeface="Arial" panose="020B0604020202020204" pitchFamily="34" charset="0"/>
              </a:rPr>
              <a:t> </a:t>
            </a:r>
            <a:r>
              <a:rPr lang="fr-CH" sz="1200" dirty="0" err="1">
                <a:latin typeface="+mn-lt"/>
                <a:cs typeface="Arial" panose="020B0604020202020204" pitchFamily="34" charset="0"/>
              </a:rPr>
              <a:t>Analysis</a:t>
            </a:r>
            <a:r>
              <a:rPr lang="fr-CH" sz="1200" dirty="0">
                <a:latin typeface="+mn-lt"/>
                <a:cs typeface="Arial" panose="020B0604020202020204" pitchFamily="34" charset="0"/>
              </a:rPr>
              <a:t> of the SWOG PR-7 Intermittent vs </a:t>
            </a:r>
            <a:r>
              <a:rPr lang="fr-CH" sz="1200" dirty="0" err="1">
                <a:latin typeface="+mn-lt"/>
                <a:cs typeface="Arial" panose="020B0604020202020204" pitchFamily="34" charset="0"/>
              </a:rPr>
              <a:t>Continuous</a:t>
            </a:r>
            <a:r>
              <a:rPr lang="fr-CH" sz="1200" dirty="0">
                <a:latin typeface="+mn-lt"/>
                <a:cs typeface="Arial" panose="020B0604020202020204" pitchFamily="34" charset="0"/>
              </a:rPr>
              <a:t> ADT Trial</a:t>
            </a:r>
            <a:endParaRPr lang="en-US" sz="1200" dirty="0">
              <a:latin typeface="+mn-lt"/>
              <a:cs typeface="Arial" panose="020B0604020202020204" pitchFamily="34" charset="0"/>
            </a:endParaRPr>
          </a:p>
        </p:txBody>
      </p:sp>
      <p:grpSp>
        <p:nvGrpSpPr>
          <p:cNvPr id="11" name="Groupe 10"/>
          <p:cNvGrpSpPr/>
          <p:nvPr/>
        </p:nvGrpSpPr>
        <p:grpSpPr>
          <a:xfrm>
            <a:off x="2051920" y="1237076"/>
            <a:ext cx="5203869" cy="3447032"/>
            <a:chOff x="1155182" y="1668045"/>
            <a:chExt cx="6938496" cy="4596043"/>
          </a:xfrm>
        </p:grpSpPr>
        <p:pic>
          <p:nvPicPr>
            <p:cNvPr id="6" name="Image 5"/>
            <p:cNvPicPr>
              <a:picLocks noChangeAspect="1"/>
            </p:cNvPicPr>
            <p:nvPr/>
          </p:nvPicPr>
          <p:blipFill>
            <a:blip r:embed="rId3"/>
            <a:stretch>
              <a:fillRect/>
            </a:stretch>
          </p:blipFill>
          <p:spPr>
            <a:xfrm>
              <a:off x="1204898" y="1668045"/>
              <a:ext cx="6888780" cy="4596043"/>
            </a:xfrm>
            <a:prstGeom prst="rect">
              <a:avLst/>
            </a:prstGeom>
          </p:spPr>
        </p:pic>
        <p:sp>
          <p:nvSpPr>
            <p:cNvPr id="3" name="ZoneTexte 2"/>
            <p:cNvSpPr txBox="1"/>
            <p:nvPr/>
          </p:nvSpPr>
          <p:spPr>
            <a:xfrm>
              <a:off x="5992249" y="1952976"/>
              <a:ext cx="974554" cy="492443"/>
            </a:xfrm>
            <a:prstGeom prst="rect">
              <a:avLst/>
            </a:prstGeom>
            <a:solidFill>
              <a:schemeClr val="bg1"/>
            </a:solidFill>
          </p:spPr>
          <p:txBody>
            <a:bodyPr wrap="square" rtlCol="0" anchor="ctr">
              <a:spAutoFit/>
            </a:bodyPr>
            <a:lstStyle/>
            <a:p>
              <a:r>
                <a:rPr lang="fr-CH" sz="600" b="1" dirty="0"/>
                <a:t>20&lt;T&lt;50 </a:t>
              </a:r>
              <a:r>
                <a:rPr lang="fr-CH" sz="600" b="1" dirty="0" err="1"/>
                <a:t>ng</a:t>
              </a:r>
              <a:r>
                <a:rPr lang="fr-CH" sz="600" b="1" dirty="0"/>
                <a:t>/</a:t>
              </a:r>
              <a:r>
                <a:rPr lang="fr-CH" sz="600" b="1" dirty="0" err="1"/>
                <a:t>dL</a:t>
              </a:r>
              <a:endParaRPr lang="fr-CH" sz="600" b="1" dirty="0"/>
            </a:p>
            <a:p>
              <a:r>
                <a:rPr lang="fr-CH" sz="600" b="1" dirty="0"/>
                <a:t>T ≤20 </a:t>
              </a:r>
              <a:r>
                <a:rPr lang="fr-CH" sz="600" b="1" dirty="0" err="1"/>
                <a:t>ng</a:t>
              </a:r>
              <a:r>
                <a:rPr lang="fr-CH" sz="600" b="1" dirty="0"/>
                <a:t>/</a:t>
              </a:r>
              <a:r>
                <a:rPr lang="fr-CH" sz="600" b="1" dirty="0" err="1"/>
                <a:t>dL</a:t>
              </a:r>
              <a:endParaRPr lang="fr-CH" sz="600" b="1" dirty="0"/>
            </a:p>
            <a:p>
              <a:r>
                <a:rPr lang="fr-CH" sz="600" b="1" dirty="0"/>
                <a:t>T ≥50 </a:t>
              </a:r>
              <a:r>
                <a:rPr lang="fr-CH" sz="600" b="1" dirty="0" err="1"/>
                <a:t>ng</a:t>
              </a:r>
              <a:r>
                <a:rPr lang="fr-CH" sz="600" b="1" dirty="0"/>
                <a:t>/</a:t>
              </a:r>
              <a:r>
                <a:rPr lang="fr-CH" sz="600" b="1" dirty="0" err="1"/>
                <a:t>dL</a:t>
              </a:r>
              <a:endParaRPr lang="en-GB" sz="600" b="1" dirty="0"/>
            </a:p>
          </p:txBody>
        </p:sp>
        <p:sp>
          <p:nvSpPr>
            <p:cNvPr id="7" name="ZoneTexte 6"/>
            <p:cNvSpPr txBox="1"/>
            <p:nvPr/>
          </p:nvSpPr>
          <p:spPr>
            <a:xfrm>
              <a:off x="3586257" y="4575588"/>
              <a:ext cx="3041523" cy="261611"/>
            </a:xfrm>
            <a:prstGeom prst="rect">
              <a:avLst/>
            </a:prstGeom>
            <a:solidFill>
              <a:schemeClr val="bg1"/>
            </a:solidFill>
          </p:spPr>
          <p:txBody>
            <a:bodyPr wrap="square" rtlCol="0" anchor="ctr">
              <a:spAutoFit/>
            </a:bodyPr>
            <a:lstStyle/>
            <a:p>
              <a:r>
                <a:rPr lang="fr-CH" sz="675" b="1" dirty="0"/>
                <a:t>20 &lt; Testo &lt; 50/Testo ≤ 20 </a:t>
              </a:r>
              <a:r>
                <a:rPr lang="fr-CH" sz="675" b="1" dirty="0" err="1"/>
                <a:t>ng</a:t>
              </a:r>
              <a:r>
                <a:rPr lang="fr-CH" sz="675" b="1" dirty="0"/>
                <a:t>/</a:t>
              </a:r>
              <a:r>
                <a:rPr lang="fr-CH" sz="675" b="1" dirty="0" err="1"/>
                <a:t>dL</a:t>
              </a:r>
              <a:r>
                <a:rPr lang="fr-CH" sz="675" b="1" dirty="0"/>
                <a:t>; 1.41(1.07, 1.84)</a:t>
              </a:r>
            </a:p>
          </p:txBody>
        </p:sp>
        <p:sp>
          <p:nvSpPr>
            <p:cNvPr id="8" name="ZoneTexte 7"/>
            <p:cNvSpPr txBox="1"/>
            <p:nvPr/>
          </p:nvSpPr>
          <p:spPr>
            <a:xfrm>
              <a:off x="2979898" y="4776621"/>
              <a:ext cx="3041523" cy="261611"/>
            </a:xfrm>
            <a:prstGeom prst="rect">
              <a:avLst/>
            </a:prstGeom>
            <a:solidFill>
              <a:schemeClr val="bg1"/>
            </a:solidFill>
          </p:spPr>
          <p:txBody>
            <a:bodyPr wrap="square" rtlCol="0" anchor="ctr">
              <a:spAutoFit/>
            </a:bodyPr>
            <a:lstStyle/>
            <a:p>
              <a:r>
                <a:rPr lang="fr-CH" sz="675" b="1" dirty="0"/>
                <a:t>Testo ≥ 50/Testo ≤ 20 </a:t>
              </a:r>
              <a:r>
                <a:rPr lang="fr-CH" sz="675" b="1" dirty="0" err="1"/>
                <a:t>ng</a:t>
              </a:r>
              <a:r>
                <a:rPr lang="fr-CH" sz="675" b="1" dirty="0"/>
                <a:t>/</a:t>
              </a:r>
              <a:r>
                <a:rPr lang="fr-CH" sz="675" b="1" dirty="0" err="1"/>
                <a:t>dL</a:t>
              </a:r>
              <a:r>
                <a:rPr lang="fr-CH" sz="675" b="1" dirty="0"/>
                <a:t>; 1.91 (1.11, 3.29)</a:t>
              </a:r>
            </a:p>
          </p:txBody>
        </p:sp>
        <p:sp>
          <p:nvSpPr>
            <p:cNvPr id="9" name="ZoneTexte 8"/>
            <p:cNvSpPr txBox="1"/>
            <p:nvPr/>
          </p:nvSpPr>
          <p:spPr>
            <a:xfrm>
              <a:off x="1155182" y="5380147"/>
              <a:ext cx="1432979" cy="677108"/>
            </a:xfrm>
            <a:prstGeom prst="rect">
              <a:avLst/>
            </a:prstGeom>
            <a:solidFill>
              <a:schemeClr val="bg1"/>
            </a:solidFill>
          </p:spPr>
          <p:txBody>
            <a:bodyPr wrap="square" rtlCol="0" anchor="ctr">
              <a:spAutoFit/>
            </a:bodyPr>
            <a:lstStyle/>
            <a:p>
              <a:r>
                <a:rPr lang="fr-CH" sz="675" b="1" dirty="0"/>
                <a:t># at </a:t>
              </a:r>
              <a:r>
                <a:rPr lang="fr-CH" sz="675" b="1" dirty="0" err="1"/>
                <a:t>Risk</a:t>
              </a:r>
              <a:endParaRPr lang="fr-CH" sz="675" b="1" dirty="0"/>
            </a:p>
            <a:p>
              <a:r>
                <a:rPr lang="fr-CH" sz="675" b="1" dirty="0"/>
                <a:t>Testo ≤20 </a:t>
              </a:r>
              <a:r>
                <a:rPr lang="fr-CH" sz="675" b="1" dirty="0" err="1"/>
                <a:t>ng</a:t>
              </a:r>
              <a:r>
                <a:rPr lang="fr-CH" sz="675" b="1" dirty="0"/>
                <a:t>/</a:t>
              </a:r>
              <a:r>
                <a:rPr lang="fr-CH" sz="675" b="1" dirty="0" err="1"/>
                <a:t>dL</a:t>
              </a:r>
              <a:endParaRPr lang="fr-CH" sz="675" b="1" dirty="0"/>
            </a:p>
            <a:p>
              <a:r>
                <a:rPr lang="fr-CH" sz="675" b="1" dirty="0"/>
                <a:t>20 &lt; Testo &lt; 50 </a:t>
              </a:r>
              <a:r>
                <a:rPr lang="fr-CH" sz="675" b="1" dirty="0" err="1"/>
                <a:t>ng</a:t>
              </a:r>
              <a:r>
                <a:rPr lang="fr-CH" sz="675" b="1" dirty="0"/>
                <a:t>/</a:t>
              </a:r>
              <a:r>
                <a:rPr lang="fr-CH" sz="675" b="1" dirty="0" err="1"/>
                <a:t>dL</a:t>
              </a:r>
              <a:endParaRPr lang="fr-CH" sz="675" b="1" dirty="0"/>
            </a:p>
            <a:p>
              <a:r>
                <a:rPr lang="fr-CH" sz="675" b="1" dirty="0"/>
                <a:t>Testo ≥50 </a:t>
              </a:r>
              <a:r>
                <a:rPr lang="fr-CH" sz="675" b="1" dirty="0" err="1"/>
                <a:t>ng</a:t>
              </a:r>
              <a:r>
                <a:rPr lang="fr-CH" sz="675" b="1" dirty="0"/>
                <a:t>/</a:t>
              </a:r>
              <a:r>
                <a:rPr lang="fr-CH" sz="675" b="1" dirty="0" err="1"/>
                <a:t>dL</a:t>
              </a:r>
              <a:endParaRPr lang="fr-CH" sz="675" b="1" dirty="0"/>
            </a:p>
          </p:txBody>
        </p:sp>
      </p:grpSp>
      <p:sp>
        <p:nvSpPr>
          <p:cNvPr id="10" name="TextBox 9">
            <a:extLst>
              <a:ext uri="{FF2B5EF4-FFF2-40B4-BE49-F238E27FC236}">
                <a16:creationId xmlns:a16="http://schemas.microsoft.com/office/drawing/2014/main" id="{2E494D02-04BA-465A-B6B4-7DE137E398A9}"/>
              </a:ext>
            </a:extLst>
          </p:cNvPr>
          <p:cNvSpPr txBox="1"/>
          <p:nvPr/>
        </p:nvSpPr>
        <p:spPr>
          <a:xfrm>
            <a:off x="445112" y="4551249"/>
            <a:ext cx="3763094" cy="338554"/>
          </a:xfrm>
          <a:prstGeom prst="rect">
            <a:avLst/>
          </a:prstGeom>
          <a:noFill/>
        </p:spPr>
        <p:txBody>
          <a:bodyPr wrap="square" rtlCol="0">
            <a:spAutoFit/>
          </a:bodyPr>
          <a:lstStyle/>
          <a:p>
            <a:r>
              <a:rPr lang="en-US" sz="800" dirty="0">
                <a:solidFill>
                  <a:schemeClr val="tx1">
                    <a:lumMod val="75000"/>
                    <a:lumOff val="25000"/>
                  </a:schemeClr>
                </a:solidFill>
                <a:cs typeface="Arial" panose="020B0604020202020204" pitchFamily="34" charset="0"/>
              </a:rPr>
              <a:t>HR, hazard ratio.</a:t>
            </a:r>
          </a:p>
          <a:p>
            <a:r>
              <a:rPr lang="en-US" sz="800" b="1" dirty="0">
                <a:solidFill>
                  <a:schemeClr val="tx1">
                    <a:lumMod val="75000"/>
                    <a:lumOff val="25000"/>
                  </a:schemeClr>
                </a:solidFill>
                <a:cs typeface="Arial" panose="020B0604020202020204" pitchFamily="34" charset="0"/>
              </a:rPr>
              <a:t>Reference: </a:t>
            </a:r>
            <a:r>
              <a:rPr lang="en-US" sz="800" dirty="0">
                <a:solidFill>
                  <a:schemeClr val="tx1">
                    <a:lumMod val="75000"/>
                    <a:lumOff val="25000"/>
                  </a:schemeClr>
                </a:solidFill>
                <a:cs typeface="Arial" panose="020B0604020202020204" pitchFamily="34" charset="0"/>
              </a:rPr>
              <a:t>Klotz L et al</a:t>
            </a:r>
            <a:r>
              <a:rPr lang="en-US" sz="800" i="1" dirty="0">
                <a:solidFill>
                  <a:schemeClr val="tx1">
                    <a:lumMod val="75000"/>
                    <a:lumOff val="25000"/>
                  </a:schemeClr>
                </a:solidFill>
                <a:cs typeface="Arial" panose="020B0604020202020204" pitchFamily="34" charset="0"/>
              </a:rPr>
              <a:t>. </a:t>
            </a:r>
            <a:r>
              <a:rPr lang="en-US" sz="800" i="1" dirty="0">
                <a:solidFill>
                  <a:schemeClr val="tx1">
                    <a:lumMod val="75000"/>
                    <a:lumOff val="25000"/>
                  </a:schemeClr>
                </a:solidFill>
              </a:rPr>
              <a:t>J Clin Oncol</a:t>
            </a:r>
            <a:r>
              <a:rPr lang="en-US" sz="800" dirty="0">
                <a:solidFill>
                  <a:schemeClr val="tx1">
                    <a:lumMod val="75000"/>
                    <a:lumOff val="25000"/>
                  </a:schemeClr>
                </a:solidFill>
              </a:rPr>
              <a:t>. 2015;33(10):1151-1156.</a:t>
            </a:r>
          </a:p>
        </p:txBody>
      </p:sp>
      <p:sp>
        <p:nvSpPr>
          <p:cNvPr id="4" name="Slide Number Placeholder 3">
            <a:extLst>
              <a:ext uri="{FF2B5EF4-FFF2-40B4-BE49-F238E27FC236}">
                <a16:creationId xmlns:a16="http://schemas.microsoft.com/office/drawing/2014/main" id="{2E226A27-4F31-B941-B6F9-20EBDBB9AF84}"/>
              </a:ext>
            </a:extLst>
          </p:cNvPr>
          <p:cNvSpPr>
            <a:spLocks noGrp="1"/>
          </p:cNvSpPr>
          <p:nvPr>
            <p:ph type="sldNum" sz="quarter" idx="12"/>
          </p:nvPr>
        </p:nvSpPr>
        <p:spPr/>
        <p:txBody>
          <a:bodyPr/>
          <a:lstStyle/>
          <a:p>
            <a:fld id="{FEE48191-0C4A-1249-9ADF-D0EAC71CA6AD}" type="slidenum">
              <a:rPr kumimoji="1" lang="zh-TW" altLang="en-US" smtClean="0"/>
              <a:t>26</a:t>
            </a:fld>
            <a:endParaRPr kumimoji="1" lang="zh-TW" altLang="en-US"/>
          </a:p>
        </p:txBody>
      </p:sp>
      <p:sp>
        <p:nvSpPr>
          <p:cNvPr id="12" name="TextBox 11">
            <a:extLst>
              <a:ext uri="{FF2B5EF4-FFF2-40B4-BE49-F238E27FC236}">
                <a16:creationId xmlns:a16="http://schemas.microsoft.com/office/drawing/2014/main" id="{36577887-4948-421D-84EF-907EE4F92BC0}"/>
              </a:ext>
            </a:extLst>
          </p:cNvPr>
          <p:cNvSpPr txBox="1"/>
          <p:nvPr/>
        </p:nvSpPr>
        <p:spPr>
          <a:xfrm rot="16200000">
            <a:off x="2387935" y="2557721"/>
            <a:ext cx="970137" cy="200055"/>
          </a:xfrm>
          <a:prstGeom prst="rect">
            <a:avLst/>
          </a:prstGeom>
          <a:solidFill>
            <a:schemeClr val="bg1"/>
          </a:solidFill>
        </p:spPr>
        <p:txBody>
          <a:bodyPr wrap="none" rtlCol="0">
            <a:spAutoFit/>
          </a:bodyPr>
          <a:lstStyle/>
          <a:p>
            <a:r>
              <a:rPr lang="en-US" sz="700" b="1" dirty="0"/>
              <a:t>CRPC Percentage </a:t>
            </a:r>
          </a:p>
        </p:txBody>
      </p:sp>
    </p:spTree>
    <p:extLst>
      <p:ext uri="{BB962C8B-B14F-4D97-AF65-F5344CB8AC3E}">
        <p14:creationId xmlns:p14="http://schemas.microsoft.com/office/powerpoint/2010/main" val="2503801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2" name="Rectangle 6"/>
          <p:cNvSpPr>
            <a:spLocks noGrp="1" noChangeArrowheads="1"/>
          </p:cNvSpPr>
          <p:nvPr>
            <p:ph type="title"/>
          </p:nvPr>
        </p:nvSpPr>
        <p:spPr>
          <a:xfrm>
            <a:off x="422455" y="257278"/>
            <a:ext cx="6927008" cy="857250"/>
          </a:xfrm>
        </p:spPr>
        <p:txBody>
          <a:bodyPr>
            <a:normAutofit/>
          </a:bodyPr>
          <a:lstStyle/>
          <a:p>
            <a:r>
              <a:rPr lang="en-GB" dirty="0">
                <a:latin typeface="+mn-lt"/>
                <a:cs typeface="Arial" panose="020B0604020202020204" pitchFamily="34" charset="0"/>
              </a:rPr>
              <a:t>Klotz et al: Conclusions</a:t>
            </a:r>
            <a:r>
              <a:rPr lang="en-US" dirty="0">
                <a:latin typeface="+mn-lt"/>
                <a:cs typeface="Arial" panose="020B0604020202020204" pitchFamily="34" charset="0"/>
              </a:rPr>
              <a:t> </a:t>
            </a:r>
          </a:p>
        </p:txBody>
      </p:sp>
      <p:sp>
        <p:nvSpPr>
          <p:cNvPr id="311303" name="Rectangle 7"/>
          <p:cNvSpPr>
            <a:spLocks noGrp="1" noChangeArrowheads="1"/>
          </p:cNvSpPr>
          <p:nvPr>
            <p:ph idx="1"/>
          </p:nvPr>
        </p:nvSpPr>
        <p:spPr>
          <a:xfrm>
            <a:off x="430585" y="1137132"/>
            <a:ext cx="8364077" cy="3293857"/>
          </a:xfrm>
        </p:spPr>
        <p:txBody>
          <a:bodyPr>
            <a:normAutofit/>
          </a:bodyPr>
          <a:lstStyle/>
          <a:p>
            <a:pPr>
              <a:spcAft>
                <a:spcPts val="225"/>
              </a:spcAft>
              <a:defRPr/>
            </a:pPr>
            <a:r>
              <a:rPr lang="en-GB" sz="2000" dirty="0">
                <a:cs typeface="Arial" panose="020B0604020202020204" pitchFamily="34" charset="0"/>
              </a:rPr>
              <a:t>Patients with median testosterone &gt;20 ng/dL had a significantly higher risk of developing CRPC (HR 1.41 for serum T 20-50 ng/dL [95% CI  1.07-1.84] and HR 1.91 for T &gt;50 ng/dL [95% CI 1.11-3.29])</a:t>
            </a:r>
          </a:p>
          <a:p>
            <a:r>
              <a:rPr lang="en-US" dirty="0"/>
              <a:t>Patients with nadir (minimum) testosterone &gt;0.7 nmol/L had a significantly higher risk of dying as a result of disease (0.7 to 1.7 nmol/L: HR, 2.08; 95% CI, 1.28 to 3.38; ≥1.7 nmol/L: HR, 2.93; 95% CI, 0.70 to 12.30)</a:t>
            </a:r>
          </a:p>
          <a:p>
            <a:r>
              <a:rPr lang="en-GB" sz="2000" dirty="0">
                <a:cs typeface="Arial" panose="020B0604020202020204" pitchFamily="34" charset="0"/>
              </a:rPr>
              <a:t>Serum testosterone should be assayed regularly in such patients, and ADT modified to ensure levels &lt;20 ng/dL are achieved</a:t>
            </a:r>
            <a:endParaRPr lang="en-US" sz="2000" dirty="0">
              <a:cs typeface="Arial" panose="020B0604020202020204" pitchFamily="34" charset="0"/>
            </a:endParaRPr>
          </a:p>
        </p:txBody>
      </p:sp>
      <p:sp>
        <p:nvSpPr>
          <p:cNvPr id="5" name="TextBox 4">
            <a:extLst>
              <a:ext uri="{FF2B5EF4-FFF2-40B4-BE49-F238E27FC236}">
                <a16:creationId xmlns:a16="http://schemas.microsoft.com/office/drawing/2014/main" id="{E1481329-5E7E-4F53-A9B9-B5340D6C8BB5}"/>
              </a:ext>
            </a:extLst>
          </p:cNvPr>
          <p:cNvSpPr txBox="1"/>
          <p:nvPr/>
        </p:nvSpPr>
        <p:spPr>
          <a:xfrm>
            <a:off x="445113" y="4548846"/>
            <a:ext cx="3368897" cy="338554"/>
          </a:xfrm>
          <a:prstGeom prst="rect">
            <a:avLst/>
          </a:prstGeom>
          <a:noFill/>
        </p:spPr>
        <p:txBody>
          <a:bodyPr wrap="square" rtlCol="0">
            <a:spAutoFit/>
          </a:bodyPr>
          <a:lstStyle/>
          <a:p>
            <a:endParaRPr lang="en-US" sz="800" dirty="0">
              <a:cs typeface="Arial" panose="020B0604020202020204" pitchFamily="34" charset="0"/>
            </a:endParaRPr>
          </a:p>
          <a:p>
            <a:r>
              <a:rPr lang="en-US" sz="800" b="1" dirty="0">
                <a:solidFill>
                  <a:schemeClr val="tx1">
                    <a:lumMod val="75000"/>
                    <a:lumOff val="25000"/>
                  </a:schemeClr>
                </a:solidFill>
                <a:cs typeface="Arial" panose="020B0604020202020204" pitchFamily="34" charset="0"/>
              </a:rPr>
              <a:t>Reference: </a:t>
            </a:r>
            <a:r>
              <a:rPr lang="en-US" sz="800" dirty="0">
                <a:solidFill>
                  <a:schemeClr val="tx1">
                    <a:lumMod val="75000"/>
                    <a:lumOff val="25000"/>
                  </a:schemeClr>
                </a:solidFill>
                <a:cs typeface="Arial" panose="020B0604020202020204" pitchFamily="34" charset="0"/>
              </a:rPr>
              <a:t>Klotz L et al</a:t>
            </a:r>
            <a:r>
              <a:rPr lang="en-US" sz="800" i="1" dirty="0">
                <a:solidFill>
                  <a:schemeClr val="tx1">
                    <a:lumMod val="75000"/>
                    <a:lumOff val="25000"/>
                  </a:schemeClr>
                </a:solidFill>
                <a:cs typeface="Arial" panose="020B0604020202020204" pitchFamily="34" charset="0"/>
              </a:rPr>
              <a:t>. </a:t>
            </a:r>
            <a:r>
              <a:rPr lang="en-US" sz="800" i="1" dirty="0">
                <a:solidFill>
                  <a:schemeClr val="tx1">
                    <a:lumMod val="75000"/>
                    <a:lumOff val="25000"/>
                  </a:schemeClr>
                </a:solidFill>
              </a:rPr>
              <a:t>J Clin Oncol</a:t>
            </a:r>
            <a:r>
              <a:rPr lang="en-US" sz="800" dirty="0">
                <a:solidFill>
                  <a:schemeClr val="tx1">
                    <a:lumMod val="75000"/>
                    <a:lumOff val="25000"/>
                  </a:schemeClr>
                </a:solidFill>
              </a:rPr>
              <a:t>. 2015;33(10):1151-1156.</a:t>
            </a:r>
          </a:p>
        </p:txBody>
      </p:sp>
      <p:sp>
        <p:nvSpPr>
          <p:cNvPr id="2" name="Slide Number Placeholder 1">
            <a:extLst>
              <a:ext uri="{FF2B5EF4-FFF2-40B4-BE49-F238E27FC236}">
                <a16:creationId xmlns:a16="http://schemas.microsoft.com/office/drawing/2014/main" id="{6FC30746-D688-B747-A7FC-F5D426AA0680}"/>
              </a:ext>
            </a:extLst>
          </p:cNvPr>
          <p:cNvSpPr>
            <a:spLocks noGrp="1"/>
          </p:cNvSpPr>
          <p:nvPr>
            <p:ph type="sldNum" sz="quarter" idx="12"/>
          </p:nvPr>
        </p:nvSpPr>
        <p:spPr/>
        <p:txBody>
          <a:bodyPr/>
          <a:lstStyle/>
          <a:p>
            <a:fld id="{FEE48191-0C4A-1249-9ADF-D0EAC71CA6AD}" type="slidenum">
              <a:rPr kumimoji="1" lang="zh-TW" altLang="en-US" smtClean="0"/>
              <a:t>27</a:t>
            </a:fld>
            <a:endParaRPr kumimoji="1" lang="zh-TW" altLang="en-US"/>
          </a:p>
        </p:txBody>
      </p:sp>
    </p:spTree>
    <p:extLst>
      <p:ext uri="{BB962C8B-B14F-4D97-AF65-F5344CB8AC3E}">
        <p14:creationId xmlns:p14="http://schemas.microsoft.com/office/powerpoint/2010/main" val="4216962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0FDE7-4B5A-4DB7-BFF2-3481B725EA63}"/>
              </a:ext>
            </a:extLst>
          </p:cNvPr>
          <p:cNvSpPr>
            <a:spLocks noGrp="1"/>
          </p:cNvSpPr>
          <p:nvPr>
            <p:ph type="title"/>
          </p:nvPr>
        </p:nvSpPr>
        <p:spPr>
          <a:xfrm>
            <a:off x="425797" y="292894"/>
            <a:ext cx="8285967" cy="784605"/>
          </a:xfrm>
        </p:spPr>
        <p:txBody>
          <a:bodyPr>
            <a:normAutofit/>
          </a:bodyPr>
          <a:lstStyle/>
          <a:p>
            <a:r>
              <a:rPr lang="en-US" dirty="0">
                <a:latin typeface="+mn-lt"/>
              </a:rPr>
              <a:t>Wilke et al: Objectives of Database Review</a:t>
            </a:r>
          </a:p>
        </p:txBody>
      </p:sp>
      <p:sp>
        <p:nvSpPr>
          <p:cNvPr id="3" name="Content Placeholder 2">
            <a:extLst>
              <a:ext uri="{FF2B5EF4-FFF2-40B4-BE49-F238E27FC236}">
                <a16:creationId xmlns:a16="http://schemas.microsoft.com/office/drawing/2014/main" id="{0B7F87D1-66A5-4FA6-B011-9B73B080090A}"/>
              </a:ext>
            </a:extLst>
          </p:cNvPr>
          <p:cNvSpPr>
            <a:spLocks noGrp="1"/>
          </p:cNvSpPr>
          <p:nvPr>
            <p:ph idx="1"/>
          </p:nvPr>
        </p:nvSpPr>
        <p:spPr>
          <a:xfrm>
            <a:off x="432147" y="1132681"/>
            <a:ext cx="8285967" cy="3461539"/>
          </a:xfrm>
        </p:spPr>
        <p:txBody>
          <a:bodyPr>
            <a:noAutofit/>
          </a:bodyPr>
          <a:lstStyle/>
          <a:p>
            <a:endParaRPr lang="en-US" sz="1600" dirty="0"/>
          </a:p>
          <a:p>
            <a:endParaRPr lang="en-US" sz="1600" dirty="0"/>
          </a:p>
          <a:p>
            <a:endParaRPr lang="en-US" sz="1600" dirty="0"/>
          </a:p>
          <a:p>
            <a:endParaRPr lang="en-US" sz="400" dirty="0"/>
          </a:p>
          <a:p>
            <a:r>
              <a:rPr lang="en-US" sz="1600" dirty="0"/>
              <a:t>To characterize the probability of testosterone escape during a course of radiotherapy and ADT in patients with </a:t>
            </a:r>
            <a:r>
              <a:rPr lang="en-US" sz="1600" dirty="0" err="1"/>
              <a:t>PCa</a:t>
            </a:r>
            <a:endParaRPr lang="en-US" sz="1600" dirty="0"/>
          </a:p>
          <a:p>
            <a:r>
              <a:rPr lang="en-US" sz="1600" dirty="0"/>
              <a:t>Examine predictors of testosterone escape</a:t>
            </a:r>
          </a:p>
          <a:p>
            <a:r>
              <a:rPr lang="en-US" sz="1600" dirty="0"/>
              <a:t>PSA levels during testosterone escape</a:t>
            </a:r>
          </a:p>
          <a:p>
            <a:r>
              <a:rPr lang="en-US" sz="1600" dirty="0"/>
              <a:t>The impact of testosterone escape on outcomes</a:t>
            </a:r>
          </a:p>
          <a:p>
            <a:r>
              <a:rPr lang="en-US" sz="1600" dirty="0"/>
              <a:t>A retrospective chart review of 361 patients with nonmetastatic prostate cancer who were treated with ADT and RT were followed for a median of 4.7 years. Patients had a median of 6 testosterone measurements</a:t>
            </a:r>
          </a:p>
        </p:txBody>
      </p:sp>
      <p:sp>
        <p:nvSpPr>
          <p:cNvPr id="4" name="Text Box 8">
            <a:extLst>
              <a:ext uri="{FF2B5EF4-FFF2-40B4-BE49-F238E27FC236}">
                <a16:creationId xmlns:a16="http://schemas.microsoft.com/office/drawing/2014/main" id="{43C8BF04-D906-4A35-9055-BD8BCAA66214}"/>
              </a:ext>
            </a:extLst>
          </p:cNvPr>
          <p:cNvSpPr txBox="1">
            <a:spLocks noChangeArrowheads="1"/>
          </p:cNvSpPr>
          <p:nvPr/>
        </p:nvSpPr>
        <p:spPr bwMode="auto">
          <a:xfrm>
            <a:off x="476852" y="4396993"/>
            <a:ext cx="8305800" cy="440309"/>
          </a:xfrm>
          <a:prstGeom prst="rect">
            <a:avLst/>
          </a:prstGeom>
          <a:noFill/>
          <a:ln w="9525">
            <a:noFill/>
            <a:miter lim="800000"/>
            <a:headEnd/>
            <a:tailEnd/>
          </a:ln>
        </p:spPr>
        <p:txBody>
          <a:bodyPr lIns="0" tIns="0" rIns="0" bIns="0" anchor="b" anchorCtr="0"/>
          <a:lstStyle/>
          <a:p>
            <a:pPr marL="57150"/>
            <a:r>
              <a:rPr lang="en-US" sz="800" b="1" dirty="0">
                <a:solidFill>
                  <a:schemeClr val="tx1">
                    <a:lumMod val="75000"/>
                    <a:lumOff val="25000"/>
                  </a:schemeClr>
                </a:solidFill>
                <a:cs typeface="Arial" panose="020B0604020202020204" pitchFamily="34" charset="0"/>
              </a:rPr>
              <a:t>Reference: </a:t>
            </a:r>
            <a:r>
              <a:rPr lang="en-US" sz="800" dirty="0">
                <a:solidFill>
                  <a:schemeClr val="tx1">
                    <a:lumMod val="75000"/>
                    <a:lumOff val="25000"/>
                  </a:schemeClr>
                </a:solidFill>
                <a:cs typeface="Arial" panose="020B0604020202020204" pitchFamily="34" charset="0"/>
              </a:rPr>
              <a:t>Wilke D et al</a:t>
            </a:r>
            <a:r>
              <a:rPr lang="en-US" sz="800" i="1" dirty="0">
                <a:solidFill>
                  <a:schemeClr val="tx1">
                    <a:lumMod val="75000"/>
                    <a:lumOff val="25000"/>
                  </a:schemeClr>
                </a:solidFill>
                <a:cs typeface="Arial" panose="020B0604020202020204" pitchFamily="34" charset="0"/>
              </a:rPr>
              <a:t>. Pharmacotherapy</a:t>
            </a:r>
            <a:r>
              <a:rPr lang="en-US" sz="800" dirty="0">
                <a:solidFill>
                  <a:schemeClr val="tx1">
                    <a:lumMod val="75000"/>
                    <a:lumOff val="25000"/>
                  </a:schemeClr>
                </a:solidFill>
                <a:cs typeface="Arial" panose="020B0604020202020204" pitchFamily="34" charset="0"/>
              </a:rPr>
              <a:t>. 2018;38(3):327-333.</a:t>
            </a:r>
            <a:endParaRPr lang="en-US" sz="800" i="1" dirty="0">
              <a:solidFill>
                <a:schemeClr val="tx1">
                  <a:lumMod val="75000"/>
                  <a:lumOff val="25000"/>
                </a:schemeClr>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D7B141C-0D74-E142-9E74-A169140F1D28}"/>
              </a:ext>
            </a:extLst>
          </p:cNvPr>
          <p:cNvSpPr>
            <a:spLocks noGrp="1"/>
          </p:cNvSpPr>
          <p:nvPr>
            <p:ph type="sldNum" sz="quarter" idx="12"/>
          </p:nvPr>
        </p:nvSpPr>
        <p:spPr/>
        <p:txBody>
          <a:bodyPr/>
          <a:lstStyle/>
          <a:p>
            <a:fld id="{FEE48191-0C4A-1249-9ADF-D0EAC71CA6AD}" type="slidenum">
              <a:rPr kumimoji="1" lang="zh-TW" altLang="en-US" smtClean="0"/>
              <a:t>28</a:t>
            </a:fld>
            <a:endParaRPr kumimoji="1" lang="zh-TW" altLang="en-US"/>
          </a:p>
        </p:txBody>
      </p:sp>
      <p:pic>
        <p:nvPicPr>
          <p:cNvPr id="7" name="Picture 6">
            <a:extLst>
              <a:ext uri="{FF2B5EF4-FFF2-40B4-BE49-F238E27FC236}">
                <a16:creationId xmlns:a16="http://schemas.microsoft.com/office/drawing/2014/main" id="{DB267AEF-4F71-44E9-B6AA-5A41220E7031}"/>
              </a:ext>
            </a:extLst>
          </p:cNvPr>
          <p:cNvPicPr>
            <a:picLocks noChangeAspect="1"/>
          </p:cNvPicPr>
          <p:nvPr/>
        </p:nvPicPr>
        <p:blipFill>
          <a:blip r:embed="rId2"/>
          <a:stretch>
            <a:fillRect/>
          </a:stretch>
        </p:blipFill>
        <p:spPr>
          <a:xfrm>
            <a:off x="1938528" y="1243585"/>
            <a:ext cx="6779586" cy="896200"/>
          </a:xfrm>
          <a:prstGeom prst="rect">
            <a:avLst/>
          </a:prstGeom>
          <a:solidFill>
            <a:srgbClr val="FF0000"/>
          </a:solidFill>
          <a:ln>
            <a:solidFill>
              <a:schemeClr val="tx1"/>
            </a:solidFill>
          </a:ln>
        </p:spPr>
      </p:pic>
    </p:spTree>
    <p:extLst>
      <p:ext uri="{BB962C8B-B14F-4D97-AF65-F5344CB8AC3E}">
        <p14:creationId xmlns:p14="http://schemas.microsoft.com/office/powerpoint/2010/main" val="830325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0FDE7-4B5A-4DB7-BFF2-3481B725EA63}"/>
              </a:ext>
            </a:extLst>
          </p:cNvPr>
          <p:cNvSpPr>
            <a:spLocks noGrp="1"/>
          </p:cNvSpPr>
          <p:nvPr>
            <p:ph type="title"/>
          </p:nvPr>
        </p:nvSpPr>
        <p:spPr>
          <a:xfrm>
            <a:off x="425797" y="292894"/>
            <a:ext cx="8285967" cy="784605"/>
          </a:xfrm>
        </p:spPr>
        <p:txBody>
          <a:bodyPr>
            <a:normAutofit/>
          </a:bodyPr>
          <a:lstStyle/>
          <a:p>
            <a:r>
              <a:rPr lang="en-US" dirty="0">
                <a:latin typeface="+mn-lt"/>
              </a:rPr>
              <a:t>Wilke et al: Distribution of Testosterone</a:t>
            </a:r>
          </a:p>
        </p:txBody>
      </p:sp>
      <p:sp>
        <p:nvSpPr>
          <p:cNvPr id="4" name="Text Box 8">
            <a:extLst>
              <a:ext uri="{FF2B5EF4-FFF2-40B4-BE49-F238E27FC236}">
                <a16:creationId xmlns:a16="http://schemas.microsoft.com/office/drawing/2014/main" id="{43C8BF04-D906-4A35-9055-BD8BCAA66214}"/>
              </a:ext>
            </a:extLst>
          </p:cNvPr>
          <p:cNvSpPr txBox="1">
            <a:spLocks noChangeArrowheads="1"/>
          </p:cNvSpPr>
          <p:nvPr/>
        </p:nvSpPr>
        <p:spPr bwMode="auto">
          <a:xfrm>
            <a:off x="476852" y="4396993"/>
            <a:ext cx="8305800" cy="440309"/>
          </a:xfrm>
          <a:prstGeom prst="rect">
            <a:avLst/>
          </a:prstGeom>
          <a:noFill/>
          <a:ln w="9525">
            <a:noFill/>
            <a:miter lim="800000"/>
            <a:headEnd/>
            <a:tailEnd/>
          </a:ln>
        </p:spPr>
        <p:txBody>
          <a:bodyPr lIns="0" tIns="0" rIns="0" bIns="0" anchor="b" anchorCtr="0"/>
          <a:lstStyle/>
          <a:p>
            <a:pPr marL="57150"/>
            <a:r>
              <a:rPr lang="en-US" sz="800" baseline="30000" dirty="0" err="1"/>
              <a:t>a</a:t>
            </a:r>
            <a:r>
              <a:rPr lang="en-US" sz="800" dirty="0" err="1"/>
              <a:t>Analysis</a:t>
            </a:r>
            <a:r>
              <a:rPr lang="en-US" sz="800" dirty="0"/>
              <a:t> of variance test, on maximum testosterone comparison.</a:t>
            </a:r>
          </a:p>
          <a:p>
            <a:pPr marL="57150"/>
            <a:r>
              <a:rPr lang="en-US" sz="800" b="1" dirty="0">
                <a:solidFill>
                  <a:schemeClr val="tx1">
                    <a:lumMod val="75000"/>
                    <a:lumOff val="25000"/>
                  </a:schemeClr>
                </a:solidFill>
                <a:cs typeface="Arial" panose="020B0604020202020204" pitchFamily="34" charset="0"/>
              </a:rPr>
              <a:t>Reference: </a:t>
            </a:r>
            <a:r>
              <a:rPr lang="en-US" sz="800" dirty="0">
                <a:solidFill>
                  <a:schemeClr val="tx1">
                    <a:lumMod val="75000"/>
                    <a:lumOff val="25000"/>
                  </a:schemeClr>
                </a:solidFill>
                <a:cs typeface="Arial" panose="020B0604020202020204" pitchFamily="34" charset="0"/>
              </a:rPr>
              <a:t>Wilke D et al</a:t>
            </a:r>
            <a:r>
              <a:rPr lang="en-US" sz="800" i="1" dirty="0">
                <a:solidFill>
                  <a:schemeClr val="tx1">
                    <a:lumMod val="75000"/>
                    <a:lumOff val="25000"/>
                  </a:schemeClr>
                </a:solidFill>
                <a:cs typeface="Arial" panose="020B0604020202020204" pitchFamily="34" charset="0"/>
              </a:rPr>
              <a:t>. Pharmacotherapy</a:t>
            </a:r>
            <a:r>
              <a:rPr lang="en-US" sz="800" dirty="0">
                <a:solidFill>
                  <a:schemeClr val="tx1">
                    <a:lumMod val="75000"/>
                    <a:lumOff val="25000"/>
                  </a:schemeClr>
                </a:solidFill>
                <a:cs typeface="Arial" panose="020B0604020202020204" pitchFamily="34" charset="0"/>
              </a:rPr>
              <a:t>. 2018;38(3):327-333.</a:t>
            </a:r>
            <a:endParaRPr lang="en-US" sz="800" i="1" dirty="0">
              <a:solidFill>
                <a:schemeClr val="tx1">
                  <a:lumMod val="75000"/>
                  <a:lumOff val="25000"/>
                </a:schemeClr>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D7B141C-0D74-E142-9E74-A169140F1D28}"/>
              </a:ext>
            </a:extLst>
          </p:cNvPr>
          <p:cNvSpPr>
            <a:spLocks noGrp="1"/>
          </p:cNvSpPr>
          <p:nvPr>
            <p:ph type="sldNum" sz="quarter" idx="12"/>
          </p:nvPr>
        </p:nvSpPr>
        <p:spPr/>
        <p:txBody>
          <a:bodyPr/>
          <a:lstStyle/>
          <a:p>
            <a:fld id="{FEE48191-0C4A-1249-9ADF-D0EAC71CA6AD}" type="slidenum">
              <a:rPr kumimoji="1" lang="zh-TW" altLang="en-US" smtClean="0"/>
              <a:t>29</a:t>
            </a:fld>
            <a:endParaRPr kumimoji="1" lang="zh-TW" altLang="en-US"/>
          </a:p>
        </p:txBody>
      </p:sp>
      <p:pic>
        <p:nvPicPr>
          <p:cNvPr id="10" name="Content Placeholder 9">
            <a:extLst>
              <a:ext uri="{FF2B5EF4-FFF2-40B4-BE49-F238E27FC236}">
                <a16:creationId xmlns:a16="http://schemas.microsoft.com/office/drawing/2014/main" id="{BF273F6B-648E-4B8F-9D68-E4F4B2189681}"/>
              </a:ext>
            </a:extLst>
          </p:cNvPr>
          <p:cNvPicPr>
            <a:picLocks noGrp="1" noChangeAspect="1"/>
          </p:cNvPicPr>
          <p:nvPr>
            <p:ph idx="1"/>
          </p:nvPr>
        </p:nvPicPr>
        <p:blipFill rotWithShape="1">
          <a:blip r:embed="rId2"/>
          <a:srcRect t="12702"/>
          <a:stretch/>
        </p:blipFill>
        <p:spPr>
          <a:xfrm>
            <a:off x="854130" y="1243926"/>
            <a:ext cx="6950096" cy="1785447"/>
          </a:xfrm>
          <a:prstGeom prst="rect">
            <a:avLst/>
          </a:prstGeom>
        </p:spPr>
      </p:pic>
      <p:sp>
        <p:nvSpPr>
          <p:cNvPr id="12" name="Rectangle 11">
            <a:extLst>
              <a:ext uri="{FF2B5EF4-FFF2-40B4-BE49-F238E27FC236}">
                <a16:creationId xmlns:a16="http://schemas.microsoft.com/office/drawing/2014/main" id="{E4B17E85-EB03-4C97-BAB8-EAEB02F1988B}"/>
              </a:ext>
            </a:extLst>
          </p:cNvPr>
          <p:cNvSpPr/>
          <p:nvPr/>
        </p:nvSpPr>
        <p:spPr>
          <a:xfrm>
            <a:off x="5231218" y="1399300"/>
            <a:ext cx="1127052" cy="1630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Elbow 13">
            <a:extLst>
              <a:ext uri="{FF2B5EF4-FFF2-40B4-BE49-F238E27FC236}">
                <a16:creationId xmlns:a16="http://schemas.microsoft.com/office/drawing/2014/main" id="{C1A24238-8247-4AB1-9814-689652BF360F}"/>
              </a:ext>
            </a:extLst>
          </p:cNvPr>
          <p:cNvCxnSpPr>
            <a:cxnSpLocks/>
            <a:stCxn id="18" idx="0"/>
            <a:endCxn id="12" idx="2"/>
          </p:cNvCxnSpPr>
          <p:nvPr/>
        </p:nvCxnSpPr>
        <p:spPr>
          <a:xfrm rot="5400000" flipH="1" flipV="1">
            <a:off x="4995890" y="2552321"/>
            <a:ext cx="321801" cy="1275907"/>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1D2C04C-13BC-433E-9E97-3E8151D68016}"/>
              </a:ext>
            </a:extLst>
          </p:cNvPr>
          <p:cNvSpPr/>
          <p:nvPr/>
        </p:nvSpPr>
        <p:spPr>
          <a:xfrm>
            <a:off x="967562" y="3351174"/>
            <a:ext cx="7102550" cy="7846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182B75E-48EC-43AB-9B03-DA0F5247F30A}"/>
              </a:ext>
            </a:extLst>
          </p:cNvPr>
          <p:cNvSpPr txBox="1"/>
          <p:nvPr/>
        </p:nvSpPr>
        <p:spPr>
          <a:xfrm>
            <a:off x="1073888" y="3420311"/>
            <a:ext cx="6730338" cy="646331"/>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dirty="0"/>
              <a:t>Younger age was a predictor for patients having higher maximum testosterone values during their course of ADT</a:t>
            </a:r>
          </a:p>
        </p:txBody>
      </p:sp>
    </p:spTree>
    <p:extLst>
      <p:ext uri="{BB962C8B-B14F-4D97-AF65-F5344CB8AC3E}">
        <p14:creationId xmlns:p14="http://schemas.microsoft.com/office/powerpoint/2010/main" val="191933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BC2422-FA86-4AEC-815A-9879B59B5415}"/>
              </a:ext>
            </a:extLst>
          </p:cNvPr>
          <p:cNvSpPr>
            <a:spLocks noGrp="1"/>
          </p:cNvSpPr>
          <p:nvPr>
            <p:ph type="title"/>
          </p:nvPr>
        </p:nvSpPr>
        <p:spPr>
          <a:xfrm>
            <a:off x="425797" y="292894"/>
            <a:ext cx="8285967" cy="784605"/>
          </a:xfrm>
        </p:spPr>
        <p:txBody>
          <a:bodyPr anchor="ctr">
            <a:normAutofit/>
          </a:bodyPr>
          <a:lstStyle/>
          <a:p>
            <a:r>
              <a:rPr lang="en-US" dirty="0">
                <a:latin typeface="+mn-lt"/>
                <a:cs typeface="Arial" panose="020B0604020202020204" pitchFamily="34" charset="0"/>
              </a:rPr>
              <a:t>Financial Disclosure</a:t>
            </a:r>
          </a:p>
        </p:txBody>
      </p:sp>
      <p:sp>
        <p:nvSpPr>
          <p:cNvPr id="3" name="Content Placeholder 2"/>
          <p:cNvSpPr>
            <a:spLocks noGrp="1"/>
          </p:cNvSpPr>
          <p:nvPr>
            <p:ph idx="1"/>
          </p:nvPr>
        </p:nvSpPr>
        <p:spPr>
          <a:xfrm>
            <a:off x="432147" y="1171184"/>
            <a:ext cx="7768145" cy="3461539"/>
          </a:xfrm>
        </p:spPr>
        <p:txBody>
          <a:bodyPr>
            <a:noAutofit/>
          </a:bodyPr>
          <a:lstStyle/>
          <a:p>
            <a:pPr>
              <a:lnSpc>
                <a:spcPct val="100000"/>
              </a:lnSpc>
              <a:spcAft>
                <a:spcPts val="600"/>
              </a:spcAft>
            </a:pPr>
            <a:r>
              <a:rPr lang="en-US" altLang="en-US" dirty="0">
                <a:cs typeface="Arial" panose="020B0604020202020204" pitchFamily="34" charset="0"/>
              </a:rPr>
              <a:t>In the past 12 months, I have had the following financial relationship with the manufacturer:</a:t>
            </a:r>
          </a:p>
          <a:p>
            <a:pPr lvl="1">
              <a:lnSpc>
                <a:spcPct val="100000"/>
              </a:lnSpc>
              <a:spcAft>
                <a:spcPts val="600"/>
              </a:spcAft>
            </a:pPr>
            <a:r>
              <a:rPr lang="en-US" altLang="en-US" sz="1800" dirty="0">
                <a:cs typeface="Arial" panose="020B0604020202020204" pitchFamily="34" charset="0"/>
              </a:rPr>
              <a:t>AbbVie consultant</a:t>
            </a:r>
          </a:p>
          <a:p>
            <a:pPr lvl="1">
              <a:lnSpc>
                <a:spcPct val="100000"/>
              </a:lnSpc>
              <a:spcAft>
                <a:spcPts val="600"/>
              </a:spcAft>
            </a:pPr>
            <a:r>
              <a:rPr lang="en-US" altLang="en-US" sz="1800" dirty="0">
                <a:cs typeface="Arial" panose="020B0604020202020204" pitchFamily="34" charset="0"/>
              </a:rPr>
              <a:t>Speaker’s bureau and teaching engagements</a:t>
            </a:r>
          </a:p>
          <a:p>
            <a:pPr lvl="1">
              <a:lnSpc>
                <a:spcPct val="100000"/>
              </a:lnSpc>
              <a:spcAft>
                <a:spcPts val="600"/>
              </a:spcAft>
            </a:pPr>
            <a:r>
              <a:rPr lang="en-US" altLang="en-US" sz="1800" dirty="0">
                <a:cs typeface="Arial" panose="020B0604020202020204" pitchFamily="34" charset="0"/>
              </a:rPr>
              <a:t>Advisory committee/Board</a:t>
            </a:r>
          </a:p>
          <a:p>
            <a:pPr>
              <a:lnSpc>
                <a:spcPct val="100000"/>
              </a:lnSpc>
              <a:spcAft>
                <a:spcPts val="600"/>
              </a:spcAft>
            </a:pPr>
            <a:r>
              <a:rPr lang="en-US" altLang="en-US" dirty="0">
                <a:cs typeface="Arial" panose="020B0604020202020204" pitchFamily="34" charset="0"/>
              </a:rPr>
              <a:t>I </a:t>
            </a:r>
            <a:r>
              <a:rPr lang="en-US" altLang="en-US" u="sng" dirty="0">
                <a:cs typeface="Arial" panose="020B0604020202020204" pitchFamily="34" charset="0"/>
              </a:rPr>
              <a:t>do not</a:t>
            </a:r>
            <a:r>
              <a:rPr lang="en-US" altLang="en-US" dirty="0">
                <a:cs typeface="Arial" panose="020B0604020202020204" pitchFamily="34" charset="0"/>
              </a:rPr>
              <a:t> intend to discuss an unapproved or investigative commercial product in my presentation</a:t>
            </a:r>
          </a:p>
        </p:txBody>
      </p:sp>
      <p:sp>
        <p:nvSpPr>
          <p:cNvPr id="5" name="Slide Number Placeholder 4">
            <a:extLst>
              <a:ext uri="{FF2B5EF4-FFF2-40B4-BE49-F238E27FC236}">
                <a16:creationId xmlns:a16="http://schemas.microsoft.com/office/drawing/2014/main" id="{968D9FC3-D820-A740-B809-474D84575D9C}"/>
              </a:ext>
            </a:extLst>
          </p:cNvPr>
          <p:cNvSpPr>
            <a:spLocks noGrp="1"/>
          </p:cNvSpPr>
          <p:nvPr>
            <p:ph type="sldNum" sz="quarter" idx="12"/>
          </p:nvPr>
        </p:nvSpPr>
        <p:spPr/>
        <p:txBody>
          <a:bodyPr/>
          <a:lstStyle/>
          <a:p>
            <a:fld id="{FEE48191-0C4A-1249-9ADF-D0EAC71CA6AD}" type="slidenum">
              <a:rPr kumimoji="1" lang="zh-TW" altLang="en-US" smtClean="0"/>
              <a:t>3</a:t>
            </a:fld>
            <a:endParaRPr kumimoji="1" lang="zh-TW" altLang="en-US" dirty="0"/>
          </a:p>
        </p:txBody>
      </p:sp>
    </p:spTree>
    <p:extLst>
      <p:ext uri="{BB962C8B-B14F-4D97-AF65-F5344CB8AC3E}">
        <p14:creationId xmlns:p14="http://schemas.microsoft.com/office/powerpoint/2010/main" val="2078071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B35D-C33E-4951-BB5A-E6ECDF2E3A25}"/>
              </a:ext>
            </a:extLst>
          </p:cNvPr>
          <p:cNvSpPr>
            <a:spLocks noGrp="1"/>
          </p:cNvSpPr>
          <p:nvPr>
            <p:ph type="title"/>
          </p:nvPr>
        </p:nvSpPr>
        <p:spPr/>
        <p:txBody>
          <a:bodyPr/>
          <a:lstStyle/>
          <a:p>
            <a:r>
              <a:rPr lang="en-US" dirty="0"/>
              <a:t>Wilke et al: Distribution of PSA Values at Time of Testosterone Escape </a:t>
            </a:r>
          </a:p>
        </p:txBody>
      </p:sp>
      <p:sp>
        <p:nvSpPr>
          <p:cNvPr id="4" name="Slide Number Placeholder 3">
            <a:extLst>
              <a:ext uri="{FF2B5EF4-FFF2-40B4-BE49-F238E27FC236}">
                <a16:creationId xmlns:a16="http://schemas.microsoft.com/office/drawing/2014/main" id="{2DDE44CA-EE55-4E2B-96E0-42577EFA271A}"/>
              </a:ext>
            </a:extLst>
          </p:cNvPr>
          <p:cNvSpPr>
            <a:spLocks noGrp="1"/>
          </p:cNvSpPr>
          <p:nvPr>
            <p:ph type="sldNum" sz="quarter" idx="12"/>
          </p:nvPr>
        </p:nvSpPr>
        <p:spPr/>
        <p:txBody>
          <a:bodyPr/>
          <a:lstStyle/>
          <a:p>
            <a:fld id="{FEE48191-0C4A-1249-9ADF-D0EAC71CA6AD}" type="slidenum">
              <a:rPr kumimoji="1" lang="zh-TW" altLang="en-US" smtClean="0"/>
              <a:t>30</a:t>
            </a:fld>
            <a:endParaRPr kumimoji="1" lang="zh-TW" altLang="en-US" dirty="0"/>
          </a:p>
        </p:txBody>
      </p:sp>
      <p:sp>
        <p:nvSpPr>
          <p:cNvPr id="6" name="Text Box 8">
            <a:extLst>
              <a:ext uri="{FF2B5EF4-FFF2-40B4-BE49-F238E27FC236}">
                <a16:creationId xmlns:a16="http://schemas.microsoft.com/office/drawing/2014/main" id="{7D3136DA-2917-44B4-BC48-50DDF34EA82D}"/>
              </a:ext>
            </a:extLst>
          </p:cNvPr>
          <p:cNvSpPr txBox="1">
            <a:spLocks noChangeArrowheads="1"/>
          </p:cNvSpPr>
          <p:nvPr/>
        </p:nvSpPr>
        <p:spPr bwMode="auto">
          <a:xfrm>
            <a:off x="476852" y="4396993"/>
            <a:ext cx="8305800" cy="440309"/>
          </a:xfrm>
          <a:prstGeom prst="rect">
            <a:avLst/>
          </a:prstGeom>
          <a:noFill/>
          <a:ln w="9525">
            <a:noFill/>
            <a:miter lim="800000"/>
            <a:headEnd/>
            <a:tailEnd/>
          </a:ln>
        </p:spPr>
        <p:txBody>
          <a:bodyPr lIns="0" tIns="0" rIns="0" bIns="0" anchor="b" anchorCtr="0"/>
          <a:lstStyle/>
          <a:p>
            <a:pPr marL="57150"/>
            <a:endParaRPr lang="en-US" sz="800" dirty="0"/>
          </a:p>
          <a:p>
            <a:pPr marL="57150"/>
            <a:r>
              <a:rPr lang="en-US" sz="800" b="1" dirty="0">
                <a:solidFill>
                  <a:schemeClr val="tx1">
                    <a:lumMod val="75000"/>
                    <a:lumOff val="25000"/>
                  </a:schemeClr>
                </a:solidFill>
                <a:cs typeface="Arial" panose="020B0604020202020204" pitchFamily="34" charset="0"/>
              </a:rPr>
              <a:t>Reference: </a:t>
            </a:r>
            <a:r>
              <a:rPr lang="en-US" sz="800" dirty="0">
                <a:solidFill>
                  <a:schemeClr val="tx1">
                    <a:lumMod val="75000"/>
                    <a:lumOff val="25000"/>
                  </a:schemeClr>
                </a:solidFill>
                <a:cs typeface="Arial" panose="020B0604020202020204" pitchFamily="34" charset="0"/>
              </a:rPr>
              <a:t>Wilke D et al</a:t>
            </a:r>
            <a:r>
              <a:rPr lang="en-US" sz="800" i="1" dirty="0">
                <a:solidFill>
                  <a:schemeClr val="tx1">
                    <a:lumMod val="75000"/>
                    <a:lumOff val="25000"/>
                  </a:schemeClr>
                </a:solidFill>
                <a:cs typeface="Arial" panose="020B0604020202020204" pitchFamily="34" charset="0"/>
              </a:rPr>
              <a:t>. Pharmacotherapy</a:t>
            </a:r>
            <a:r>
              <a:rPr lang="en-US" sz="800" dirty="0">
                <a:solidFill>
                  <a:schemeClr val="tx1">
                    <a:lumMod val="75000"/>
                    <a:lumOff val="25000"/>
                  </a:schemeClr>
                </a:solidFill>
                <a:cs typeface="Arial" panose="020B0604020202020204" pitchFamily="34" charset="0"/>
              </a:rPr>
              <a:t>. 2018;38(3):327-333.</a:t>
            </a:r>
            <a:endParaRPr lang="en-US" sz="800" i="1" dirty="0">
              <a:solidFill>
                <a:schemeClr val="tx1">
                  <a:lumMod val="75000"/>
                  <a:lumOff val="25000"/>
                </a:schemeClr>
              </a:solidFill>
              <a:cs typeface="Arial" panose="020B0604020202020204" pitchFamily="34" charset="0"/>
            </a:endParaRPr>
          </a:p>
        </p:txBody>
      </p:sp>
      <p:sp>
        <p:nvSpPr>
          <p:cNvPr id="8" name="TextBox 7">
            <a:extLst>
              <a:ext uri="{FF2B5EF4-FFF2-40B4-BE49-F238E27FC236}">
                <a16:creationId xmlns:a16="http://schemas.microsoft.com/office/drawing/2014/main" id="{8CDE2393-B536-401D-BBC4-FAD72D899213}"/>
              </a:ext>
            </a:extLst>
          </p:cNvPr>
          <p:cNvSpPr txBox="1"/>
          <p:nvPr/>
        </p:nvSpPr>
        <p:spPr>
          <a:xfrm>
            <a:off x="432147" y="3746630"/>
            <a:ext cx="8279879" cy="646331"/>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dirty="0"/>
              <a:t>PSA at the time of testosterone </a:t>
            </a:r>
            <a:r>
              <a:rPr lang="it-IT" dirty="0"/>
              <a:t>escape (&gt;1.75 nmol/L; 69 testosterone </a:t>
            </a:r>
            <a:r>
              <a:rPr lang="en-US" dirty="0"/>
              <a:t>escapes in 50 patients) was relatively low</a:t>
            </a:r>
          </a:p>
        </p:txBody>
      </p:sp>
      <p:graphicFrame>
        <p:nvGraphicFramePr>
          <p:cNvPr id="9" name="Chart 8">
            <a:extLst>
              <a:ext uri="{FF2B5EF4-FFF2-40B4-BE49-F238E27FC236}">
                <a16:creationId xmlns:a16="http://schemas.microsoft.com/office/drawing/2014/main" id="{CF9A90ED-A805-4F7B-9DE5-2505ABFBFE04}"/>
              </a:ext>
            </a:extLst>
          </p:cNvPr>
          <p:cNvGraphicFramePr/>
          <p:nvPr>
            <p:extLst>
              <p:ext uri="{D42A27DB-BD31-4B8C-83A1-F6EECF244321}">
                <p14:modId xmlns:p14="http://schemas.microsoft.com/office/powerpoint/2010/main" val="3899841672"/>
              </p:ext>
            </p:extLst>
          </p:nvPr>
        </p:nvGraphicFramePr>
        <p:xfrm>
          <a:off x="1535121" y="1301045"/>
          <a:ext cx="5480237" cy="26035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4509228C-C221-48A0-A377-400670CFD40F}"/>
              </a:ext>
            </a:extLst>
          </p:cNvPr>
          <p:cNvCxnSpPr/>
          <p:nvPr/>
        </p:nvCxnSpPr>
        <p:spPr>
          <a:xfrm flipV="1">
            <a:off x="2408663" y="1301045"/>
            <a:ext cx="0" cy="1932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53DA66-1BEC-440E-A14F-757B5554B3B6}"/>
              </a:ext>
            </a:extLst>
          </p:cNvPr>
          <p:cNvCxnSpPr>
            <a:cxnSpLocks/>
          </p:cNvCxnSpPr>
          <p:nvPr/>
        </p:nvCxnSpPr>
        <p:spPr>
          <a:xfrm>
            <a:off x="2408663" y="3233854"/>
            <a:ext cx="442703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570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C309-0565-4F59-A116-3D7729727E0D}"/>
              </a:ext>
            </a:extLst>
          </p:cNvPr>
          <p:cNvSpPr>
            <a:spLocks noGrp="1"/>
          </p:cNvSpPr>
          <p:nvPr>
            <p:ph type="title"/>
          </p:nvPr>
        </p:nvSpPr>
        <p:spPr/>
        <p:txBody>
          <a:bodyPr/>
          <a:lstStyle/>
          <a:p>
            <a:r>
              <a:rPr lang="en-US" dirty="0"/>
              <a:t>Wilke et al: Number of Maximum Testosterone Level Within Each Category by Course of LHRH Agonists </a:t>
            </a:r>
          </a:p>
        </p:txBody>
      </p:sp>
      <p:pic>
        <p:nvPicPr>
          <p:cNvPr id="5" name="Content Placeholder 4">
            <a:extLst>
              <a:ext uri="{FF2B5EF4-FFF2-40B4-BE49-F238E27FC236}">
                <a16:creationId xmlns:a16="http://schemas.microsoft.com/office/drawing/2014/main" id="{EEEEAC49-B968-40F1-8B3C-D3C04EBC536C}"/>
              </a:ext>
            </a:extLst>
          </p:cNvPr>
          <p:cNvPicPr>
            <a:picLocks noGrp="1" noChangeAspect="1"/>
          </p:cNvPicPr>
          <p:nvPr>
            <p:ph idx="1"/>
          </p:nvPr>
        </p:nvPicPr>
        <p:blipFill rotWithShape="1">
          <a:blip r:embed="rId2"/>
          <a:srcRect t="64632" r="19943" b="4013"/>
          <a:stretch/>
        </p:blipFill>
        <p:spPr>
          <a:xfrm>
            <a:off x="847391" y="2780900"/>
            <a:ext cx="5312777" cy="1030795"/>
          </a:xfrm>
          <a:prstGeom prst="rect">
            <a:avLst/>
          </a:prstGeom>
        </p:spPr>
      </p:pic>
      <p:sp>
        <p:nvSpPr>
          <p:cNvPr id="4" name="Slide Number Placeholder 3">
            <a:extLst>
              <a:ext uri="{FF2B5EF4-FFF2-40B4-BE49-F238E27FC236}">
                <a16:creationId xmlns:a16="http://schemas.microsoft.com/office/drawing/2014/main" id="{5C429C82-C263-47B9-98D2-B5CA0129B19E}"/>
              </a:ext>
            </a:extLst>
          </p:cNvPr>
          <p:cNvSpPr>
            <a:spLocks noGrp="1"/>
          </p:cNvSpPr>
          <p:nvPr>
            <p:ph type="sldNum" sz="quarter" idx="12"/>
          </p:nvPr>
        </p:nvSpPr>
        <p:spPr/>
        <p:txBody>
          <a:bodyPr/>
          <a:lstStyle/>
          <a:p>
            <a:fld id="{FEE48191-0C4A-1249-9ADF-D0EAC71CA6AD}" type="slidenum">
              <a:rPr kumimoji="1" lang="zh-TW" altLang="en-US" smtClean="0"/>
              <a:t>31</a:t>
            </a:fld>
            <a:endParaRPr kumimoji="1" lang="zh-TW" altLang="en-US" dirty="0"/>
          </a:p>
        </p:txBody>
      </p:sp>
      <p:pic>
        <p:nvPicPr>
          <p:cNvPr id="7" name="Content Placeholder 4">
            <a:extLst>
              <a:ext uri="{FF2B5EF4-FFF2-40B4-BE49-F238E27FC236}">
                <a16:creationId xmlns:a16="http://schemas.microsoft.com/office/drawing/2014/main" id="{F84581ED-F4C4-48F8-8C80-E5FF9F9B3A8B}"/>
              </a:ext>
            </a:extLst>
          </p:cNvPr>
          <p:cNvPicPr>
            <a:picLocks noChangeAspect="1"/>
          </p:cNvPicPr>
          <p:nvPr/>
        </p:nvPicPr>
        <p:blipFill rotWithShape="1">
          <a:blip r:embed="rId2"/>
          <a:srcRect t="9637" r="19943" b="59011"/>
          <a:stretch/>
        </p:blipFill>
        <p:spPr>
          <a:xfrm>
            <a:off x="847391" y="1419697"/>
            <a:ext cx="5312777" cy="1030795"/>
          </a:xfrm>
          <a:prstGeom prst="rect">
            <a:avLst/>
          </a:prstGeom>
        </p:spPr>
      </p:pic>
      <p:sp>
        <p:nvSpPr>
          <p:cNvPr id="9" name="Text Box 8">
            <a:extLst>
              <a:ext uri="{FF2B5EF4-FFF2-40B4-BE49-F238E27FC236}">
                <a16:creationId xmlns:a16="http://schemas.microsoft.com/office/drawing/2014/main" id="{535D5A97-AE0C-4C64-8724-259BA03A7CAF}"/>
              </a:ext>
            </a:extLst>
          </p:cNvPr>
          <p:cNvSpPr txBox="1">
            <a:spLocks noChangeArrowheads="1"/>
          </p:cNvSpPr>
          <p:nvPr/>
        </p:nvSpPr>
        <p:spPr bwMode="auto">
          <a:xfrm>
            <a:off x="476852" y="4396993"/>
            <a:ext cx="8305800" cy="440309"/>
          </a:xfrm>
          <a:prstGeom prst="rect">
            <a:avLst/>
          </a:prstGeom>
          <a:noFill/>
          <a:ln w="9525">
            <a:noFill/>
            <a:miter lim="800000"/>
            <a:headEnd/>
            <a:tailEnd/>
          </a:ln>
        </p:spPr>
        <p:txBody>
          <a:bodyPr lIns="0" tIns="0" rIns="0" bIns="0" anchor="b" anchorCtr="0"/>
          <a:lstStyle/>
          <a:p>
            <a:pPr marL="57150"/>
            <a:r>
              <a:rPr lang="en-US" sz="800" dirty="0"/>
              <a:t>IM, intramuscular; </a:t>
            </a:r>
            <a:r>
              <a:rPr lang="en-US" sz="800" dirty="0" err="1"/>
              <a:t>LHRHa</a:t>
            </a:r>
            <a:r>
              <a:rPr lang="en-US" sz="800" dirty="0"/>
              <a:t>, luteinizing hormone-releasing hormone agonist; SC, subcutaneous. </a:t>
            </a:r>
          </a:p>
          <a:p>
            <a:pPr marL="57150"/>
            <a:r>
              <a:rPr lang="en-US" sz="800" b="1" dirty="0">
                <a:solidFill>
                  <a:schemeClr val="tx1">
                    <a:lumMod val="75000"/>
                    <a:lumOff val="25000"/>
                  </a:schemeClr>
                </a:solidFill>
                <a:cs typeface="Arial" panose="020B0604020202020204" pitchFamily="34" charset="0"/>
              </a:rPr>
              <a:t>Reference: </a:t>
            </a:r>
            <a:r>
              <a:rPr lang="en-US" sz="800" dirty="0">
                <a:solidFill>
                  <a:schemeClr val="tx1">
                    <a:lumMod val="75000"/>
                    <a:lumOff val="25000"/>
                  </a:schemeClr>
                </a:solidFill>
                <a:cs typeface="Arial" panose="020B0604020202020204" pitchFamily="34" charset="0"/>
              </a:rPr>
              <a:t>Wilke D et al</a:t>
            </a:r>
            <a:r>
              <a:rPr lang="en-US" sz="800" i="1" dirty="0">
                <a:solidFill>
                  <a:schemeClr val="tx1">
                    <a:lumMod val="75000"/>
                    <a:lumOff val="25000"/>
                  </a:schemeClr>
                </a:solidFill>
                <a:cs typeface="Arial" panose="020B0604020202020204" pitchFamily="34" charset="0"/>
              </a:rPr>
              <a:t>. Pharmacotherapy</a:t>
            </a:r>
            <a:r>
              <a:rPr lang="en-US" sz="800" dirty="0">
                <a:solidFill>
                  <a:schemeClr val="tx1">
                    <a:lumMod val="75000"/>
                    <a:lumOff val="25000"/>
                  </a:schemeClr>
                </a:solidFill>
                <a:cs typeface="Arial" panose="020B0604020202020204" pitchFamily="34" charset="0"/>
              </a:rPr>
              <a:t>. 2018;38(3):327-333.</a:t>
            </a:r>
            <a:endParaRPr lang="en-US" sz="800" i="1" dirty="0">
              <a:solidFill>
                <a:schemeClr val="tx1">
                  <a:lumMod val="75000"/>
                  <a:lumOff val="25000"/>
                </a:schemeClr>
              </a:solidFill>
              <a:cs typeface="Arial" panose="020B0604020202020204" pitchFamily="34" charset="0"/>
            </a:endParaRPr>
          </a:p>
        </p:txBody>
      </p:sp>
      <p:sp>
        <p:nvSpPr>
          <p:cNvPr id="10" name="TextBox 9">
            <a:extLst>
              <a:ext uri="{FF2B5EF4-FFF2-40B4-BE49-F238E27FC236}">
                <a16:creationId xmlns:a16="http://schemas.microsoft.com/office/drawing/2014/main" id="{F9D3AFB0-D765-4E8D-AF08-E249BBF55986}"/>
              </a:ext>
            </a:extLst>
          </p:cNvPr>
          <p:cNvSpPr txBox="1"/>
          <p:nvPr/>
        </p:nvSpPr>
        <p:spPr>
          <a:xfrm>
            <a:off x="782180" y="2731973"/>
            <a:ext cx="4695516" cy="276999"/>
          </a:xfrm>
          <a:prstGeom prst="rect">
            <a:avLst/>
          </a:prstGeom>
          <a:noFill/>
        </p:spPr>
        <p:txBody>
          <a:bodyPr wrap="none" rtlCol="0">
            <a:spAutoFit/>
          </a:bodyPr>
          <a:lstStyle/>
          <a:p>
            <a:r>
              <a:rPr lang="en-US" sz="1200" dirty="0"/>
              <a:t>In patients with more than six testosterone measurements (n=187)</a:t>
            </a:r>
          </a:p>
        </p:txBody>
      </p:sp>
      <p:sp>
        <p:nvSpPr>
          <p:cNvPr id="6" name="TextBox 5">
            <a:extLst>
              <a:ext uri="{FF2B5EF4-FFF2-40B4-BE49-F238E27FC236}">
                <a16:creationId xmlns:a16="http://schemas.microsoft.com/office/drawing/2014/main" id="{E03FD261-0EB5-408D-A8B6-F9444E3F794C}"/>
              </a:ext>
            </a:extLst>
          </p:cNvPr>
          <p:cNvSpPr txBox="1"/>
          <p:nvPr/>
        </p:nvSpPr>
        <p:spPr>
          <a:xfrm>
            <a:off x="6293907" y="1739393"/>
            <a:ext cx="2850093" cy="1815882"/>
          </a:xfrm>
          <a:prstGeom prst="rect">
            <a:avLst/>
          </a:prstGeom>
          <a:noFill/>
        </p:spPr>
        <p:txBody>
          <a:bodyPr wrap="square" rtlCol="0">
            <a:spAutoFit/>
          </a:bodyPr>
          <a:lstStyle/>
          <a:p>
            <a:r>
              <a:rPr lang="en-US" sz="1400" dirty="0"/>
              <a:t>In patients with </a:t>
            </a:r>
            <a:r>
              <a:rPr lang="en-US" sz="1400" b="1" dirty="0">
                <a:solidFill>
                  <a:srgbClr val="002060"/>
                </a:solidFill>
              </a:rPr>
              <a:t>&lt;6</a:t>
            </a:r>
            <a:r>
              <a:rPr lang="en-US" sz="1400" dirty="0"/>
              <a:t> testosterone measurements, the probability of testosterone escape was </a:t>
            </a:r>
            <a:r>
              <a:rPr lang="en-US" sz="1400" b="1" dirty="0">
                <a:solidFill>
                  <a:srgbClr val="002060"/>
                </a:solidFill>
              </a:rPr>
              <a:t>0%–9% </a:t>
            </a:r>
            <a:r>
              <a:rPr lang="en-US" sz="1400" dirty="0"/>
              <a:t>across </a:t>
            </a:r>
            <a:r>
              <a:rPr lang="en-US" sz="1400" dirty="0" err="1"/>
              <a:t>LHRHa</a:t>
            </a:r>
            <a:r>
              <a:rPr lang="en-US" sz="1400" dirty="0"/>
              <a:t> treatments, whereas in patients with </a:t>
            </a:r>
            <a:r>
              <a:rPr lang="en-US" sz="1400" b="1" dirty="0">
                <a:solidFill>
                  <a:srgbClr val="002060"/>
                </a:solidFill>
              </a:rPr>
              <a:t>&gt;6 </a:t>
            </a:r>
            <a:r>
              <a:rPr lang="en-US" sz="1400" dirty="0"/>
              <a:t>measurements the probability of testosterone escape was in the range of </a:t>
            </a:r>
            <a:r>
              <a:rPr lang="en-US" sz="1400" b="1" dirty="0">
                <a:solidFill>
                  <a:srgbClr val="002060"/>
                </a:solidFill>
              </a:rPr>
              <a:t>10%–26%.</a:t>
            </a:r>
          </a:p>
        </p:txBody>
      </p:sp>
      <p:sp>
        <p:nvSpPr>
          <p:cNvPr id="11" name="TextBox 10">
            <a:extLst>
              <a:ext uri="{FF2B5EF4-FFF2-40B4-BE49-F238E27FC236}">
                <a16:creationId xmlns:a16="http://schemas.microsoft.com/office/drawing/2014/main" id="{BE5FE963-3470-4C41-B04A-11F2AD1B1B64}"/>
              </a:ext>
            </a:extLst>
          </p:cNvPr>
          <p:cNvSpPr txBox="1"/>
          <p:nvPr/>
        </p:nvSpPr>
        <p:spPr>
          <a:xfrm>
            <a:off x="782180" y="1346466"/>
            <a:ext cx="4559261" cy="276999"/>
          </a:xfrm>
          <a:prstGeom prst="rect">
            <a:avLst/>
          </a:prstGeom>
          <a:noFill/>
        </p:spPr>
        <p:txBody>
          <a:bodyPr wrap="none" rtlCol="0">
            <a:spAutoFit/>
          </a:bodyPr>
          <a:lstStyle/>
          <a:p>
            <a:r>
              <a:rPr lang="en-US" sz="1200" dirty="0"/>
              <a:t>In patients with six or fewer testosterone measurements (n=174)</a:t>
            </a:r>
          </a:p>
        </p:txBody>
      </p:sp>
      <p:sp>
        <p:nvSpPr>
          <p:cNvPr id="3" name="Rectangle 2">
            <a:extLst>
              <a:ext uri="{FF2B5EF4-FFF2-40B4-BE49-F238E27FC236}">
                <a16:creationId xmlns:a16="http://schemas.microsoft.com/office/drawing/2014/main" id="{87D130D7-CB30-4E33-BC61-9225018394BA}"/>
              </a:ext>
            </a:extLst>
          </p:cNvPr>
          <p:cNvSpPr/>
          <p:nvPr/>
        </p:nvSpPr>
        <p:spPr>
          <a:xfrm>
            <a:off x="782180" y="3880493"/>
            <a:ext cx="5121060" cy="261610"/>
          </a:xfrm>
          <a:prstGeom prst="rect">
            <a:avLst/>
          </a:prstGeom>
        </p:spPr>
        <p:txBody>
          <a:bodyPr wrap="square">
            <a:spAutoFit/>
          </a:bodyPr>
          <a:lstStyle/>
          <a:p>
            <a:r>
              <a:rPr lang="en-US" sz="1100" dirty="0"/>
              <a:t>Comparison within and across tables were not statistically significant.</a:t>
            </a:r>
          </a:p>
        </p:txBody>
      </p:sp>
    </p:spTree>
    <p:extLst>
      <p:ext uri="{BB962C8B-B14F-4D97-AF65-F5344CB8AC3E}">
        <p14:creationId xmlns:p14="http://schemas.microsoft.com/office/powerpoint/2010/main" val="145705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2EB5-E410-4176-8CF8-29DB01DF7946}"/>
              </a:ext>
            </a:extLst>
          </p:cNvPr>
          <p:cNvSpPr>
            <a:spLocks noGrp="1"/>
          </p:cNvSpPr>
          <p:nvPr>
            <p:ph type="title"/>
          </p:nvPr>
        </p:nvSpPr>
        <p:spPr/>
        <p:txBody>
          <a:bodyPr/>
          <a:lstStyle/>
          <a:p>
            <a:r>
              <a:rPr lang="en-US" dirty="0"/>
              <a:t>Wilke et al: Retrospective Review Conclusions</a:t>
            </a:r>
          </a:p>
        </p:txBody>
      </p:sp>
      <p:sp>
        <p:nvSpPr>
          <p:cNvPr id="3" name="Content Placeholder 2">
            <a:extLst>
              <a:ext uri="{FF2B5EF4-FFF2-40B4-BE49-F238E27FC236}">
                <a16:creationId xmlns:a16="http://schemas.microsoft.com/office/drawing/2014/main" id="{D99CD96F-D4E9-4954-B0BE-B8DACDE7704F}"/>
              </a:ext>
            </a:extLst>
          </p:cNvPr>
          <p:cNvSpPr>
            <a:spLocks noGrp="1"/>
          </p:cNvSpPr>
          <p:nvPr>
            <p:ph idx="1"/>
          </p:nvPr>
        </p:nvSpPr>
        <p:spPr/>
        <p:txBody>
          <a:bodyPr>
            <a:normAutofit/>
          </a:bodyPr>
          <a:lstStyle/>
          <a:p>
            <a:r>
              <a:rPr lang="en-US" dirty="0"/>
              <a:t>In this cohort of patients, an undetectable PSA does not rule out the presence of higher than desired levels of testosterone, reinforcing the need to monitor testosterone levels, especially in younger patients</a:t>
            </a:r>
          </a:p>
          <a:p>
            <a:r>
              <a:rPr lang="en-US" dirty="0"/>
              <a:t>There appears to be no impact of testosterone escape on either biochemical relapse-free survival or overall survival in the short term</a:t>
            </a:r>
          </a:p>
          <a:p>
            <a:r>
              <a:rPr lang="en-US" dirty="0"/>
              <a:t>The incidence of testosterone escape is higher in younger patients and in patients with more frequent monitoring of serum levels of testosterone</a:t>
            </a:r>
          </a:p>
        </p:txBody>
      </p:sp>
      <p:sp>
        <p:nvSpPr>
          <p:cNvPr id="4" name="Slide Number Placeholder 3">
            <a:extLst>
              <a:ext uri="{FF2B5EF4-FFF2-40B4-BE49-F238E27FC236}">
                <a16:creationId xmlns:a16="http://schemas.microsoft.com/office/drawing/2014/main" id="{A619AF78-9D96-44EA-8247-F77A991204EE}"/>
              </a:ext>
            </a:extLst>
          </p:cNvPr>
          <p:cNvSpPr>
            <a:spLocks noGrp="1"/>
          </p:cNvSpPr>
          <p:nvPr>
            <p:ph type="sldNum" sz="quarter" idx="12"/>
          </p:nvPr>
        </p:nvSpPr>
        <p:spPr/>
        <p:txBody>
          <a:bodyPr/>
          <a:lstStyle/>
          <a:p>
            <a:fld id="{FEE48191-0C4A-1249-9ADF-D0EAC71CA6AD}" type="slidenum">
              <a:rPr kumimoji="1" lang="zh-TW" altLang="en-US" smtClean="0"/>
              <a:t>32</a:t>
            </a:fld>
            <a:endParaRPr kumimoji="1" lang="zh-TW" altLang="en-US" dirty="0"/>
          </a:p>
        </p:txBody>
      </p:sp>
      <p:sp>
        <p:nvSpPr>
          <p:cNvPr id="5" name="Text Box 8">
            <a:extLst>
              <a:ext uri="{FF2B5EF4-FFF2-40B4-BE49-F238E27FC236}">
                <a16:creationId xmlns:a16="http://schemas.microsoft.com/office/drawing/2014/main" id="{B7A5ABB6-118A-471E-95D7-CC0B5AB6B0D8}"/>
              </a:ext>
            </a:extLst>
          </p:cNvPr>
          <p:cNvSpPr txBox="1">
            <a:spLocks noChangeArrowheads="1"/>
          </p:cNvSpPr>
          <p:nvPr/>
        </p:nvSpPr>
        <p:spPr bwMode="auto">
          <a:xfrm>
            <a:off x="476852" y="4396993"/>
            <a:ext cx="8305800" cy="440309"/>
          </a:xfrm>
          <a:prstGeom prst="rect">
            <a:avLst/>
          </a:prstGeom>
          <a:noFill/>
          <a:ln w="9525">
            <a:noFill/>
            <a:miter lim="800000"/>
            <a:headEnd/>
            <a:tailEnd/>
          </a:ln>
        </p:spPr>
        <p:txBody>
          <a:bodyPr lIns="0" tIns="0" rIns="0" bIns="0" anchor="b" anchorCtr="0"/>
          <a:lstStyle/>
          <a:p>
            <a:pPr marL="57150"/>
            <a:endParaRPr lang="en-US" sz="800" dirty="0"/>
          </a:p>
          <a:p>
            <a:pPr marL="57150"/>
            <a:r>
              <a:rPr lang="en-US" sz="800" b="1" dirty="0">
                <a:solidFill>
                  <a:schemeClr val="tx1">
                    <a:lumMod val="75000"/>
                    <a:lumOff val="25000"/>
                  </a:schemeClr>
                </a:solidFill>
                <a:cs typeface="Arial" panose="020B0604020202020204" pitchFamily="34" charset="0"/>
              </a:rPr>
              <a:t>Reference: </a:t>
            </a:r>
            <a:r>
              <a:rPr lang="en-US" sz="800" dirty="0">
                <a:solidFill>
                  <a:schemeClr val="tx1">
                    <a:lumMod val="75000"/>
                    <a:lumOff val="25000"/>
                  </a:schemeClr>
                </a:solidFill>
                <a:cs typeface="Arial" panose="020B0604020202020204" pitchFamily="34" charset="0"/>
              </a:rPr>
              <a:t>Wilke D et al</a:t>
            </a:r>
            <a:r>
              <a:rPr lang="en-US" sz="800" i="1" dirty="0">
                <a:solidFill>
                  <a:schemeClr val="tx1">
                    <a:lumMod val="75000"/>
                    <a:lumOff val="25000"/>
                  </a:schemeClr>
                </a:solidFill>
                <a:cs typeface="Arial" panose="020B0604020202020204" pitchFamily="34" charset="0"/>
              </a:rPr>
              <a:t>. Pharmacotherapy</a:t>
            </a:r>
            <a:r>
              <a:rPr lang="en-US" sz="800" dirty="0">
                <a:solidFill>
                  <a:schemeClr val="tx1">
                    <a:lumMod val="75000"/>
                    <a:lumOff val="25000"/>
                  </a:schemeClr>
                </a:solidFill>
                <a:cs typeface="Arial" panose="020B0604020202020204" pitchFamily="34" charset="0"/>
              </a:rPr>
              <a:t>. 2018;38(3):327-333.</a:t>
            </a:r>
            <a:endParaRPr lang="en-US" sz="800" i="1" dirty="0">
              <a:solidFill>
                <a:schemeClr val="tx1">
                  <a:lumMod val="75000"/>
                  <a:lumOff val="25000"/>
                </a:schemeClr>
              </a:solidFill>
              <a:cs typeface="Arial" panose="020B0604020202020204" pitchFamily="34" charset="0"/>
            </a:endParaRPr>
          </a:p>
        </p:txBody>
      </p:sp>
    </p:spTree>
    <p:extLst>
      <p:ext uri="{BB962C8B-B14F-4D97-AF65-F5344CB8AC3E}">
        <p14:creationId xmlns:p14="http://schemas.microsoft.com/office/powerpoint/2010/main" val="3199345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2" name="Rectangle 6"/>
          <p:cNvSpPr>
            <a:spLocks noGrp="1" noChangeArrowheads="1"/>
          </p:cNvSpPr>
          <p:nvPr>
            <p:ph type="title"/>
          </p:nvPr>
        </p:nvSpPr>
        <p:spPr>
          <a:xfrm>
            <a:off x="431980" y="256158"/>
            <a:ext cx="6927008" cy="857250"/>
          </a:xfrm>
        </p:spPr>
        <p:txBody>
          <a:bodyPr>
            <a:normAutofit/>
          </a:bodyPr>
          <a:lstStyle/>
          <a:p>
            <a:r>
              <a:rPr lang="en-US" dirty="0">
                <a:latin typeface="+mn-lt"/>
                <a:cs typeface="Arial" panose="020B0604020202020204" pitchFamily="34" charset="0"/>
              </a:rPr>
              <a:t>Retrospective Review Overall</a:t>
            </a:r>
            <a:r>
              <a:rPr lang="en-US" dirty="0">
                <a:latin typeface="+mn-lt"/>
              </a:rPr>
              <a:t> </a:t>
            </a:r>
            <a:r>
              <a:rPr lang="en-US" dirty="0">
                <a:latin typeface="+mn-lt"/>
                <a:cs typeface="Arial" panose="020B0604020202020204" pitchFamily="34" charset="0"/>
              </a:rPr>
              <a:t>Conclusions</a:t>
            </a:r>
            <a:r>
              <a:rPr lang="en-US" dirty="0">
                <a:latin typeface="+mn-lt"/>
              </a:rPr>
              <a:t> </a:t>
            </a:r>
          </a:p>
        </p:txBody>
      </p:sp>
      <p:sp>
        <p:nvSpPr>
          <p:cNvPr id="311303" name="Rectangle 7"/>
          <p:cNvSpPr>
            <a:spLocks noGrp="1" noChangeArrowheads="1"/>
          </p:cNvSpPr>
          <p:nvPr>
            <p:ph idx="1"/>
          </p:nvPr>
        </p:nvSpPr>
        <p:spPr>
          <a:xfrm>
            <a:off x="431332" y="1136651"/>
            <a:ext cx="7886700" cy="3263504"/>
          </a:xfrm>
        </p:spPr>
        <p:txBody>
          <a:bodyPr>
            <a:normAutofit/>
          </a:bodyPr>
          <a:lstStyle/>
          <a:p>
            <a:r>
              <a:rPr lang="en-US" dirty="0">
                <a:cs typeface="Arial" panose="020B0604020202020204" pitchFamily="34" charset="0"/>
              </a:rPr>
              <a:t>Inadequate testosterone suppression appears to predict a greater likelihood of, and shorter time to CRPC/AIP</a:t>
            </a:r>
          </a:p>
          <a:p>
            <a:pPr lvl="1"/>
            <a:r>
              <a:rPr lang="en-US" dirty="0">
                <a:cs typeface="Arial" panose="020B0604020202020204" pitchFamily="34" charset="0"/>
              </a:rPr>
              <a:t>To confirm these findings, a prospective, randomized, and carefully designed trial to assess clinical progression and mortality as the primary endpoints would be required to reassess the testosterone cutoff level</a:t>
            </a:r>
          </a:p>
          <a:p>
            <a:r>
              <a:rPr lang="en-US" dirty="0">
                <a:cs typeface="Arial" panose="020B0604020202020204" pitchFamily="34" charset="0"/>
              </a:rPr>
              <a:t>The prescribing information for all FDA-approved GnRH agonists suggest monitoring testosterone levels to ensure castrate testosterone levels are maintained</a:t>
            </a:r>
          </a:p>
        </p:txBody>
      </p:sp>
      <p:sp>
        <p:nvSpPr>
          <p:cNvPr id="2" name="Slide Number Placeholder 1">
            <a:extLst>
              <a:ext uri="{FF2B5EF4-FFF2-40B4-BE49-F238E27FC236}">
                <a16:creationId xmlns:a16="http://schemas.microsoft.com/office/drawing/2014/main" id="{3A67A805-F10E-4640-A59E-0EC97475F9F8}"/>
              </a:ext>
            </a:extLst>
          </p:cNvPr>
          <p:cNvSpPr>
            <a:spLocks noGrp="1"/>
          </p:cNvSpPr>
          <p:nvPr>
            <p:ph type="sldNum" sz="quarter" idx="12"/>
          </p:nvPr>
        </p:nvSpPr>
        <p:spPr/>
        <p:txBody>
          <a:bodyPr/>
          <a:lstStyle/>
          <a:p>
            <a:fld id="{FEE48191-0C4A-1249-9ADF-D0EAC71CA6AD}" type="slidenum">
              <a:rPr kumimoji="1" lang="zh-TW" altLang="en-US" smtClean="0"/>
              <a:t>33</a:t>
            </a:fld>
            <a:endParaRPr kumimoji="1" lang="zh-TW" altLang="en-US"/>
          </a:p>
        </p:txBody>
      </p:sp>
    </p:spTree>
    <p:extLst>
      <p:ext uri="{BB962C8B-B14F-4D97-AF65-F5344CB8AC3E}">
        <p14:creationId xmlns:p14="http://schemas.microsoft.com/office/powerpoint/2010/main" val="2257576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4AE7-AC67-4AE4-8F5F-DF8D2D49425E}"/>
              </a:ext>
            </a:extLst>
          </p:cNvPr>
          <p:cNvSpPr>
            <a:spLocks noGrp="1"/>
          </p:cNvSpPr>
          <p:nvPr>
            <p:ph type="title"/>
          </p:nvPr>
        </p:nvSpPr>
        <p:spPr>
          <a:xfrm>
            <a:off x="425797" y="280194"/>
            <a:ext cx="8285967" cy="784605"/>
          </a:xfrm>
        </p:spPr>
        <p:txBody>
          <a:bodyPr>
            <a:noAutofit/>
          </a:bodyPr>
          <a:lstStyle/>
          <a:p>
            <a:r>
              <a:rPr lang="en-US" dirty="0">
                <a:latin typeface="+mn-lt"/>
              </a:rPr>
              <a:t>Bridging the Relationship Between </a:t>
            </a:r>
            <a:br>
              <a:rPr lang="en-US" dirty="0">
                <a:latin typeface="+mn-lt"/>
              </a:rPr>
            </a:br>
            <a:r>
              <a:rPr lang="en-US" dirty="0">
                <a:latin typeface="+mn-lt"/>
              </a:rPr>
              <a:t>Testosterone and PSA</a:t>
            </a:r>
          </a:p>
        </p:txBody>
      </p:sp>
      <p:sp>
        <p:nvSpPr>
          <p:cNvPr id="3" name="Content Placeholder 2">
            <a:extLst>
              <a:ext uri="{FF2B5EF4-FFF2-40B4-BE49-F238E27FC236}">
                <a16:creationId xmlns:a16="http://schemas.microsoft.com/office/drawing/2014/main" id="{84CF06E0-82E6-4938-BF06-0F167CE85360}"/>
              </a:ext>
            </a:extLst>
          </p:cNvPr>
          <p:cNvSpPr>
            <a:spLocks noGrp="1"/>
          </p:cNvSpPr>
          <p:nvPr>
            <p:ph idx="1"/>
          </p:nvPr>
        </p:nvSpPr>
        <p:spPr>
          <a:xfrm>
            <a:off x="436142" y="1154429"/>
            <a:ext cx="7886700" cy="4264593"/>
          </a:xfrm>
        </p:spPr>
        <p:txBody>
          <a:bodyPr>
            <a:noAutofit/>
          </a:bodyPr>
          <a:lstStyle/>
          <a:p>
            <a:pPr lvl="0">
              <a:buSzPct val="130000"/>
            </a:pPr>
            <a:r>
              <a:rPr lang="en-US" sz="1400" dirty="0"/>
              <a:t>Recap</a:t>
            </a:r>
          </a:p>
          <a:p>
            <a:pPr lvl="1">
              <a:buSzPct val="130000"/>
            </a:pPr>
            <a:r>
              <a:rPr lang="en-US" sz="1200" dirty="0">
                <a:cs typeface="Arial" panose="020B0604020202020204" pitchFamily="34" charset="0"/>
              </a:rPr>
              <a:t>FDA defines medical castration as testosterone levels below 50 ng/dL (</a:t>
            </a:r>
            <a:r>
              <a:rPr lang="en-US" sz="1200" dirty="0" err="1">
                <a:cs typeface="Arial" panose="020B0604020202020204" pitchFamily="34" charset="0"/>
              </a:rPr>
              <a:t>ie</a:t>
            </a:r>
            <a:r>
              <a:rPr lang="en-US" sz="1200" dirty="0">
                <a:cs typeface="Arial" panose="020B0604020202020204" pitchFamily="34" charset="0"/>
              </a:rPr>
              <a:t>, 1.735 nmol/L)</a:t>
            </a:r>
            <a:r>
              <a:rPr lang="en-US" sz="1200" baseline="30000" dirty="0">
                <a:cs typeface="Arial" panose="020B0604020202020204" pitchFamily="34" charset="0"/>
              </a:rPr>
              <a:t>1</a:t>
            </a:r>
          </a:p>
          <a:p>
            <a:pPr lvl="1">
              <a:buSzPct val="130000"/>
            </a:pPr>
            <a:r>
              <a:rPr lang="en-US" sz="1200" dirty="0">
                <a:cs typeface="Arial" panose="020B0604020202020204" pitchFamily="34" charset="0"/>
              </a:rPr>
              <a:t>The Bethesda Guidelines recommend a threshold for serum testosterone after ADT to be 20 ng/dL (</a:t>
            </a:r>
            <a:r>
              <a:rPr lang="en-US" sz="1200" dirty="0" err="1">
                <a:cs typeface="Arial" panose="020B0604020202020204" pitchFamily="34" charset="0"/>
              </a:rPr>
              <a:t>ie</a:t>
            </a:r>
            <a:r>
              <a:rPr lang="en-US" sz="1200" dirty="0">
                <a:cs typeface="Arial" panose="020B0604020202020204" pitchFamily="34" charset="0"/>
              </a:rPr>
              <a:t>, 0.694 nmol/L)</a:t>
            </a:r>
            <a:r>
              <a:rPr lang="en-US" sz="1200" baseline="30000" dirty="0">
                <a:cs typeface="Arial" panose="020B0604020202020204" pitchFamily="34" charset="0"/>
              </a:rPr>
              <a:t>2</a:t>
            </a:r>
          </a:p>
          <a:p>
            <a:r>
              <a:rPr lang="en-US" sz="1400" dirty="0"/>
              <a:t>Current guidelines for </a:t>
            </a:r>
            <a:r>
              <a:rPr lang="en-US" sz="1400" dirty="0" err="1"/>
              <a:t>PCa</a:t>
            </a:r>
            <a:r>
              <a:rPr lang="en-US" sz="1400" dirty="0"/>
              <a:t> suggest observation if the PSA doubling time is 10 months or greater and treatment with additional lines of hormonal therapy if it is less than 10 months</a:t>
            </a:r>
            <a:r>
              <a:rPr lang="en-US" sz="1400" baseline="30000" dirty="0"/>
              <a:t>3</a:t>
            </a:r>
          </a:p>
          <a:p>
            <a:pPr lvl="1"/>
            <a:r>
              <a:rPr lang="en-US" sz="1200" dirty="0"/>
              <a:t>For patients with advanced disease, while testosterone levels may remain low on therapy, PSA may start to rise which leads to poor disease outcomes</a:t>
            </a:r>
            <a:r>
              <a:rPr lang="en-US" sz="1200" baseline="30000" dirty="0"/>
              <a:t>3</a:t>
            </a:r>
          </a:p>
          <a:p>
            <a:pPr lvl="1"/>
            <a:r>
              <a:rPr lang="en-US" sz="1200" dirty="0"/>
              <a:t>It is important to slow the rate of disease progression in patients who have CRPC and rapidly rising PSA</a:t>
            </a:r>
            <a:r>
              <a:rPr lang="en-US" sz="1200" baseline="30000" dirty="0"/>
              <a:t>3,4</a:t>
            </a:r>
          </a:p>
          <a:p>
            <a:r>
              <a:rPr lang="en-US" sz="1400" dirty="0"/>
              <a:t>Not all drugs mimic surgical castration the same way, an appropriate ADT may provide less breakthrough disease, similar to castration </a:t>
            </a:r>
            <a:r>
              <a:rPr lang="en-US" sz="1400" dirty="0" err="1"/>
              <a:t>levels</a:t>
            </a:r>
            <a:r>
              <a:rPr lang="en-US" sz="1400" baseline="30000" dirty="0" err="1"/>
              <a:t>a</a:t>
            </a:r>
            <a:endParaRPr lang="en-US" sz="1400" baseline="30000" dirty="0"/>
          </a:p>
          <a:p>
            <a:r>
              <a:rPr lang="en-US" sz="1400" dirty="0"/>
              <a:t>Regularly checking testosterone levels while patients are on ADT is important for prostate cancer disease management</a:t>
            </a:r>
          </a:p>
        </p:txBody>
      </p:sp>
      <p:sp>
        <p:nvSpPr>
          <p:cNvPr id="4" name="TextBox 3">
            <a:extLst>
              <a:ext uri="{FF2B5EF4-FFF2-40B4-BE49-F238E27FC236}">
                <a16:creationId xmlns:a16="http://schemas.microsoft.com/office/drawing/2014/main" id="{EBD28802-E143-4B05-9EC2-695A61A77E46}"/>
              </a:ext>
            </a:extLst>
          </p:cNvPr>
          <p:cNvSpPr txBox="1"/>
          <p:nvPr/>
        </p:nvSpPr>
        <p:spPr>
          <a:xfrm>
            <a:off x="437949" y="4425101"/>
            <a:ext cx="5616862" cy="461665"/>
          </a:xfrm>
          <a:prstGeom prst="rect">
            <a:avLst/>
          </a:prstGeom>
          <a:noFill/>
        </p:spPr>
        <p:txBody>
          <a:bodyPr wrap="square" rtlCol="0">
            <a:spAutoFit/>
          </a:bodyPr>
          <a:lstStyle/>
          <a:p>
            <a:r>
              <a:rPr lang="en-US" sz="800" baseline="30000" dirty="0">
                <a:solidFill>
                  <a:schemeClr val="tx1">
                    <a:lumMod val="75000"/>
                    <a:lumOff val="25000"/>
                  </a:schemeClr>
                </a:solidFill>
              </a:rPr>
              <a:t>a </a:t>
            </a:r>
            <a:r>
              <a:rPr lang="en-US" sz="800" dirty="0">
                <a:solidFill>
                  <a:schemeClr val="tx1">
                    <a:lumMod val="75000"/>
                    <a:lumOff val="25000"/>
                  </a:schemeClr>
                </a:solidFill>
              </a:rPr>
              <a:t>These claims are not based on AbbVie data and are the opinion of the advisor.</a:t>
            </a:r>
            <a:endParaRPr lang="en-US" sz="800" baseline="30000" dirty="0">
              <a:solidFill>
                <a:schemeClr val="tx1">
                  <a:lumMod val="75000"/>
                  <a:lumOff val="25000"/>
                </a:schemeClr>
              </a:solidFill>
            </a:endParaRPr>
          </a:p>
          <a:p>
            <a:r>
              <a:rPr lang="en-US" sz="800" b="1" dirty="0">
                <a:solidFill>
                  <a:schemeClr val="tx1">
                    <a:lumMod val="75000"/>
                    <a:lumOff val="25000"/>
                  </a:schemeClr>
                </a:solidFill>
              </a:rPr>
              <a:t>References: 1. </a:t>
            </a:r>
            <a:r>
              <a:rPr lang="en-US" sz="800" dirty="0" err="1">
                <a:solidFill>
                  <a:schemeClr val="tx1">
                    <a:lumMod val="75000"/>
                    <a:lumOff val="25000"/>
                  </a:schemeClr>
                </a:solidFill>
                <a:cs typeface="Arial" panose="020B0604020202020204" pitchFamily="34" charset="0"/>
              </a:rPr>
              <a:t>Oefelein</a:t>
            </a:r>
            <a:r>
              <a:rPr lang="en-US" sz="800" dirty="0">
                <a:solidFill>
                  <a:schemeClr val="tx1">
                    <a:lumMod val="75000"/>
                    <a:lumOff val="25000"/>
                  </a:schemeClr>
                </a:solidFill>
                <a:cs typeface="Arial" panose="020B0604020202020204" pitchFamily="34" charset="0"/>
              </a:rPr>
              <a:t> MG et al. J </a:t>
            </a:r>
            <a:r>
              <a:rPr lang="en-US" sz="800" i="1" dirty="0">
                <a:solidFill>
                  <a:schemeClr val="tx1">
                    <a:lumMod val="75000"/>
                    <a:lumOff val="25000"/>
                  </a:schemeClr>
                </a:solidFill>
                <a:cs typeface="Arial" panose="020B0604020202020204" pitchFamily="34" charset="0"/>
              </a:rPr>
              <a:t>Urol. </a:t>
            </a:r>
            <a:r>
              <a:rPr lang="en-US" sz="800" dirty="0">
                <a:solidFill>
                  <a:schemeClr val="tx1">
                    <a:lumMod val="75000"/>
                    <a:lumOff val="25000"/>
                  </a:schemeClr>
                </a:solidFill>
                <a:cs typeface="Arial" panose="020B0604020202020204" pitchFamily="34" charset="0"/>
              </a:rPr>
              <a:t>2000;164:726-729. </a:t>
            </a:r>
            <a:r>
              <a:rPr lang="en-US" sz="800" b="1" dirty="0">
                <a:solidFill>
                  <a:schemeClr val="tx1">
                    <a:lumMod val="75000"/>
                    <a:lumOff val="25000"/>
                  </a:schemeClr>
                </a:solidFill>
                <a:cs typeface="Arial" panose="020B0604020202020204" pitchFamily="34" charset="0"/>
              </a:rPr>
              <a:t>2. </a:t>
            </a:r>
            <a:r>
              <a:rPr lang="en-US" sz="800" dirty="0" err="1">
                <a:solidFill>
                  <a:schemeClr val="tx1">
                    <a:lumMod val="75000"/>
                    <a:lumOff val="25000"/>
                  </a:schemeClr>
                </a:solidFill>
                <a:cs typeface="Arial" panose="020B0604020202020204" pitchFamily="34" charset="0"/>
              </a:rPr>
              <a:t>Djavan</a:t>
            </a:r>
            <a:r>
              <a:rPr lang="en-US" sz="800" dirty="0">
                <a:solidFill>
                  <a:schemeClr val="tx1">
                    <a:lumMod val="75000"/>
                    <a:lumOff val="25000"/>
                  </a:schemeClr>
                </a:solidFill>
                <a:cs typeface="Arial" panose="020B0604020202020204" pitchFamily="34" charset="0"/>
              </a:rPr>
              <a:t> B et al. </a:t>
            </a:r>
            <a:r>
              <a:rPr lang="en-US" sz="800" i="1" dirty="0">
                <a:solidFill>
                  <a:schemeClr val="tx1">
                    <a:lumMod val="75000"/>
                    <a:lumOff val="25000"/>
                  </a:schemeClr>
                </a:solidFill>
                <a:cs typeface="Arial" panose="020B0604020202020204" pitchFamily="34" charset="0"/>
              </a:rPr>
              <a:t>BJU Int</a:t>
            </a:r>
            <a:r>
              <a:rPr lang="en-US" sz="800" dirty="0">
                <a:solidFill>
                  <a:schemeClr val="tx1">
                    <a:lumMod val="75000"/>
                    <a:lumOff val="25000"/>
                  </a:schemeClr>
                </a:solidFill>
                <a:cs typeface="Arial" panose="020B0604020202020204" pitchFamily="34" charset="0"/>
              </a:rPr>
              <a:t>. 2011;110:344-352 </a:t>
            </a:r>
            <a:r>
              <a:rPr lang="en-US" sz="800" b="1" dirty="0">
                <a:solidFill>
                  <a:schemeClr val="tx1">
                    <a:lumMod val="75000"/>
                    <a:lumOff val="25000"/>
                  </a:schemeClr>
                </a:solidFill>
                <a:cs typeface="Arial" panose="020B0604020202020204" pitchFamily="34" charset="0"/>
              </a:rPr>
              <a:t>3.</a:t>
            </a:r>
            <a:r>
              <a:rPr lang="en-US" sz="800" dirty="0">
                <a:solidFill>
                  <a:schemeClr val="tx1">
                    <a:lumMod val="75000"/>
                    <a:lumOff val="25000"/>
                  </a:schemeClr>
                </a:solidFill>
              </a:rPr>
              <a:t> Hussain M et al. </a:t>
            </a:r>
            <a:r>
              <a:rPr lang="en-US" sz="800" i="1" dirty="0">
                <a:solidFill>
                  <a:schemeClr val="tx1">
                    <a:lumMod val="75000"/>
                    <a:lumOff val="25000"/>
                  </a:schemeClr>
                </a:solidFill>
              </a:rPr>
              <a:t>N </a:t>
            </a:r>
            <a:r>
              <a:rPr lang="en-US" sz="800" i="1" dirty="0" err="1">
                <a:solidFill>
                  <a:schemeClr val="tx1">
                    <a:lumMod val="75000"/>
                    <a:lumOff val="25000"/>
                  </a:schemeClr>
                </a:solidFill>
              </a:rPr>
              <a:t>Engl</a:t>
            </a:r>
            <a:r>
              <a:rPr lang="en-US" sz="800" i="1" dirty="0">
                <a:solidFill>
                  <a:schemeClr val="tx1">
                    <a:lumMod val="75000"/>
                    <a:lumOff val="25000"/>
                  </a:schemeClr>
                </a:solidFill>
              </a:rPr>
              <a:t> J Med</a:t>
            </a:r>
            <a:r>
              <a:rPr lang="en-US" sz="800" dirty="0">
                <a:solidFill>
                  <a:schemeClr val="tx1">
                    <a:lumMod val="75000"/>
                    <a:lumOff val="25000"/>
                  </a:schemeClr>
                </a:solidFill>
              </a:rPr>
              <a:t>. 2018;378(26):2465-2474. </a:t>
            </a:r>
            <a:r>
              <a:rPr lang="en-US" sz="800" b="1" dirty="0">
                <a:solidFill>
                  <a:schemeClr val="tx1">
                    <a:lumMod val="75000"/>
                    <a:lumOff val="25000"/>
                  </a:schemeClr>
                </a:solidFill>
              </a:rPr>
              <a:t>4. </a:t>
            </a:r>
            <a:r>
              <a:rPr lang="en-US" sz="800" dirty="0" err="1">
                <a:solidFill>
                  <a:schemeClr val="tx1">
                    <a:lumMod val="75000"/>
                    <a:lumOff val="25000"/>
                  </a:schemeClr>
                </a:solidFill>
              </a:rPr>
              <a:t>Fizazi</a:t>
            </a:r>
            <a:r>
              <a:rPr lang="en-US" sz="800" dirty="0">
                <a:solidFill>
                  <a:schemeClr val="tx1">
                    <a:lumMod val="75000"/>
                    <a:lumOff val="25000"/>
                  </a:schemeClr>
                </a:solidFill>
              </a:rPr>
              <a:t> et al. </a:t>
            </a:r>
            <a:r>
              <a:rPr lang="en-US" sz="800" i="1" dirty="0">
                <a:solidFill>
                  <a:schemeClr val="tx1">
                    <a:lumMod val="75000"/>
                    <a:lumOff val="25000"/>
                  </a:schemeClr>
                </a:solidFill>
              </a:rPr>
              <a:t>N </a:t>
            </a:r>
            <a:r>
              <a:rPr lang="en-US" sz="800" i="1" dirty="0" err="1">
                <a:solidFill>
                  <a:schemeClr val="tx1">
                    <a:lumMod val="75000"/>
                    <a:lumOff val="25000"/>
                  </a:schemeClr>
                </a:solidFill>
              </a:rPr>
              <a:t>Engl</a:t>
            </a:r>
            <a:r>
              <a:rPr lang="en-US" sz="800" i="1" dirty="0">
                <a:solidFill>
                  <a:schemeClr val="tx1">
                    <a:lumMod val="75000"/>
                    <a:lumOff val="25000"/>
                  </a:schemeClr>
                </a:solidFill>
              </a:rPr>
              <a:t> J Med</a:t>
            </a:r>
            <a:r>
              <a:rPr lang="en-US" sz="800" dirty="0">
                <a:solidFill>
                  <a:schemeClr val="tx1">
                    <a:lumMod val="75000"/>
                    <a:lumOff val="25000"/>
                  </a:schemeClr>
                </a:solidFill>
              </a:rPr>
              <a:t>. 2017;377:352-60.</a:t>
            </a:r>
          </a:p>
        </p:txBody>
      </p:sp>
      <p:sp>
        <p:nvSpPr>
          <p:cNvPr id="5" name="Slide Number Placeholder 4">
            <a:extLst>
              <a:ext uri="{FF2B5EF4-FFF2-40B4-BE49-F238E27FC236}">
                <a16:creationId xmlns:a16="http://schemas.microsoft.com/office/drawing/2014/main" id="{D55B040C-84BD-6247-B09E-4683ED9B715B}"/>
              </a:ext>
            </a:extLst>
          </p:cNvPr>
          <p:cNvSpPr>
            <a:spLocks noGrp="1"/>
          </p:cNvSpPr>
          <p:nvPr>
            <p:ph type="sldNum" sz="quarter" idx="12"/>
          </p:nvPr>
        </p:nvSpPr>
        <p:spPr/>
        <p:txBody>
          <a:bodyPr/>
          <a:lstStyle/>
          <a:p>
            <a:fld id="{FEE48191-0C4A-1249-9ADF-D0EAC71CA6AD}" type="slidenum">
              <a:rPr kumimoji="1" lang="zh-TW" altLang="en-US" smtClean="0"/>
              <a:t>34</a:t>
            </a:fld>
            <a:endParaRPr kumimoji="1" lang="zh-TW" altLang="en-US"/>
          </a:p>
        </p:txBody>
      </p:sp>
    </p:spTree>
    <p:extLst>
      <p:ext uri="{BB962C8B-B14F-4D97-AF65-F5344CB8AC3E}">
        <p14:creationId xmlns:p14="http://schemas.microsoft.com/office/powerpoint/2010/main" val="2790410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7BC4-1B7B-41B1-9AED-21492E9C49D3}"/>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A4CA8EF5-00C2-A740-A652-485D5457EACB}"/>
              </a:ext>
            </a:extLst>
          </p:cNvPr>
          <p:cNvSpPr>
            <a:spLocks noGrp="1"/>
          </p:cNvSpPr>
          <p:nvPr>
            <p:ph type="sldNum" sz="quarter" idx="12"/>
          </p:nvPr>
        </p:nvSpPr>
        <p:spPr/>
        <p:txBody>
          <a:bodyPr/>
          <a:lstStyle/>
          <a:p>
            <a:fld id="{FEE48191-0C4A-1249-9ADF-D0EAC71CA6AD}" type="slidenum">
              <a:rPr kumimoji="1" lang="zh-TW" altLang="en-US" smtClean="0"/>
              <a:t>35</a:t>
            </a:fld>
            <a:endParaRPr kumimoji="1" lang="zh-TW" altLang="en-US" dirty="0"/>
          </a:p>
        </p:txBody>
      </p:sp>
    </p:spTree>
    <p:extLst>
      <p:ext uri="{BB962C8B-B14F-4D97-AF65-F5344CB8AC3E}">
        <p14:creationId xmlns:p14="http://schemas.microsoft.com/office/powerpoint/2010/main" val="2398679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6A80-C20D-4DD8-BA0A-08CCFCC0AB2D}"/>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98632135-50B1-E34C-BDDB-D59390B2D278}"/>
              </a:ext>
            </a:extLst>
          </p:cNvPr>
          <p:cNvSpPr>
            <a:spLocks noGrp="1"/>
          </p:cNvSpPr>
          <p:nvPr>
            <p:ph type="sldNum" sz="quarter" idx="12"/>
          </p:nvPr>
        </p:nvSpPr>
        <p:spPr/>
        <p:txBody>
          <a:bodyPr/>
          <a:lstStyle/>
          <a:p>
            <a:fld id="{FEE48191-0C4A-1249-9ADF-D0EAC71CA6AD}" type="slidenum">
              <a:rPr kumimoji="1" lang="zh-TW" altLang="en-US" smtClean="0"/>
              <a:t>36</a:t>
            </a:fld>
            <a:endParaRPr kumimoji="1" lang="zh-TW" altLang="en-US" dirty="0"/>
          </a:p>
        </p:txBody>
      </p:sp>
    </p:spTree>
    <p:extLst>
      <p:ext uri="{BB962C8B-B14F-4D97-AF65-F5344CB8AC3E}">
        <p14:creationId xmlns:p14="http://schemas.microsoft.com/office/powerpoint/2010/main" val="173463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5322" y="292894"/>
            <a:ext cx="8285967" cy="784605"/>
          </a:xfrm>
        </p:spPr>
        <p:txBody>
          <a:bodyPr vert="horz" lIns="91440" tIns="45720" rIns="91440" bIns="45720" rtlCol="0" anchor="ctr">
            <a:normAutofit/>
          </a:bodyPr>
          <a:lstStyle/>
          <a:p>
            <a:r>
              <a:rPr lang="en-US" dirty="0">
                <a:latin typeface="+mn-lt"/>
                <a:cs typeface="Arial" panose="020B0604020202020204" pitchFamily="34" charset="0"/>
              </a:rPr>
              <a:t>Objectives</a:t>
            </a:r>
            <a:endParaRPr lang="zh-TW" altLang="en-US" dirty="0">
              <a:latin typeface="+mn-lt"/>
              <a:cs typeface="Arial" panose="020B0604020202020204" pitchFamily="34" charset="0"/>
            </a:endParaRPr>
          </a:p>
        </p:txBody>
      </p:sp>
      <p:sp>
        <p:nvSpPr>
          <p:cNvPr id="3" name="內容版面配置區 2"/>
          <p:cNvSpPr>
            <a:spLocks noGrp="1"/>
          </p:cNvSpPr>
          <p:nvPr>
            <p:ph idx="1"/>
          </p:nvPr>
        </p:nvSpPr>
        <p:spPr>
          <a:xfrm>
            <a:off x="432147" y="1171184"/>
            <a:ext cx="8285967" cy="3461539"/>
          </a:xfrm>
        </p:spPr>
        <p:txBody>
          <a:bodyPr>
            <a:noAutofit/>
          </a:bodyPr>
          <a:lstStyle/>
          <a:p>
            <a:pPr>
              <a:lnSpc>
                <a:spcPct val="100000"/>
              </a:lnSpc>
              <a:spcAft>
                <a:spcPts val="600"/>
              </a:spcAft>
            </a:pPr>
            <a:r>
              <a:rPr lang="en-US" sz="2000" dirty="0">
                <a:cs typeface="Arial" panose="020B0604020202020204" pitchFamily="34" charset="0"/>
              </a:rPr>
              <a:t>Review the importance of monitoring testosterone in patients with prostate cancer (</a:t>
            </a:r>
            <a:r>
              <a:rPr lang="en-US" sz="2000" dirty="0" err="1">
                <a:cs typeface="Arial" panose="020B0604020202020204" pitchFamily="34" charset="0"/>
              </a:rPr>
              <a:t>PCa</a:t>
            </a:r>
            <a:r>
              <a:rPr lang="en-US" sz="2000" dirty="0">
                <a:cs typeface="Arial" panose="020B0604020202020204" pitchFamily="34" charset="0"/>
              </a:rPr>
              <a:t>) who are on androgen deprivation therapy (ADT)</a:t>
            </a:r>
          </a:p>
          <a:p>
            <a:pPr marL="517525" lvl="2" indent="-173038">
              <a:lnSpc>
                <a:spcPct val="100000"/>
              </a:lnSpc>
              <a:spcAft>
                <a:spcPts val="600"/>
              </a:spcAft>
              <a:buFont typeface="System Font Regular"/>
              <a:buChar char="‒"/>
            </a:pPr>
            <a:r>
              <a:rPr lang="en-US" sz="1800" dirty="0">
                <a:cs typeface="Arial" panose="020B0604020202020204" pitchFamily="34" charset="0"/>
              </a:rPr>
              <a:t>Impact of testosterone escape</a:t>
            </a:r>
          </a:p>
          <a:p>
            <a:pPr>
              <a:lnSpc>
                <a:spcPct val="100000"/>
              </a:lnSpc>
              <a:spcAft>
                <a:spcPts val="600"/>
              </a:spcAft>
            </a:pPr>
            <a:r>
              <a:rPr lang="en-US" sz="2000" dirty="0">
                <a:cs typeface="Arial" panose="020B0604020202020204" pitchFamily="34" charset="0"/>
              </a:rPr>
              <a:t>Understand the relationship between testosterone and prostate specific antigen (PSA) as it relates to disease progression and </a:t>
            </a:r>
            <a:br>
              <a:rPr lang="en-US" sz="2000" dirty="0">
                <a:cs typeface="Arial" panose="020B0604020202020204" pitchFamily="34" charset="0"/>
              </a:rPr>
            </a:br>
            <a:r>
              <a:rPr lang="en-US" sz="2000" dirty="0">
                <a:cs typeface="Arial" panose="020B0604020202020204" pitchFamily="34" charset="0"/>
              </a:rPr>
              <a:t>overall outcomes</a:t>
            </a:r>
          </a:p>
        </p:txBody>
      </p:sp>
      <p:sp>
        <p:nvSpPr>
          <p:cNvPr id="4" name="Slide Number Placeholder 3">
            <a:extLst>
              <a:ext uri="{FF2B5EF4-FFF2-40B4-BE49-F238E27FC236}">
                <a16:creationId xmlns:a16="http://schemas.microsoft.com/office/drawing/2014/main" id="{1B8E1923-B592-0E4D-AAA7-EF4DEDBEC8F5}"/>
              </a:ext>
            </a:extLst>
          </p:cNvPr>
          <p:cNvSpPr>
            <a:spLocks noGrp="1"/>
          </p:cNvSpPr>
          <p:nvPr>
            <p:ph type="sldNum" sz="quarter" idx="12"/>
          </p:nvPr>
        </p:nvSpPr>
        <p:spPr/>
        <p:txBody>
          <a:bodyPr/>
          <a:lstStyle/>
          <a:p>
            <a:fld id="{FEE48191-0C4A-1249-9ADF-D0EAC71CA6AD}" type="slidenum">
              <a:rPr kumimoji="1" lang="zh-TW" altLang="en-US" smtClean="0"/>
              <a:t>4</a:t>
            </a:fld>
            <a:endParaRPr kumimoji="1" lang="zh-TW" altLang="en-US"/>
          </a:p>
        </p:txBody>
      </p:sp>
    </p:spTree>
    <p:extLst>
      <p:ext uri="{BB962C8B-B14F-4D97-AF65-F5344CB8AC3E}">
        <p14:creationId xmlns:p14="http://schemas.microsoft.com/office/powerpoint/2010/main" val="66381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610C-67C4-462B-AA4E-202539060040}"/>
              </a:ext>
            </a:extLst>
          </p:cNvPr>
          <p:cNvSpPr>
            <a:spLocks noGrp="1"/>
          </p:cNvSpPr>
          <p:nvPr>
            <p:ph type="title"/>
          </p:nvPr>
        </p:nvSpPr>
        <p:spPr>
          <a:xfrm>
            <a:off x="425797" y="292894"/>
            <a:ext cx="8285967" cy="784605"/>
          </a:xfrm>
        </p:spPr>
        <p:txBody>
          <a:bodyPr vert="horz" lIns="91440" tIns="45720" rIns="91440" bIns="45720" rtlCol="0" anchor="ctr">
            <a:noAutofit/>
          </a:bodyPr>
          <a:lstStyle/>
          <a:p>
            <a:r>
              <a:rPr lang="en-US" dirty="0">
                <a:latin typeface="+mn-lt"/>
                <a:cs typeface="Arial" panose="020B0604020202020204" pitchFamily="34" charset="0"/>
              </a:rPr>
              <a:t>In the US, </a:t>
            </a:r>
            <a:r>
              <a:rPr lang="en-US" dirty="0" err="1">
                <a:latin typeface="+mn-lt"/>
                <a:cs typeface="Arial" panose="020B0604020202020204" pitchFamily="34" charset="0"/>
              </a:rPr>
              <a:t>PCa</a:t>
            </a:r>
            <a:r>
              <a:rPr lang="en-US" dirty="0">
                <a:latin typeface="+mn-lt"/>
                <a:cs typeface="Arial" panose="020B0604020202020204" pitchFamily="34" charset="0"/>
              </a:rPr>
              <a:t> Is the Second Leading Cancer in Men</a:t>
            </a:r>
            <a:r>
              <a:rPr lang="en-US" baseline="30000" dirty="0">
                <a:latin typeface="+mn-lt"/>
                <a:cs typeface="Arial" panose="020B0604020202020204" pitchFamily="34" charset="0"/>
              </a:rPr>
              <a:t>1</a:t>
            </a:r>
            <a:r>
              <a:rPr lang="en-US" dirty="0">
                <a:latin typeface="+mn-lt"/>
                <a:cs typeface="Arial" panose="020B0604020202020204" pitchFamily="34" charset="0"/>
              </a:rPr>
              <a:t> </a:t>
            </a:r>
          </a:p>
        </p:txBody>
      </p:sp>
      <p:sp>
        <p:nvSpPr>
          <p:cNvPr id="4" name="Text Box 8">
            <a:extLst>
              <a:ext uri="{FF2B5EF4-FFF2-40B4-BE49-F238E27FC236}">
                <a16:creationId xmlns:a16="http://schemas.microsoft.com/office/drawing/2014/main" id="{1966C6FA-8DE6-48E6-AB34-357504D0D135}"/>
              </a:ext>
            </a:extLst>
          </p:cNvPr>
          <p:cNvSpPr txBox="1">
            <a:spLocks noChangeArrowheads="1"/>
          </p:cNvSpPr>
          <p:nvPr/>
        </p:nvSpPr>
        <p:spPr bwMode="auto">
          <a:xfrm>
            <a:off x="481271" y="4338051"/>
            <a:ext cx="6353284" cy="501032"/>
          </a:xfrm>
          <a:prstGeom prst="rect">
            <a:avLst/>
          </a:prstGeom>
          <a:noFill/>
          <a:ln w="9525">
            <a:noFill/>
            <a:miter lim="800000"/>
            <a:headEnd/>
            <a:tailEnd/>
          </a:ln>
        </p:spPr>
        <p:txBody>
          <a:bodyPr lIns="0" tIns="0" rIns="0" bIns="0" anchor="b" anchorCtr="0"/>
          <a:lstStyle/>
          <a:p>
            <a:pPr marL="57150"/>
            <a:r>
              <a:rPr lang="en-US" sz="700" dirty="0">
                <a:solidFill>
                  <a:schemeClr val="tx1">
                    <a:lumMod val="75000"/>
                    <a:lumOff val="25000"/>
                  </a:schemeClr>
                </a:solidFill>
                <a:cs typeface="Arial" panose="020B0604020202020204" pitchFamily="34" charset="0"/>
              </a:rPr>
              <a:t>CRPC, castration-resistant prostate cancer; </a:t>
            </a:r>
            <a:r>
              <a:rPr lang="en-US" sz="700" dirty="0" err="1">
                <a:solidFill>
                  <a:schemeClr val="tx1">
                    <a:lumMod val="75000"/>
                    <a:lumOff val="25000"/>
                  </a:schemeClr>
                </a:solidFill>
                <a:cs typeface="Arial" panose="020B0604020202020204" pitchFamily="34" charset="0"/>
              </a:rPr>
              <a:t>PCa</a:t>
            </a:r>
            <a:r>
              <a:rPr lang="en-US" sz="700" dirty="0">
                <a:solidFill>
                  <a:schemeClr val="tx1">
                    <a:lumMod val="75000"/>
                    <a:lumOff val="25000"/>
                  </a:schemeClr>
                </a:solidFill>
                <a:cs typeface="Arial" panose="020B0604020202020204" pitchFamily="34" charset="0"/>
              </a:rPr>
              <a:t>, prostate cancer; US, United States.</a:t>
            </a:r>
          </a:p>
          <a:p>
            <a:pPr marL="57150"/>
            <a:r>
              <a:rPr lang="en-US" sz="700" b="1" dirty="0">
                <a:solidFill>
                  <a:schemeClr val="tx1">
                    <a:lumMod val="75000"/>
                    <a:lumOff val="25000"/>
                  </a:schemeClr>
                </a:solidFill>
                <a:cs typeface="Arial" panose="020B0604020202020204" pitchFamily="34" charset="0"/>
              </a:rPr>
              <a:t>References:</a:t>
            </a:r>
            <a:r>
              <a:rPr lang="en-US" sz="700" dirty="0">
                <a:solidFill>
                  <a:schemeClr val="tx1">
                    <a:lumMod val="75000"/>
                    <a:lumOff val="25000"/>
                  </a:schemeClr>
                </a:solidFill>
                <a:cs typeface="Arial" panose="020B0604020202020204" pitchFamily="34" charset="0"/>
              </a:rPr>
              <a:t> </a:t>
            </a:r>
            <a:r>
              <a:rPr lang="en-US" sz="700" b="1" dirty="0">
                <a:solidFill>
                  <a:schemeClr val="tx1">
                    <a:lumMod val="75000"/>
                    <a:lumOff val="25000"/>
                  </a:schemeClr>
                </a:solidFill>
                <a:cs typeface="Arial" panose="020B0604020202020204" pitchFamily="34" charset="0"/>
              </a:rPr>
              <a:t>1.</a:t>
            </a:r>
            <a:r>
              <a:rPr lang="en-US" sz="700" dirty="0">
                <a:solidFill>
                  <a:schemeClr val="tx1">
                    <a:lumMod val="75000"/>
                    <a:lumOff val="25000"/>
                  </a:schemeClr>
                </a:solidFill>
                <a:cs typeface="Arial" panose="020B0604020202020204" pitchFamily="34" charset="0"/>
              </a:rPr>
              <a:t> National Cancer Institute.</a:t>
            </a:r>
            <a:r>
              <a:rPr lang="en-US" sz="700" dirty="0"/>
              <a:t> </a:t>
            </a:r>
            <a:r>
              <a:rPr lang="en-US" sz="700" dirty="0">
                <a:solidFill>
                  <a:schemeClr val="tx1">
                    <a:lumMod val="75000"/>
                    <a:lumOff val="25000"/>
                  </a:schemeClr>
                </a:solidFill>
              </a:rPr>
              <a:t>Cancer Stat Facts: Common Cancer Sites. </a:t>
            </a:r>
            <a:r>
              <a:rPr lang="en-US" sz="700" dirty="0">
                <a:solidFill>
                  <a:schemeClr val="tx1">
                    <a:lumMod val="75000"/>
                    <a:lumOff val="25000"/>
                  </a:schemeClr>
                </a:solidFill>
                <a:cs typeface="Arial" panose="020B0604020202020204" pitchFamily="34" charset="0"/>
              </a:rPr>
              <a:t>https://seer.cancer.gov/statfacts/html/common.html. Accessed April 22, 2019. </a:t>
            </a:r>
            <a:r>
              <a:rPr lang="en-US" sz="700" b="1" dirty="0">
                <a:solidFill>
                  <a:schemeClr val="tx1">
                    <a:lumMod val="75000"/>
                    <a:lumOff val="25000"/>
                  </a:schemeClr>
                </a:solidFill>
                <a:cs typeface="Arial" panose="020B0604020202020204" pitchFamily="34" charset="0"/>
              </a:rPr>
              <a:t>2. </a:t>
            </a:r>
            <a:r>
              <a:rPr lang="en-US" sz="700" dirty="0">
                <a:solidFill>
                  <a:schemeClr val="tx1">
                    <a:lumMod val="75000"/>
                    <a:lumOff val="25000"/>
                  </a:schemeClr>
                </a:solidFill>
                <a:cs typeface="Arial" panose="020B0604020202020204" pitchFamily="34" charset="0"/>
              </a:rPr>
              <a:t>National Cancer Institute. Cancer Stat Facts: Prostate Cancer. https://seer.cancer.gov/statfacts/html/prost.html. Accessed April 22, 2019. </a:t>
            </a:r>
            <a:r>
              <a:rPr lang="en-US" sz="700" b="1" dirty="0">
                <a:solidFill>
                  <a:schemeClr val="tx1">
                    <a:lumMod val="75000"/>
                    <a:lumOff val="25000"/>
                  </a:schemeClr>
                </a:solidFill>
                <a:cs typeface="Arial" panose="020B0604020202020204" pitchFamily="34" charset="0"/>
              </a:rPr>
              <a:t>3. </a:t>
            </a:r>
            <a:r>
              <a:rPr lang="en-US" sz="700" dirty="0">
                <a:solidFill>
                  <a:schemeClr val="tx1">
                    <a:lumMod val="75000"/>
                    <a:lumOff val="25000"/>
                  </a:schemeClr>
                </a:solidFill>
                <a:cs typeface="Arial" panose="020B0604020202020204" pitchFamily="34" charset="0"/>
              </a:rPr>
              <a:t>Cavallo J. </a:t>
            </a:r>
            <a:r>
              <a:rPr lang="en-US" sz="700" i="1" dirty="0">
                <a:solidFill>
                  <a:schemeClr val="tx1">
                    <a:lumMod val="75000"/>
                    <a:lumOff val="25000"/>
                  </a:schemeClr>
                </a:solidFill>
                <a:cs typeface="Arial" panose="020B0604020202020204" pitchFamily="34" charset="0"/>
              </a:rPr>
              <a:t>ASCO Post</a:t>
            </a:r>
            <a:r>
              <a:rPr lang="en-US" sz="700" dirty="0">
                <a:solidFill>
                  <a:schemeClr val="tx1">
                    <a:lumMod val="75000"/>
                    <a:lumOff val="25000"/>
                  </a:schemeClr>
                </a:solidFill>
                <a:cs typeface="Arial" panose="020B0604020202020204" pitchFamily="34" charset="0"/>
              </a:rPr>
              <a:t>. July 15, 2018. http://www.ascopost.com/issues/july-25-2018/when-can-patients-with-gleason-6-prostate-cancer-safely-undergo-active-surveillance. Accessed March 21, 2019. </a:t>
            </a:r>
            <a:r>
              <a:rPr lang="en-US" sz="700" b="1" dirty="0">
                <a:solidFill>
                  <a:schemeClr val="tx1">
                    <a:lumMod val="75000"/>
                    <a:lumOff val="25000"/>
                  </a:schemeClr>
                </a:solidFill>
                <a:cs typeface="Arial" panose="020B0604020202020204" pitchFamily="34" charset="0"/>
              </a:rPr>
              <a:t>4. </a:t>
            </a:r>
            <a:r>
              <a:rPr lang="en-US" sz="700" dirty="0" err="1">
                <a:solidFill>
                  <a:schemeClr val="tx1">
                    <a:lumMod val="75000"/>
                    <a:lumOff val="25000"/>
                  </a:schemeClr>
                </a:solidFill>
                <a:cs typeface="Arial" panose="020B0604020202020204" pitchFamily="34" charset="0"/>
              </a:rPr>
              <a:t>Liede</a:t>
            </a:r>
            <a:r>
              <a:rPr lang="en-US" sz="700" dirty="0">
                <a:solidFill>
                  <a:schemeClr val="tx1">
                    <a:lumMod val="75000"/>
                    <a:lumOff val="25000"/>
                  </a:schemeClr>
                </a:solidFill>
                <a:cs typeface="Arial" panose="020B0604020202020204" pitchFamily="34" charset="0"/>
              </a:rPr>
              <a:t> A et al. </a:t>
            </a:r>
            <a:r>
              <a:rPr lang="en-US" sz="700" i="1" dirty="0">
                <a:solidFill>
                  <a:schemeClr val="tx1">
                    <a:lumMod val="75000"/>
                    <a:lumOff val="25000"/>
                  </a:schemeClr>
                </a:solidFill>
                <a:cs typeface="Arial" panose="020B0604020202020204" pitchFamily="34" charset="0"/>
              </a:rPr>
              <a:t>J Clin Oncol. </a:t>
            </a:r>
            <a:r>
              <a:rPr lang="en-US" sz="700" dirty="0">
                <a:solidFill>
                  <a:schemeClr val="tx1">
                    <a:lumMod val="75000"/>
                    <a:lumOff val="25000"/>
                  </a:schemeClr>
                </a:solidFill>
                <a:cs typeface="Arial" panose="020B0604020202020204" pitchFamily="34" charset="0"/>
              </a:rPr>
              <a:t>2017;31(15 suppl):e16052.</a:t>
            </a:r>
          </a:p>
        </p:txBody>
      </p:sp>
      <p:graphicFrame>
        <p:nvGraphicFramePr>
          <p:cNvPr id="5" name="Table 4">
            <a:extLst>
              <a:ext uri="{FF2B5EF4-FFF2-40B4-BE49-F238E27FC236}">
                <a16:creationId xmlns:a16="http://schemas.microsoft.com/office/drawing/2014/main" id="{2CF23C66-FC52-4F88-BD79-5719AF11363C}"/>
              </a:ext>
            </a:extLst>
          </p:cNvPr>
          <p:cNvGraphicFramePr>
            <a:graphicFrameLocks noGrp="1"/>
          </p:cNvGraphicFramePr>
          <p:nvPr>
            <p:extLst>
              <p:ext uri="{D42A27DB-BD31-4B8C-83A1-F6EECF244321}">
                <p14:modId xmlns:p14="http://schemas.microsoft.com/office/powerpoint/2010/main" val="3850168651"/>
              </p:ext>
            </p:extLst>
          </p:nvPr>
        </p:nvGraphicFramePr>
        <p:xfrm>
          <a:off x="735674" y="1120229"/>
          <a:ext cx="3329900" cy="2237929"/>
        </p:xfrm>
        <a:graphic>
          <a:graphicData uri="http://schemas.openxmlformats.org/drawingml/2006/table">
            <a:tbl>
              <a:tblPr firstRow="1" bandRow="1">
                <a:tableStyleId>{BC89EF96-8CEA-46FF-86C4-4CE0E7609802}</a:tableStyleId>
              </a:tblPr>
              <a:tblGrid>
                <a:gridCol w="1650226">
                  <a:extLst>
                    <a:ext uri="{9D8B030D-6E8A-4147-A177-3AD203B41FA5}">
                      <a16:colId xmlns:a16="http://schemas.microsoft.com/office/drawing/2014/main" val="4242045535"/>
                    </a:ext>
                  </a:extLst>
                </a:gridCol>
                <a:gridCol w="1679674">
                  <a:extLst>
                    <a:ext uri="{9D8B030D-6E8A-4147-A177-3AD203B41FA5}">
                      <a16:colId xmlns:a16="http://schemas.microsoft.com/office/drawing/2014/main" val="1212828704"/>
                    </a:ext>
                  </a:extLst>
                </a:gridCol>
              </a:tblGrid>
              <a:tr h="307372">
                <a:tc gridSpan="2">
                  <a:txBody>
                    <a:bodyPr/>
                    <a:lstStyle/>
                    <a:p>
                      <a:pPr algn="ctr"/>
                      <a:r>
                        <a:rPr lang="en-US" b="1" dirty="0" err="1">
                          <a:solidFill>
                            <a:schemeClr val="accent1"/>
                          </a:solidFill>
                        </a:rPr>
                        <a:t>PCa</a:t>
                      </a:r>
                      <a:r>
                        <a:rPr lang="en-US" b="1" dirty="0">
                          <a:solidFill>
                            <a:schemeClr val="accent1"/>
                          </a:solidFill>
                        </a:rPr>
                        <a:t> Statistics (2019)</a:t>
                      </a:r>
                      <a:r>
                        <a:rPr lang="en-US" b="1" baseline="30000" dirty="0">
                          <a:solidFill>
                            <a:schemeClr val="accent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US" b="0" dirty="0"/>
                    </a:p>
                  </a:txBody>
                  <a:tcPr/>
                </a:tc>
                <a:extLst>
                  <a:ext uri="{0D108BD9-81ED-4DB2-BD59-A6C34878D82A}">
                    <a16:rowId xmlns:a16="http://schemas.microsoft.com/office/drawing/2014/main" val="674471798"/>
                  </a:ext>
                </a:extLst>
              </a:tr>
              <a:tr h="441726">
                <a:tc>
                  <a:txBody>
                    <a:bodyPr/>
                    <a:lstStyle/>
                    <a:p>
                      <a:r>
                        <a:rPr lang="en-US" sz="1200" b="0" dirty="0">
                          <a:solidFill>
                            <a:schemeClr val="tx1">
                              <a:lumMod val="75000"/>
                              <a:lumOff val="25000"/>
                            </a:schemeClr>
                          </a:solidFill>
                        </a:rPr>
                        <a:t>Estimated new cases </a:t>
                      </a: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200" b="0" dirty="0">
                          <a:solidFill>
                            <a:schemeClr val="tx1">
                              <a:lumMod val="75000"/>
                              <a:lumOff val="25000"/>
                            </a:schemeClr>
                          </a:solidFill>
                        </a:rPr>
                        <a:t>174,650 (9.9% of all new cancers)</a:t>
                      </a: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78718786"/>
                  </a:ext>
                </a:extLst>
              </a:tr>
              <a:tr h="447587">
                <a:tc>
                  <a:txBody>
                    <a:bodyPr/>
                    <a:lstStyle/>
                    <a:p>
                      <a:r>
                        <a:rPr lang="en-US" sz="1200" dirty="0">
                          <a:solidFill>
                            <a:schemeClr val="tx1">
                              <a:lumMod val="75000"/>
                              <a:lumOff val="25000"/>
                            </a:schemeClr>
                          </a:solidFill>
                        </a:rPr>
                        <a:t>Estimated deaths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200" dirty="0">
                          <a:solidFill>
                            <a:schemeClr val="tx1">
                              <a:lumMod val="75000"/>
                              <a:lumOff val="25000"/>
                            </a:schemeClr>
                          </a:solidFill>
                        </a:rPr>
                        <a:t>31,620 (5.2% of all cancer deaths)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38902118"/>
                  </a:ext>
                </a:extLst>
              </a:tr>
              <a:tr h="283464">
                <a:tc>
                  <a:txBody>
                    <a:bodyPr/>
                    <a:lstStyle/>
                    <a:p>
                      <a:r>
                        <a:rPr lang="en-US" sz="1200" dirty="0">
                          <a:solidFill>
                            <a:schemeClr val="tx1">
                              <a:lumMod val="75000"/>
                              <a:lumOff val="25000"/>
                            </a:schemeClr>
                          </a:solidFill>
                        </a:rPr>
                        <a:t>5-year survival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200" dirty="0">
                          <a:solidFill>
                            <a:schemeClr val="tx1">
                              <a:lumMod val="75000"/>
                              <a:lumOff val="25000"/>
                            </a:schemeClr>
                          </a:solidFill>
                        </a:rPr>
                        <a:t>98%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87987743"/>
                  </a:ext>
                </a:extLst>
              </a:tr>
              <a:tr h="416170">
                <a:tc>
                  <a:txBody>
                    <a:bodyPr/>
                    <a:lstStyle/>
                    <a:p>
                      <a:r>
                        <a:rPr lang="en-US" sz="1200" dirty="0">
                          <a:solidFill>
                            <a:schemeClr val="tx1">
                              <a:lumMod val="75000"/>
                              <a:lumOff val="25000"/>
                            </a:schemeClr>
                          </a:solidFill>
                        </a:rPr>
                        <a:t>Median age at diagnosis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US" sz="1200" dirty="0">
                          <a:solidFill>
                            <a:schemeClr val="tx1">
                              <a:lumMod val="75000"/>
                              <a:lumOff val="25000"/>
                            </a:schemeClr>
                          </a:solidFill>
                        </a:rPr>
                        <a:t>66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76221630"/>
                  </a:ext>
                </a:extLst>
              </a:tr>
              <a:tr h="275493">
                <a:tc>
                  <a:txBody>
                    <a:bodyPr/>
                    <a:lstStyle/>
                    <a:p>
                      <a:r>
                        <a:rPr lang="en-US" sz="1200" dirty="0">
                          <a:solidFill>
                            <a:schemeClr val="tx1">
                              <a:lumMod val="75000"/>
                              <a:lumOff val="25000"/>
                            </a:schemeClr>
                          </a:solidFill>
                        </a:rPr>
                        <a:t>Median age at death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a:solidFill>
                            <a:schemeClr val="tx1">
                              <a:lumMod val="75000"/>
                              <a:lumOff val="25000"/>
                            </a:schemeClr>
                          </a:solidFill>
                        </a:rPr>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07580930"/>
                  </a:ext>
                </a:extLst>
              </a:tr>
            </a:tbl>
          </a:graphicData>
        </a:graphic>
      </p:graphicFrame>
      <p:graphicFrame>
        <p:nvGraphicFramePr>
          <p:cNvPr id="10" name="Chart 9">
            <a:extLst>
              <a:ext uri="{FF2B5EF4-FFF2-40B4-BE49-F238E27FC236}">
                <a16:creationId xmlns:a16="http://schemas.microsoft.com/office/drawing/2014/main" id="{C96100BC-5C39-4DB0-9CD0-9BC1A7E97817}"/>
              </a:ext>
            </a:extLst>
          </p:cNvPr>
          <p:cNvGraphicFramePr>
            <a:graphicFrameLocks/>
          </p:cNvGraphicFramePr>
          <p:nvPr>
            <p:extLst>
              <p:ext uri="{D42A27DB-BD31-4B8C-83A1-F6EECF244321}">
                <p14:modId xmlns:p14="http://schemas.microsoft.com/office/powerpoint/2010/main" val="3555858699"/>
              </p:ext>
            </p:extLst>
          </p:nvPr>
        </p:nvGraphicFramePr>
        <p:xfrm>
          <a:off x="4493335" y="1119049"/>
          <a:ext cx="4058902" cy="2629391"/>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9EB33241-BA6C-B449-B77C-F5BA4638DAE1}"/>
              </a:ext>
            </a:extLst>
          </p:cNvPr>
          <p:cNvSpPr>
            <a:spLocks noGrp="1"/>
          </p:cNvSpPr>
          <p:nvPr>
            <p:ph type="sldNum" sz="quarter" idx="12"/>
          </p:nvPr>
        </p:nvSpPr>
        <p:spPr/>
        <p:txBody>
          <a:bodyPr/>
          <a:lstStyle/>
          <a:p>
            <a:fld id="{FEE48191-0C4A-1249-9ADF-D0EAC71CA6AD}" type="slidenum">
              <a:rPr kumimoji="1" lang="zh-TW" altLang="en-US" smtClean="0"/>
              <a:t>5</a:t>
            </a:fld>
            <a:endParaRPr kumimoji="1" lang="zh-TW" altLang="en-US"/>
          </a:p>
        </p:txBody>
      </p:sp>
      <p:sp>
        <p:nvSpPr>
          <p:cNvPr id="8" name="Arrow: Chevron 4">
            <a:extLst>
              <a:ext uri="{FF2B5EF4-FFF2-40B4-BE49-F238E27FC236}">
                <a16:creationId xmlns:a16="http://schemas.microsoft.com/office/drawing/2014/main" id="{F6E88E2E-9902-4745-A261-64779F51D442}"/>
              </a:ext>
            </a:extLst>
          </p:cNvPr>
          <p:cNvSpPr/>
          <p:nvPr/>
        </p:nvSpPr>
        <p:spPr>
          <a:xfrm>
            <a:off x="722243" y="3621324"/>
            <a:ext cx="7639880" cy="533233"/>
          </a:xfrm>
          <a:prstGeom prst="chevron">
            <a:avLst>
              <a:gd name="adj" fmla="val 0"/>
            </a:avLst>
          </a:prstGeom>
          <a:gradFill>
            <a:gsLst>
              <a:gs pos="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663" indent="-230188">
              <a:buFont typeface="Arial" panose="020B0604020202020204" pitchFamily="34" charset="0"/>
              <a:buChar char="•"/>
            </a:pPr>
            <a:r>
              <a:rPr lang="en-US" sz="1200" dirty="0">
                <a:solidFill>
                  <a:schemeClr val="bg1"/>
                </a:solidFill>
              </a:rPr>
              <a:t>Today, about 50% of American men with low-risk disease opt for active surveillance instead of therapy</a:t>
            </a:r>
            <a:r>
              <a:rPr lang="en-US" sz="1200" baseline="30000" dirty="0">
                <a:solidFill>
                  <a:schemeClr val="bg1"/>
                </a:solidFill>
              </a:rPr>
              <a:t>3</a:t>
            </a:r>
          </a:p>
          <a:p>
            <a:pPr marL="347663" indent="-230188">
              <a:buFont typeface="Arial" panose="020B0604020202020204" pitchFamily="34" charset="0"/>
              <a:buChar char="•"/>
            </a:pPr>
            <a:r>
              <a:rPr lang="en-US" sz="1200" dirty="0">
                <a:solidFill>
                  <a:schemeClr val="bg1"/>
                </a:solidFill>
              </a:rPr>
              <a:t>As of 2013, 4% of all </a:t>
            </a:r>
            <a:r>
              <a:rPr lang="en-US" sz="1200" dirty="0" err="1">
                <a:solidFill>
                  <a:schemeClr val="bg1"/>
                </a:solidFill>
              </a:rPr>
              <a:t>PCa</a:t>
            </a:r>
            <a:r>
              <a:rPr lang="en-US" sz="1200" dirty="0">
                <a:solidFill>
                  <a:schemeClr val="bg1"/>
                </a:solidFill>
              </a:rPr>
              <a:t> patients are estimated to have CRPC</a:t>
            </a:r>
            <a:r>
              <a:rPr lang="en-US" sz="1200" baseline="30000" dirty="0">
                <a:solidFill>
                  <a:schemeClr val="bg1"/>
                </a:solidFill>
              </a:rPr>
              <a:t>4</a:t>
            </a:r>
          </a:p>
        </p:txBody>
      </p:sp>
    </p:spTree>
    <p:extLst>
      <p:ext uri="{BB962C8B-B14F-4D97-AF65-F5344CB8AC3E}">
        <p14:creationId xmlns:p14="http://schemas.microsoft.com/office/powerpoint/2010/main" val="1878260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1672" y="292894"/>
            <a:ext cx="8285967" cy="784605"/>
          </a:xfrm>
        </p:spPr>
        <p:txBody>
          <a:bodyPr>
            <a:normAutofit/>
          </a:bodyPr>
          <a:lstStyle/>
          <a:p>
            <a:r>
              <a:rPr lang="en-US" dirty="0">
                <a:latin typeface="+mn-lt"/>
                <a:cs typeface="Arial" panose="020B0604020202020204" pitchFamily="34" charset="0"/>
              </a:rPr>
              <a:t>The Role of Testosterone in </a:t>
            </a:r>
            <a:r>
              <a:rPr lang="en-US" dirty="0" err="1">
                <a:latin typeface="+mn-lt"/>
                <a:cs typeface="Arial" panose="020B0604020202020204" pitchFamily="34" charset="0"/>
              </a:rPr>
              <a:t>PCa</a:t>
            </a:r>
            <a:endParaRPr lang="zh-TW" altLang="en-US" dirty="0">
              <a:latin typeface="+mn-lt"/>
              <a:cs typeface="Arial" panose="020B0604020202020204" pitchFamily="34" charset="0"/>
            </a:endParaRPr>
          </a:p>
        </p:txBody>
      </p:sp>
      <p:sp>
        <p:nvSpPr>
          <p:cNvPr id="3" name="內容版面配置區 2"/>
          <p:cNvSpPr>
            <a:spLocks noGrp="1"/>
          </p:cNvSpPr>
          <p:nvPr>
            <p:ph idx="1"/>
          </p:nvPr>
        </p:nvSpPr>
        <p:spPr/>
        <p:txBody>
          <a:bodyPr>
            <a:normAutofit/>
          </a:bodyPr>
          <a:lstStyle/>
          <a:p>
            <a:r>
              <a:rPr lang="en-US" sz="2000" dirty="0">
                <a:cs typeface="Arial" panose="020B0604020202020204" pitchFamily="34" charset="0"/>
              </a:rPr>
              <a:t>Medical or surgical strategies to minimize testosterone production </a:t>
            </a:r>
            <a:br>
              <a:rPr lang="en-US" sz="2000" dirty="0">
                <a:cs typeface="Arial" panose="020B0604020202020204" pitchFamily="34" charset="0"/>
              </a:rPr>
            </a:br>
            <a:r>
              <a:rPr lang="en-US" sz="2000" dirty="0">
                <a:cs typeface="Arial" panose="020B0604020202020204" pitchFamily="34" charset="0"/>
              </a:rPr>
              <a:t>are the most common approaches in the management of recurrent </a:t>
            </a:r>
            <a:br>
              <a:rPr lang="en-US" sz="2000" dirty="0">
                <a:cs typeface="Arial" panose="020B0604020202020204" pitchFamily="34" charset="0"/>
              </a:rPr>
            </a:br>
            <a:r>
              <a:rPr lang="en-US" sz="2000" dirty="0">
                <a:cs typeface="Arial" panose="020B0604020202020204" pitchFamily="34" charset="0"/>
              </a:rPr>
              <a:t>or advanced disease</a:t>
            </a:r>
            <a:r>
              <a:rPr lang="en-US" sz="2000" baseline="30000" dirty="0">
                <a:cs typeface="Arial" panose="020B0604020202020204" pitchFamily="34" charset="0"/>
              </a:rPr>
              <a:t>1</a:t>
            </a:r>
          </a:p>
          <a:p>
            <a:r>
              <a:rPr lang="en-US" sz="2000" dirty="0">
                <a:cs typeface="Arial" panose="020B0604020202020204" pitchFamily="34" charset="0"/>
              </a:rPr>
              <a:t>The relationship of testosterone levels to prostate cancer</a:t>
            </a:r>
            <a:br>
              <a:rPr lang="en-US" sz="2000" dirty="0">
                <a:cs typeface="Arial" panose="020B0604020202020204" pitchFamily="34" charset="0"/>
              </a:rPr>
            </a:br>
            <a:r>
              <a:rPr lang="en-US" sz="2000" dirty="0">
                <a:cs typeface="Arial" panose="020B0604020202020204" pitchFamily="34" charset="0"/>
              </a:rPr>
              <a:t>outcomes has been proposed in some studies and warrants </a:t>
            </a:r>
            <a:br>
              <a:rPr lang="en-US" sz="2000" dirty="0">
                <a:cs typeface="Arial" panose="020B0604020202020204" pitchFamily="34" charset="0"/>
              </a:rPr>
            </a:br>
            <a:r>
              <a:rPr lang="en-US" sz="2000" dirty="0">
                <a:cs typeface="Arial" panose="020B0604020202020204" pitchFamily="34" charset="0"/>
              </a:rPr>
              <a:t>further investigation</a:t>
            </a:r>
            <a:r>
              <a:rPr lang="en-US" sz="2000" baseline="30000" dirty="0">
                <a:cs typeface="Arial" panose="020B0604020202020204" pitchFamily="34" charset="0"/>
              </a:rPr>
              <a:t>2-4</a:t>
            </a:r>
          </a:p>
          <a:p>
            <a:pPr lvl="1"/>
            <a:r>
              <a:rPr lang="en-US" dirty="0"/>
              <a:t>Testosterone escape is defined as an increase in serum testosterone after castration levels have been achieved with GnRH agonists</a:t>
            </a:r>
            <a:r>
              <a:rPr lang="en-US" baseline="30000" dirty="0"/>
              <a:t>2</a:t>
            </a:r>
            <a:r>
              <a:rPr lang="en-US" dirty="0"/>
              <a:t> </a:t>
            </a:r>
          </a:p>
          <a:p>
            <a:pPr lvl="1"/>
            <a:r>
              <a:rPr lang="en-US" dirty="0"/>
              <a:t>GnRH agonists FDA-approved for advanced prostate cancer recommend periodic testing to ensure castrate testosterone levels are maintained during treatment</a:t>
            </a:r>
            <a:r>
              <a:rPr lang="en-US" baseline="30000" dirty="0"/>
              <a:t>5</a:t>
            </a:r>
          </a:p>
          <a:p>
            <a:pPr lvl="1"/>
            <a:endParaRPr lang="en-US" sz="1700" dirty="0">
              <a:cs typeface="Arial" panose="020B0604020202020204" pitchFamily="34" charset="0"/>
            </a:endParaRPr>
          </a:p>
          <a:p>
            <a:pPr marL="0" indent="0">
              <a:buNone/>
            </a:pPr>
            <a:endParaRPr lang="en-US" sz="2000" baseline="30000" dirty="0">
              <a:cs typeface="Arial" panose="020B0604020202020204" pitchFamily="34" charset="0"/>
            </a:endParaRPr>
          </a:p>
          <a:p>
            <a:pPr marL="0" indent="0">
              <a:buNone/>
            </a:pPr>
            <a:endParaRPr lang="zh-TW" altLang="en-US" sz="2000" dirty="0"/>
          </a:p>
        </p:txBody>
      </p:sp>
      <p:sp>
        <p:nvSpPr>
          <p:cNvPr id="4" name="Text Box 8"/>
          <p:cNvSpPr txBox="1">
            <a:spLocks noChangeArrowheads="1"/>
          </p:cNvSpPr>
          <p:nvPr/>
        </p:nvSpPr>
        <p:spPr bwMode="auto">
          <a:xfrm>
            <a:off x="485811" y="4521103"/>
            <a:ext cx="6445075" cy="440309"/>
          </a:xfrm>
          <a:prstGeom prst="rect">
            <a:avLst/>
          </a:prstGeom>
          <a:noFill/>
          <a:ln w="9525">
            <a:noFill/>
            <a:miter lim="800000"/>
            <a:headEnd/>
            <a:tailEnd/>
          </a:ln>
        </p:spPr>
        <p:txBody>
          <a:bodyPr lIns="0" tIns="0" rIns="0" bIns="0" anchor="b" anchorCtr="0"/>
          <a:lstStyle/>
          <a:p>
            <a:pPr marL="57150" algn="l"/>
            <a:r>
              <a:rPr lang="en-US" sz="800" dirty="0">
                <a:solidFill>
                  <a:schemeClr val="tx1">
                    <a:lumMod val="75000"/>
                    <a:lumOff val="25000"/>
                  </a:schemeClr>
                </a:solidFill>
                <a:cs typeface="Arial" panose="020B0604020202020204" pitchFamily="34" charset="0"/>
              </a:rPr>
              <a:t>FDA, Food and Drug Administration; GnRH, gonadotropin-releasing hormone.</a:t>
            </a:r>
          </a:p>
          <a:p>
            <a:pPr marL="57150"/>
            <a:r>
              <a:rPr lang="en-US" sz="800" b="1" dirty="0">
                <a:solidFill>
                  <a:schemeClr val="tx1">
                    <a:lumMod val="75000"/>
                    <a:lumOff val="25000"/>
                  </a:schemeClr>
                </a:solidFill>
                <a:cs typeface="Arial" panose="020B0604020202020204" pitchFamily="34" charset="0"/>
              </a:rPr>
              <a:t>References: 1. </a:t>
            </a:r>
            <a:r>
              <a:rPr lang="en-US" sz="800" dirty="0">
                <a:solidFill>
                  <a:schemeClr val="tx1">
                    <a:lumMod val="75000"/>
                    <a:lumOff val="25000"/>
                  </a:schemeClr>
                </a:solidFill>
                <a:cs typeface="Arial" panose="020B0604020202020204" pitchFamily="34" charset="0"/>
              </a:rPr>
              <a:t>Novara G et al. </a:t>
            </a:r>
            <a:r>
              <a:rPr lang="en-US" sz="800" i="1" dirty="0" err="1">
                <a:solidFill>
                  <a:schemeClr val="tx1">
                    <a:lumMod val="75000"/>
                    <a:lumOff val="25000"/>
                  </a:schemeClr>
                </a:solidFill>
                <a:cs typeface="Arial" panose="020B0604020202020204" pitchFamily="34" charset="0"/>
              </a:rPr>
              <a:t>Urol</a:t>
            </a:r>
            <a:r>
              <a:rPr lang="en-US" sz="800" i="1" dirty="0">
                <a:solidFill>
                  <a:schemeClr val="tx1">
                    <a:lumMod val="75000"/>
                    <a:lumOff val="25000"/>
                  </a:schemeClr>
                </a:solidFill>
                <a:cs typeface="Arial" panose="020B0604020202020204" pitchFamily="34" charset="0"/>
              </a:rPr>
              <a:t> Int</a:t>
            </a:r>
            <a:r>
              <a:rPr lang="en-US" sz="800" dirty="0">
                <a:solidFill>
                  <a:schemeClr val="tx1">
                    <a:lumMod val="75000"/>
                    <a:lumOff val="25000"/>
                  </a:schemeClr>
                </a:solidFill>
                <a:cs typeface="Arial" panose="020B0604020202020204" pitchFamily="34" charset="0"/>
              </a:rPr>
              <a:t>. 2009;82(3):246-255. </a:t>
            </a:r>
            <a:r>
              <a:rPr lang="en-US" sz="800" b="1" dirty="0">
                <a:solidFill>
                  <a:schemeClr val="tx1">
                    <a:lumMod val="75000"/>
                    <a:lumOff val="25000"/>
                  </a:schemeClr>
                </a:solidFill>
                <a:cs typeface="Arial" panose="020B0604020202020204" pitchFamily="34" charset="0"/>
              </a:rPr>
              <a:t>2. </a:t>
            </a:r>
            <a:r>
              <a:rPr lang="en-US" sz="800" dirty="0" err="1">
                <a:solidFill>
                  <a:schemeClr val="tx1">
                    <a:lumMod val="75000"/>
                    <a:lumOff val="25000"/>
                  </a:schemeClr>
                </a:solidFill>
                <a:cs typeface="Arial" panose="020B0604020202020204" pitchFamily="34" charset="0"/>
              </a:rPr>
              <a:t>Morote</a:t>
            </a:r>
            <a:r>
              <a:rPr lang="en-US" sz="800" dirty="0">
                <a:solidFill>
                  <a:schemeClr val="tx1">
                    <a:lumMod val="75000"/>
                    <a:lumOff val="25000"/>
                  </a:schemeClr>
                </a:solidFill>
                <a:cs typeface="Arial" panose="020B0604020202020204" pitchFamily="34" charset="0"/>
              </a:rPr>
              <a:t> J et al. </a:t>
            </a:r>
            <a:r>
              <a:rPr lang="en-US" sz="800" i="1" dirty="0">
                <a:solidFill>
                  <a:schemeClr val="tx1">
                    <a:lumMod val="75000"/>
                    <a:lumOff val="25000"/>
                  </a:schemeClr>
                </a:solidFill>
                <a:cs typeface="Arial" panose="020B0604020202020204" pitchFamily="34" charset="0"/>
              </a:rPr>
              <a:t>J Urol</a:t>
            </a:r>
            <a:r>
              <a:rPr lang="en-US" sz="800" dirty="0">
                <a:solidFill>
                  <a:schemeClr val="tx1">
                    <a:lumMod val="75000"/>
                    <a:lumOff val="25000"/>
                  </a:schemeClr>
                </a:solidFill>
                <a:cs typeface="Arial" panose="020B0604020202020204" pitchFamily="34" charset="0"/>
              </a:rPr>
              <a:t>. 2007;178:1290-1295.</a:t>
            </a:r>
            <a:r>
              <a:rPr lang="en-US" sz="800" b="1" dirty="0">
                <a:solidFill>
                  <a:schemeClr val="tx1">
                    <a:lumMod val="75000"/>
                    <a:lumOff val="25000"/>
                  </a:schemeClr>
                </a:solidFill>
                <a:cs typeface="Arial" panose="020B0604020202020204" pitchFamily="34" charset="0"/>
              </a:rPr>
              <a:t> 3. </a:t>
            </a:r>
            <a:r>
              <a:rPr lang="en-US" sz="800" dirty="0" err="1">
                <a:solidFill>
                  <a:schemeClr val="tx1">
                    <a:lumMod val="75000"/>
                    <a:lumOff val="25000"/>
                  </a:schemeClr>
                </a:solidFill>
                <a:cs typeface="Arial" panose="020B0604020202020204" pitchFamily="34" charset="0"/>
              </a:rPr>
              <a:t>Perachino</a:t>
            </a:r>
            <a:r>
              <a:rPr lang="en-US" sz="800" dirty="0">
                <a:solidFill>
                  <a:schemeClr val="tx1">
                    <a:lumMod val="75000"/>
                    <a:lumOff val="25000"/>
                  </a:schemeClr>
                </a:solidFill>
                <a:cs typeface="Arial" panose="020B0604020202020204" pitchFamily="34" charset="0"/>
              </a:rPr>
              <a:t> M et al. </a:t>
            </a:r>
            <a:r>
              <a:rPr lang="en-US" sz="800" i="1" dirty="0">
                <a:solidFill>
                  <a:schemeClr val="tx1">
                    <a:lumMod val="75000"/>
                    <a:lumOff val="25000"/>
                  </a:schemeClr>
                </a:solidFill>
                <a:cs typeface="Arial" panose="020B0604020202020204" pitchFamily="34" charset="0"/>
              </a:rPr>
              <a:t>BJU Int</a:t>
            </a:r>
            <a:r>
              <a:rPr lang="en-US" sz="800" dirty="0">
                <a:solidFill>
                  <a:schemeClr val="tx1">
                    <a:lumMod val="75000"/>
                    <a:lumOff val="25000"/>
                  </a:schemeClr>
                </a:solidFill>
                <a:cs typeface="Arial" panose="020B0604020202020204" pitchFamily="34" charset="0"/>
              </a:rPr>
              <a:t>. 2010;105(5):648-651. </a:t>
            </a:r>
            <a:r>
              <a:rPr lang="en-US" sz="800" b="1" dirty="0">
                <a:solidFill>
                  <a:schemeClr val="tx1">
                    <a:lumMod val="75000"/>
                    <a:lumOff val="25000"/>
                  </a:schemeClr>
                </a:solidFill>
                <a:cs typeface="Arial" panose="020B0604020202020204" pitchFamily="34" charset="0"/>
              </a:rPr>
              <a:t>4.</a:t>
            </a:r>
            <a:r>
              <a:rPr lang="en-US" sz="800" dirty="0">
                <a:solidFill>
                  <a:schemeClr val="tx1">
                    <a:lumMod val="75000"/>
                    <a:lumOff val="25000"/>
                  </a:schemeClr>
                </a:solidFill>
                <a:cs typeface="Arial" panose="020B0604020202020204" pitchFamily="34" charset="0"/>
              </a:rPr>
              <a:t> </a:t>
            </a:r>
            <a:r>
              <a:rPr lang="en-US" sz="800" dirty="0" err="1">
                <a:solidFill>
                  <a:schemeClr val="tx1">
                    <a:lumMod val="75000"/>
                    <a:lumOff val="25000"/>
                  </a:schemeClr>
                </a:solidFill>
                <a:cs typeface="Arial" panose="020B0604020202020204" pitchFamily="34" charset="0"/>
              </a:rPr>
              <a:t>Dason</a:t>
            </a:r>
            <a:r>
              <a:rPr lang="en-US" sz="800" dirty="0">
                <a:solidFill>
                  <a:schemeClr val="tx1">
                    <a:lumMod val="75000"/>
                    <a:lumOff val="25000"/>
                  </a:schemeClr>
                </a:solidFill>
                <a:cs typeface="Arial" panose="020B0604020202020204" pitchFamily="34" charset="0"/>
              </a:rPr>
              <a:t> S et al. </a:t>
            </a:r>
            <a:r>
              <a:rPr lang="en-US" sz="800" i="1" dirty="0">
                <a:solidFill>
                  <a:schemeClr val="tx1">
                    <a:lumMod val="75000"/>
                    <a:lumOff val="25000"/>
                  </a:schemeClr>
                </a:solidFill>
              </a:rPr>
              <a:t>Can </a:t>
            </a:r>
            <a:r>
              <a:rPr lang="en-US" sz="800" i="1" dirty="0" err="1">
                <a:solidFill>
                  <a:schemeClr val="tx1">
                    <a:lumMod val="75000"/>
                    <a:lumOff val="25000"/>
                  </a:schemeClr>
                </a:solidFill>
              </a:rPr>
              <a:t>Urol</a:t>
            </a:r>
            <a:r>
              <a:rPr lang="en-US" sz="800" i="1" dirty="0">
                <a:solidFill>
                  <a:schemeClr val="tx1">
                    <a:lumMod val="75000"/>
                    <a:lumOff val="25000"/>
                  </a:schemeClr>
                </a:solidFill>
              </a:rPr>
              <a:t> Assoc J. </a:t>
            </a:r>
            <a:r>
              <a:rPr lang="en-US" sz="800" dirty="0">
                <a:solidFill>
                  <a:schemeClr val="tx1">
                    <a:lumMod val="75000"/>
                    <a:lumOff val="25000"/>
                  </a:schemeClr>
                </a:solidFill>
              </a:rPr>
              <a:t>2013;7(5-6):e263-e267.</a:t>
            </a:r>
            <a:r>
              <a:rPr lang="en-US" sz="800" dirty="0">
                <a:solidFill>
                  <a:schemeClr val="tx1">
                    <a:lumMod val="75000"/>
                    <a:lumOff val="25000"/>
                  </a:schemeClr>
                </a:solidFill>
                <a:cs typeface="Arial" panose="020B0604020202020204" pitchFamily="34" charset="0"/>
              </a:rPr>
              <a:t> </a:t>
            </a:r>
            <a:r>
              <a:rPr lang="en-US" sz="800" b="1" dirty="0">
                <a:solidFill>
                  <a:schemeClr val="tx1">
                    <a:lumMod val="75000"/>
                    <a:lumOff val="25000"/>
                  </a:schemeClr>
                </a:solidFill>
                <a:cs typeface="Arial" panose="020B0604020202020204" pitchFamily="34" charset="0"/>
              </a:rPr>
              <a:t>5.</a:t>
            </a:r>
            <a:r>
              <a:rPr lang="en-US" sz="800" dirty="0">
                <a:solidFill>
                  <a:schemeClr val="tx1">
                    <a:lumMod val="75000"/>
                    <a:lumOff val="25000"/>
                  </a:schemeClr>
                </a:solidFill>
                <a:cs typeface="Arial" panose="020B0604020202020204" pitchFamily="34" charset="0"/>
              </a:rPr>
              <a:t> Lupron DEPOT-PED </a:t>
            </a:r>
            <a:r>
              <a:rPr lang="en-US" sz="800" dirty="0">
                <a:solidFill>
                  <a:schemeClr val="tx1">
                    <a:lumMod val="75000"/>
                    <a:lumOff val="25000"/>
                  </a:schemeClr>
                </a:solidFill>
              </a:rPr>
              <a:t>[package insert]. North Chicago, IL: AbbVie; 2014.</a:t>
            </a:r>
            <a:endParaRPr lang="en-US" sz="800" i="1" dirty="0">
              <a:solidFill>
                <a:schemeClr val="tx1">
                  <a:lumMod val="75000"/>
                  <a:lumOff val="25000"/>
                </a:schemeClr>
              </a:solidFill>
              <a:cs typeface="Arial" panose="020B0604020202020204" pitchFamily="34" charset="0"/>
            </a:endParaRPr>
          </a:p>
          <a:p>
            <a:pPr marL="57150" algn="l"/>
            <a:endParaRPr lang="en-US" sz="800" dirty="0">
              <a:solidFill>
                <a:schemeClr val="tx1">
                  <a:lumMod val="75000"/>
                  <a:lumOff val="25000"/>
                </a:schemeClr>
              </a:solidFill>
              <a:cs typeface="Arial" panose="020B0604020202020204" pitchFamily="34" charset="0"/>
            </a:endParaRPr>
          </a:p>
        </p:txBody>
      </p:sp>
      <p:sp>
        <p:nvSpPr>
          <p:cNvPr id="5" name="Slide Number Placeholder 4">
            <a:extLst>
              <a:ext uri="{FF2B5EF4-FFF2-40B4-BE49-F238E27FC236}">
                <a16:creationId xmlns:a16="http://schemas.microsoft.com/office/drawing/2014/main" id="{F5CE56F1-9D8D-AB40-A29F-AC135678BEB2}"/>
              </a:ext>
            </a:extLst>
          </p:cNvPr>
          <p:cNvSpPr>
            <a:spLocks noGrp="1"/>
          </p:cNvSpPr>
          <p:nvPr>
            <p:ph type="sldNum" sz="quarter" idx="12"/>
          </p:nvPr>
        </p:nvSpPr>
        <p:spPr/>
        <p:txBody>
          <a:bodyPr/>
          <a:lstStyle/>
          <a:p>
            <a:fld id="{FEE48191-0C4A-1249-9ADF-D0EAC71CA6AD}" type="slidenum">
              <a:rPr kumimoji="1" lang="zh-TW" altLang="en-US" smtClean="0"/>
              <a:t>6</a:t>
            </a:fld>
            <a:endParaRPr kumimoji="1" lang="zh-TW" altLang="en-US"/>
          </a:p>
        </p:txBody>
      </p:sp>
    </p:spTree>
    <p:extLst>
      <p:ext uri="{BB962C8B-B14F-4D97-AF65-F5344CB8AC3E}">
        <p14:creationId xmlns:p14="http://schemas.microsoft.com/office/powerpoint/2010/main" val="356268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8497" y="292894"/>
            <a:ext cx="8285967" cy="784605"/>
          </a:xfrm>
        </p:spPr>
        <p:txBody>
          <a:bodyPr vert="horz" lIns="91440" tIns="45720" rIns="91440" bIns="45720" rtlCol="0" anchor="ctr">
            <a:normAutofit/>
          </a:bodyPr>
          <a:lstStyle/>
          <a:p>
            <a:r>
              <a:rPr lang="en-US" dirty="0">
                <a:latin typeface="+mn-lt"/>
                <a:cs typeface="Arial" panose="020B0604020202020204" pitchFamily="34" charset="0"/>
              </a:rPr>
              <a:t>Testosterone: Defining Castration Levels</a:t>
            </a:r>
            <a:endParaRPr lang="zh-TW" altLang="en-US" dirty="0">
              <a:latin typeface="+mn-lt"/>
              <a:cs typeface="Arial" panose="020B0604020202020204" pitchFamily="34" charset="0"/>
            </a:endParaRPr>
          </a:p>
        </p:txBody>
      </p:sp>
      <p:sp>
        <p:nvSpPr>
          <p:cNvPr id="3" name="內容版面配置區 2"/>
          <p:cNvSpPr>
            <a:spLocks noGrp="1"/>
          </p:cNvSpPr>
          <p:nvPr>
            <p:ph idx="1"/>
          </p:nvPr>
        </p:nvSpPr>
        <p:spPr/>
        <p:txBody>
          <a:bodyPr>
            <a:normAutofit/>
          </a:bodyPr>
          <a:lstStyle/>
          <a:p>
            <a:pPr marL="230188" lvl="0" indent="-230188" defTabSz="914400">
              <a:buSzPct val="130000"/>
              <a:buFont typeface="Arial" pitchFamily="34" charset="0"/>
              <a:buChar char="•"/>
            </a:pPr>
            <a:r>
              <a:rPr lang="en-US" sz="1600" dirty="0">
                <a:cs typeface="Arial" panose="020B0604020202020204" pitchFamily="34" charset="0"/>
              </a:rPr>
              <a:t>The US FDA defines medical castration as testosterone levels below 50 ng/dL (</a:t>
            </a:r>
            <a:r>
              <a:rPr lang="en-US" sz="1600" dirty="0" err="1">
                <a:cs typeface="Arial" panose="020B0604020202020204" pitchFamily="34" charset="0"/>
              </a:rPr>
              <a:t>ie</a:t>
            </a:r>
            <a:r>
              <a:rPr lang="en-US" sz="1600" dirty="0">
                <a:cs typeface="Arial" panose="020B0604020202020204" pitchFamily="34" charset="0"/>
              </a:rPr>
              <a:t>, 1.735 nmol/L)</a:t>
            </a:r>
            <a:r>
              <a:rPr lang="en-US" sz="1600" baseline="30000" dirty="0">
                <a:cs typeface="Arial" panose="020B0604020202020204" pitchFamily="34" charset="0"/>
              </a:rPr>
              <a:t>1</a:t>
            </a:r>
          </a:p>
          <a:p>
            <a:pPr marL="230188" lvl="0" indent="-230188" defTabSz="914400">
              <a:buSzPct val="130000"/>
              <a:buFont typeface="Arial" pitchFamily="34" charset="0"/>
              <a:buChar char="•"/>
            </a:pPr>
            <a:r>
              <a:rPr lang="en-US" sz="1600" dirty="0">
                <a:cs typeface="Arial" panose="020B0604020202020204" pitchFamily="34" charset="0"/>
              </a:rPr>
              <a:t>The Bethesda Guidelines recommend a threshold for serum testosterone after ADT to be 20 ng/dL (</a:t>
            </a:r>
            <a:r>
              <a:rPr lang="en-US" sz="1600" dirty="0" err="1">
                <a:cs typeface="Arial" panose="020B0604020202020204" pitchFamily="34" charset="0"/>
              </a:rPr>
              <a:t>ie</a:t>
            </a:r>
            <a:r>
              <a:rPr lang="en-US" sz="1600" dirty="0">
                <a:cs typeface="Arial" panose="020B0604020202020204" pitchFamily="34" charset="0"/>
              </a:rPr>
              <a:t>, 0.694 nmol/L)</a:t>
            </a:r>
            <a:r>
              <a:rPr lang="en-US" sz="1600" baseline="30000" dirty="0">
                <a:cs typeface="Arial" panose="020B0604020202020204" pitchFamily="34" charset="0"/>
              </a:rPr>
              <a:t>2</a:t>
            </a:r>
          </a:p>
          <a:p>
            <a:pPr marL="230188" lvl="0" indent="-230188" defTabSz="914400">
              <a:buSzPct val="130000"/>
              <a:buFont typeface="Arial" pitchFamily="34" charset="0"/>
              <a:buChar char="•"/>
            </a:pPr>
            <a:r>
              <a:rPr lang="en-US" sz="1600" dirty="0">
                <a:cs typeface="Arial" panose="020B0604020202020204" pitchFamily="34" charset="0"/>
              </a:rPr>
              <a:t>Clinical studies have shown testosterone levels to be 20 ng/dL (</a:t>
            </a:r>
            <a:r>
              <a:rPr lang="en-US" sz="1600" dirty="0" err="1">
                <a:cs typeface="Arial" panose="020B0604020202020204" pitchFamily="34" charset="0"/>
              </a:rPr>
              <a:t>ie</a:t>
            </a:r>
            <a:r>
              <a:rPr lang="en-US" sz="1600" dirty="0">
                <a:cs typeface="Arial" panose="020B0604020202020204" pitchFamily="34" charset="0"/>
              </a:rPr>
              <a:t>, 0.694 nmol/L) or lower following surgery</a:t>
            </a:r>
            <a:r>
              <a:rPr lang="en-US" sz="1600" baseline="30000" dirty="0">
                <a:cs typeface="Arial" panose="020B0604020202020204" pitchFamily="34" charset="0"/>
              </a:rPr>
              <a:t>1,3,4</a:t>
            </a:r>
          </a:p>
          <a:p>
            <a:pPr marL="461963" lvl="1" indent="-231775" defTabSz="914400">
              <a:buSzPct val="130000"/>
              <a:buFont typeface="Arial" pitchFamily="34" charset="0"/>
              <a:buChar char="–"/>
            </a:pPr>
            <a:r>
              <a:rPr lang="en-US" sz="1400" dirty="0">
                <a:cs typeface="Arial" panose="020B0604020202020204" pitchFamily="34" charset="0"/>
              </a:rPr>
              <a:t>Median testosterone level post-orchiectomy was 15 ng/dL (0.5 nmol/L; </a:t>
            </a:r>
            <a:r>
              <a:rPr lang="pl-PL" sz="1400" dirty="0">
                <a:cs typeface="Arial" panose="020B0604020202020204" pitchFamily="34" charset="0"/>
              </a:rPr>
              <a:t>95% CI 12</a:t>
            </a:r>
            <a:r>
              <a:rPr lang="en-US" sz="1400" dirty="0">
                <a:cs typeface="Arial" panose="020B0604020202020204" pitchFamily="34" charset="0"/>
              </a:rPr>
              <a:t>-</a:t>
            </a:r>
            <a:r>
              <a:rPr lang="pl-PL" sz="1400" dirty="0">
                <a:cs typeface="Arial" panose="020B0604020202020204" pitchFamily="34" charset="0"/>
              </a:rPr>
              <a:t>17 ng/dL</a:t>
            </a:r>
            <a:r>
              <a:rPr lang="en-US" sz="1400" dirty="0">
                <a:cs typeface="Arial" panose="020B0604020202020204" pitchFamily="34" charset="0"/>
              </a:rPr>
              <a:t>)</a:t>
            </a:r>
            <a:r>
              <a:rPr lang="en-US" sz="1400" baseline="30000" dirty="0">
                <a:cs typeface="Arial" panose="020B0604020202020204" pitchFamily="34" charset="0"/>
              </a:rPr>
              <a:t>5</a:t>
            </a:r>
          </a:p>
          <a:p>
            <a:pPr marL="461963" lvl="1" indent="-231775" defTabSz="914400">
              <a:buSzPct val="130000"/>
              <a:buFont typeface="Arial" pitchFamily="34" charset="0"/>
              <a:buChar char="–"/>
            </a:pPr>
            <a:r>
              <a:rPr lang="en-US" sz="1400" dirty="0">
                <a:cs typeface="Arial" panose="020B0604020202020204" pitchFamily="34" charset="0"/>
              </a:rPr>
              <a:t>Median testosterone level 12 months post-orchiectomy was 16 ng/dL (95% CI 10-22 ng/dL)</a:t>
            </a:r>
            <a:r>
              <a:rPr lang="en-US" sz="1400" baseline="30000" dirty="0">
                <a:cs typeface="Arial" panose="020B0604020202020204" pitchFamily="34" charset="0"/>
              </a:rPr>
              <a:t>6</a:t>
            </a:r>
          </a:p>
          <a:p>
            <a:pPr marL="230188" lvl="0" indent="-230188" defTabSz="914400">
              <a:buSzPct val="130000"/>
              <a:buFont typeface="Arial" pitchFamily="34" charset="0"/>
              <a:buChar char="•"/>
            </a:pPr>
            <a:r>
              <a:rPr lang="en-US" sz="1600" dirty="0">
                <a:cs typeface="Arial" panose="020B0604020202020204" pitchFamily="34" charset="0"/>
              </a:rPr>
              <a:t>However, the clinical benefits of maintaining testosterone levels &lt;20 ng/dL versus </a:t>
            </a:r>
            <a:br>
              <a:rPr lang="en-US" sz="1600" dirty="0">
                <a:cs typeface="Arial" panose="020B0604020202020204" pitchFamily="34" charset="0"/>
              </a:rPr>
            </a:br>
            <a:r>
              <a:rPr lang="en-US" sz="1600" dirty="0">
                <a:cs typeface="Arial" panose="020B0604020202020204" pitchFamily="34" charset="0"/>
              </a:rPr>
              <a:t>&lt;50 ng/dL have not been prospectively studied</a:t>
            </a:r>
            <a:endParaRPr lang="en-US" sz="1600" dirty="0">
              <a:solidFill>
                <a:srgbClr val="3C3D3C"/>
              </a:solidFill>
              <a:ea typeface="+mn-ea"/>
            </a:endParaRPr>
          </a:p>
        </p:txBody>
      </p:sp>
      <p:sp>
        <p:nvSpPr>
          <p:cNvPr id="5" name="Text Box 8"/>
          <p:cNvSpPr txBox="1">
            <a:spLocks noChangeArrowheads="1"/>
          </p:cNvSpPr>
          <p:nvPr/>
        </p:nvSpPr>
        <p:spPr bwMode="auto">
          <a:xfrm>
            <a:off x="470451" y="4581865"/>
            <a:ext cx="6881447" cy="255433"/>
          </a:xfrm>
          <a:prstGeom prst="rect">
            <a:avLst/>
          </a:prstGeom>
          <a:noFill/>
          <a:ln w="9525">
            <a:noFill/>
            <a:miter lim="800000"/>
            <a:headEnd/>
            <a:tailEnd/>
          </a:ln>
        </p:spPr>
        <p:txBody>
          <a:bodyPr lIns="0" tIns="0" rIns="0" bIns="0" anchor="b" anchorCtr="0"/>
          <a:lstStyle/>
          <a:p>
            <a:pPr marL="57150"/>
            <a:r>
              <a:rPr lang="en-US" sz="800" dirty="0">
                <a:solidFill>
                  <a:schemeClr val="tx1">
                    <a:lumMod val="75000"/>
                    <a:lumOff val="25000"/>
                  </a:schemeClr>
                </a:solidFill>
                <a:cs typeface="Arial" panose="020B0604020202020204" pitchFamily="34" charset="0"/>
              </a:rPr>
              <a:t>ADT, androgen deprivation therapy; CI, confidence interval.</a:t>
            </a:r>
          </a:p>
          <a:p>
            <a:pPr marL="57150"/>
            <a:r>
              <a:rPr lang="en-US" sz="800" b="1" dirty="0">
                <a:solidFill>
                  <a:schemeClr val="tx1">
                    <a:lumMod val="75000"/>
                    <a:lumOff val="25000"/>
                  </a:schemeClr>
                </a:solidFill>
                <a:cs typeface="Arial" panose="020B0604020202020204" pitchFamily="34" charset="0"/>
              </a:rPr>
              <a:t>References: 1.</a:t>
            </a:r>
            <a:r>
              <a:rPr lang="en-US" sz="800" dirty="0">
                <a:solidFill>
                  <a:schemeClr val="tx1">
                    <a:lumMod val="75000"/>
                    <a:lumOff val="25000"/>
                  </a:schemeClr>
                </a:solidFill>
                <a:cs typeface="Arial" panose="020B0604020202020204" pitchFamily="34" charset="0"/>
              </a:rPr>
              <a:t> </a:t>
            </a:r>
            <a:r>
              <a:rPr lang="en-US" sz="800" dirty="0" err="1">
                <a:solidFill>
                  <a:schemeClr val="tx1">
                    <a:lumMod val="75000"/>
                    <a:lumOff val="25000"/>
                  </a:schemeClr>
                </a:solidFill>
                <a:cs typeface="Arial" panose="020B0604020202020204" pitchFamily="34" charset="0"/>
              </a:rPr>
              <a:t>Oefelein</a:t>
            </a:r>
            <a:r>
              <a:rPr lang="en-US" sz="800" dirty="0">
                <a:solidFill>
                  <a:schemeClr val="tx1">
                    <a:lumMod val="75000"/>
                    <a:lumOff val="25000"/>
                  </a:schemeClr>
                </a:solidFill>
                <a:cs typeface="Arial" panose="020B0604020202020204" pitchFamily="34" charset="0"/>
              </a:rPr>
              <a:t> MG et al. </a:t>
            </a:r>
            <a:r>
              <a:rPr lang="en-US" sz="800" i="1" dirty="0">
                <a:solidFill>
                  <a:schemeClr val="tx1">
                    <a:lumMod val="75000"/>
                    <a:lumOff val="25000"/>
                  </a:schemeClr>
                </a:solidFill>
                <a:cs typeface="Arial" panose="020B0604020202020204" pitchFamily="34" charset="0"/>
              </a:rPr>
              <a:t>J Urol. </a:t>
            </a:r>
            <a:r>
              <a:rPr lang="en-US" sz="800" dirty="0">
                <a:solidFill>
                  <a:schemeClr val="tx1">
                    <a:lumMod val="75000"/>
                    <a:lumOff val="25000"/>
                  </a:schemeClr>
                </a:solidFill>
                <a:cs typeface="Arial" panose="020B0604020202020204" pitchFamily="34" charset="0"/>
              </a:rPr>
              <a:t>2000;164:726-729. </a:t>
            </a:r>
            <a:r>
              <a:rPr lang="en-US" sz="800" b="1" dirty="0">
                <a:solidFill>
                  <a:schemeClr val="tx1">
                    <a:lumMod val="75000"/>
                    <a:lumOff val="25000"/>
                  </a:schemeClr>
                </a:solidFill>
                <a:cs typeface="Arial" panose="020B0604020202020204" pitchFamily="34" charset="0"/>
              </a:rPr>
              <a:t>2. </a:t>
            </a:r>
            <a:r>
              <a:rPr lang="en-US" sz="800" dirty="0" err="1">
                <a:solidFill>
                  <a:schemeClr val="tx1">
                    <a:lumMod val="75000"/>
                    <a:lumOff val="25000"/>
                  </a:schemeClr>
                </a:solidFill>
                <a:cs typeface="Arial" panose="020B0604020202020204" pitchFamily="34" charset="0"/>
              </a:rPr>
              <a:t>Djavan</a:t>
            </a:r>
            <a:r>
              <a:rPr lang="en-US" sz="800" dirty="0">
                <a:solidFill>
                  <a:schemeClr val="tx1">
                    <a:lumMod val="75000"/>
                    <a:lumOff val="25000"/>
                  </a:schemeClr>
                </a:solidFill>
                <a:cs typeface="Arial" panose="020B0604020202020204" pitchFamily="34" charset="0"/>
              </a:rPr>
              <a:t> B et al. </a:t>
            </a:r>
            <a:r>
              <a:rPr lang="en-US" sz="800" i="1" dirty="0">
                <a:solidFill>
                  <a:schemeClr val="tx1">
                    <a:lumMod val="75000"/>
                    <a:lumOff val="25000"/>
                  </a:schemeClr>
                </a:solidFill>
                <a:cs typeface="Arial" panose="020B0604020202020204" pitchFamily="34" charset="0"/>
              </a:rPr>
              <a:t>BJU Int</a:t>
            </a:r>
            <a:r>
              <a:rPr lang="en-US" sz="800" dirty="0">
                <a:solidFill>
                  <a:schemeClr val="tx1">
                    <a:lumMod val="75000"/>
                    <a:lumOff val="25000"/>
                  </a:schemeClr>
                </a:solidFill>
                <a:cs typeface="Arial" panose="020B0604020202020204" pitchFamily="34" charset="0"/>
              </a:rPr>
              <a:t>. 2011;110:344-352</a:t>
            </a:r>
            <a:r>
              <a:rPr lang="en-US" sz="800" b="1" dirty="0">
                <a:solidFill>
                  <a:schemeClr val="tx1">
                    <a:lumMod val="75000"/>
                    <a:lumOff val="25000"/>
                  </a:schemeClr>
                </a:solidFill>
                <a:cs typeface="Arial" panose="020B0604020202020204" pitchFamily="34" charset="0"/>
              </a:rPr>
              <a:t>. 3. </a:t>
            </a:r>
            <a:r>
              <a:rPr lang="en-US" sz="800" dirty="0">
                <a:solidFill>
                  <a:schemeClr val="tx1">
                    <a:lumMod val="75000"/>
                    <a:lumOff val="25000"/>
                  </a:schemeClr>
                </a:solidFill>
                <a:cs typeface="Arial" panose="020B0604020202020204" pitchFamily="34" charset="0"/>
              </a:rPr>
              <a:t>Lin B et al. </a:t>
            </a:r>
            <a:r>
              <a:rPr lang="en-US" sz="800" i="1" dirty="0">
                <a:solidFill>
                  <a:schemeClr val="tx1">
                    <a:lumMod val="75000"/>
                    <a:lumOff val="25000"/>
                  </a:schemeClr>
                </a:solidFill>
                <a:cs typeface="Arial" panose="020B0604020202020204" pitchFamily="34" charset="0"/>
              </a:rPr>
              <a:t>Urology</a:t>
            </a:r>
            <a:r>
              <a:rPr lang="en-US" sz="800" dirty="0">
                <a:solidFill>
                  <a:schemeClr val="tx1">
                    <a:lumMod val="75000"/>
                    <a:lumOff val="25000"/>
                  </a:schemeClr>
                </a:solidFill>
                <a:cs typeface="Arial" panose="020B0604020202020204" pitchFamily="34" charset="0"/>
              </a:rPr>
              <a:t>. 1994;43:834-837. </a:t>
            </a:r>
            <a:r>
              <a:rPr lang="en-US" sz="800" b="1" dirty="0">
                <a:solidFill>
                  <a:schemeClr val="tx1">
                    <a:lumMod val="75000"/>
                    <a:lumOff val="25000"/>
                  </a:schemeClr>
                </a:solidFill>
                <a:cs typeface="Arial" panose="020B0604020202020204" pitchFamily="34" charset="0"/>
              </a:rPr>
              <a:t>4. </a:t>
            </a:r>
            <a:r>
              <a:rPr lang="en-US" sz="800" dirty="0" err="1">
                <a:solidFill>
                  <a:schemeClr val="tx1">
                    <a:lumMod val="75000"/>
                    <a:lumOff val="25000"/>
                  </a:schemeClr>
                </a:solidFill>
                <a:cs typeface="Arial" panose="020B0604020202020204" pitchFamily="34" charset="0"/>
              </a:rPr>
              <a:t>Vogelzang</a:t>
            </a:r>
            <a:r>
              <a:rPr lang="en-US" sz="800" dirty="0">
                <a:solidFill>
                  <a:schemeClr val="tx1">
                    <a:lumMod val="75000"/>
                    <a:lumOff val="25000"/>
                  </a:schemeClr>
                </a:solidFill>
                <a:cs typeface="Arial" panose="020B0604020202020204" pitchFamily="34" charset="0"/>
              </a:rPr>
              <a:t> NJ et al. </a:t>
            </a:r>
            <a:r>
              <a:rPr lang="en-US" sz="800" i="1" dirty="0">
                <a:solidFill>
                  <a:schemeClr val="tx1">
                    <a:lumMod val="75000"/>
                    <a:lumOff val="25000"/>
                  </a:schemeClr>
                </a:solidFill>
                <a:cs typeface="Arial" panose="020B0604020202020204" pitchFamily="34" charset="0"/>
              </a:rPr>
              <a:t>Urology</a:t>
            </a:r>
            <a:r>
              <a:rPr lang="en-US" sz="800" dirty="0">
                <a:solidFill>
                  <a:schemeClr val="tx1">
                    <a:lumMod val="75000"/>
                    <a:lumOff val="25000"/>
                  </a:schemeClr>
                </a:solidFill>
                <a:cs typeface="Arial" panose="020B0604020202020204" pitchFamily="34" charset="0"/>
              </a:rPr>
              <a:t>. 1995;46:220-226. </a:t>
            </a:r>
            <a:r>
              <a:rPr lang="en-US" sz="800" b="1" dirty="0">
                <a:solidFill>
                  <a:schemeClr val="tx1">
                    <a:lumMod val="75000"/>
                    <a:lumOff val="25000"/>
                  </a:schemeClr>
                </a:solidFill>
                <a:cs typeface="Arial" panose="020B0604020202020204" pitchFamily="34" charset="0"/>
              </a:rPr>
              <a:t>5. </a:t>
            </a:r>
            <a:r>
              <a:rPr lang="en-US" sz="800" dirty="0" err="1">
                <a:solidFill>
                  <a:schemeClr val="tx1">
                    <a:lumMod val="75000"/>
                    <a:lumOff val="25000"/>
                  </a:schemeClr>
                </a:solidFill>
                <a:cs typeface="Arial" panose="020B0604020202020204" pitchFamily="34" charset="0"/>
              </a:rPr>
              <a:t>Oefelein</a:t>
            </a:r>
            <a:r>
              <a:rPr lang="en-US" sz="800" dirty="0">
                <a:solidFill>
                  <a:schemeClr val="tx1">
                    <a:lumMod val="75000"/>
                    <a:lumOff val="25000"/>
                  </a:schemeClr>
                </a:solidFill>
                <a:cs typeface="Arial" panose="020B0604020202020204" pitchFamily="34" charset="0"/>
              </a:rPr>
              <a:t> MG et al. </a:t>
            </a:r>
            <a:r>
              <a:rPr lang="en-US" sz="800" i="1" dirty="0">
                <a:solidFill>
                  <a:schemeClr val="tx1">
                    <a:lumMod val="75000"/>
                    <a:lumOff val="25000"/>
                  </a:schemeClr>
                </a:solidFill>
                <a:cs typeface="Arial" panose="020B0604020202020204" pitchFamily="34" charset="0"/>
              </a:rPr>
              <a:t>Urology. </a:t>
            </a:r>
            <a:r>
              <a:rPr lang="en-US" sz="800" dirty="0">
                <a:solidFill>
                  <a:schemeClr val="tx1">
                    <a:lumMod val="75000"/>
                    <a:lumOff val="25000"/>
                  </a:schemeClr>
                </a:solidFill>
                <a:cs typeface="Arial" panose="020B0604020202020204" pitchFamily="34" charset="0"/>
              </a:rPr>
              <a:t>2000;56(6):1021-1024. </a:t>
            </a:r>
            <a:r>
              <a:rPr lang="en-US" sz="800" b="1" dirty="0">
                <a:solidFill>
                  <a:schemeClr val="tx1">
                    <a:lumMod val="75000"/>
                    <a:lumOff val="25000"/>
                  </a:schemeClr>
                </a:solidFill>
                <a:cs typeface="Arial" panose="020B0604020202020204" pitchFamily="34" charset="0"/>
              </a:rPr>
              <a:t>6. </a:t>
            </a:r>
            <a:r>
              <a:rPr lang="en-US" sz="800" dirty="0" err="1">
                <a:solidFill>
                  <a:schemeClr val="tx1">
                    <a:lumMod val="75000"/>
                    <a:lumOff val="25000"/>
                  </a:schemeClr>
                </a:solidFill>
              </a:rPr>
              <a:t>Røhl</a:t>
            </a:r>
            <a:r>
              <a:rPr lang="en-US" sz="800" dirty="0">
                <a:solidFill>
                  <a:schemeClr val="tx1">
                    <a:lumMod val="75000"/>
                    <a:lumOff val="25000"/>
                  </a:schemeClr>
                </a:solidFill>
              </a:rPr>
              <a:t> HF, Beuke HP. </a:t>
            </a:r>
            <a:r>
              <a:rPr lang="en-US" sz="800" i="1" dirty="0" err="1">
                <a:solidFill>
                  <a:schemeClr val="tx1">
                    <a:lumMod val="75000"/>
                    <a:lumOff val="25000"/>
                  </a:schemeClr>
                </a:solidFill>
              </a:rPr>
              <a:t>Scand</a:t>
            </a:r>
            <a:r>
              <a:rPr lang="en-US" sz="800" i="1" dirty="0">
                <a:solidFill>
                  <a:schemeClr val="tx1">
                    <a:lumMod val="75000"/>
                    <a:lumOff val="25000"/>
                  </a:schemeClr>
                </a:solidFill>
              </a:rPr>
              <a:t> J </a:t>
            </a:r>
            <a:r>
              <a:rPr lang="en-US" sz="800" i="1" dirty="0" err="1">
                <a:solidFill>
                  <a:schemeClr val="tx1">
                    <a:lumMod val="75000"/>
                    <a:lumOff val="25000"/>
                  </a:schemeClr>
                </a:solidFill>
              </a:rPr>
              <a:t>Urol</a:t>
            </a:r>
            <a:r>
              <a:rPr lang="en-US" sz="800" i="1" dirty="0">
                <a:solidFill>
                  <a:schemeClr val="tx1">
                    <a:lumMod val="75000"/>
                    <a:lumOff val="25000"/>
                  </a:schemeClr>
                </a:solidFill>
              </a:rPr>
              <a:t> </a:t>
            </a:r>
            <a:r>
              <a:rPr lang="en-US" sz="800" i="1" dirty="0" err="1">
                <a:solidFill>
                  <a:schemeClr val="tx1">
                    <a:lumMod val="75000"/>
                    <a:lumOff val="25000"/>
                  </a:schemeClr>
                </a:solidFill>
              </a:rPr>
              <a:t>Nephrol</a:t>
            </a:r>
            <a:r>
              <a:rPr lang="en-US" sz="800" dirty="0">
                <a:solidFill>
                  <a:schemeClr val="tx1">
                    <a:lumMod val="75000"/>
                    <a:lumOff val="25000"/>
                  </a:schemeClr>
                </a:solidFill>
              </a:rPr>
              <a:t>. 1992;26(1):11-14.</a:t>
            </a:r>
            <a:endParaRPr lang="en-US" sz="800" b="1" dirty="0">
              <a:solidFill>
                <a:schemeClr val="tx1">
                  <a:lumMod val="75000"/>
                  <a:lumOff val="25000"/>
                </a:schemeClr>
              </a:solidFill>
              <a:cs typeface="Arial" panose="020B0604020202020204" pitchFamily="34" charset="0"/>
            </a:endParaRPr>
          </a:p>
        </p:txBody>
      </p:sp>
      <p:sp>
        <p:nvSpPr>
          <p:cNvPr id="4" name="Slide Number Placeholder 3">
            <a:extLst>
              <a:ext uri="{FF2B5EF4-FFF2-40B4-BE49-F238E27FC236}">
                <a16:creationId xmlns:a16="http://schemas.microsoft.com/office/drawing/2014/main" id="{6EB4865D-F806-6E4F-85AA-329D76ED78C7}"/>
              </a:ext>
            </a:extLst>
          </p:cNvPr>
          <p:cNvSpPr>
            <a:spLocks noGrp="1"/>
          </p:cNvSpPr>
          <p:nvPr>
            <p:ph type="sldNum" sz="quarter" idx="12"/>
          </p:nvPr>
        </p:nvSpPr>
        <p:spPr/>
        <p:txBody>
          <a:bodyPr/>
          <a:lstStyle/>
          <a:p>
            <a:fld id="{FEE48191-0C4A-1249-9ADF-D0EAC71CA6AD}" type="slidenum">
              <a:rPr kumimoji="1" lang="zh-TW" altLang="en-US" smtClean="0"/>
              <a:t>7</a:t>
            </a:fld>
            <a:endParaRPr kumimoji="1" lang="zh-TW" altLang="en-US"/>
          </a:p>
        </p:txBody>
      </p:sp>
    </p:spTree>
    <p:extLst>
      <p:ext uri="{BB962C8B-B14F-4D97-AF65-F5344CB8AC3E}">
        <p14:creationId xmlns:p14="http://schemas.microsoft.com/office/powerpoint/2010/main" val="136678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6DAE-E7C2-40D1-8F04-120E6F334640}"/>
              </a:ext>
            </a:extLst>
          </p:cNvPr>
          <p:cNvSpPr>
            <a:spLocks noGrp="1"/>
          </p:cNvSpPr>
          <p:nvPr>
            <p:ph type="title"/>
          </p:nvPr>
        </p:nvSpPr>
        <p:spPr>
          <a:xfrm>
            <a:off x="441672" y="289719"/>
            <a:ext cx="8285967" cy="784605"/>
          </a:xfrm>
        </p:spPr>
        <p:txBody>
          <a:bodyPr>
            <a:normAutofit/>
          </a:bodyPr>
          <a:lstStyle/>
          <a:p>
            <a:r>
              <a:rPr lang="en-US" dirty="0">
                <a:latin typeface="+mn-lt"/>
              </a:rPr>
              <a:t>Testosterone Escape</a:t>
            </a:r>
          </a:p>
        </p:txBody>
      </p:sp>
      <p:sp>
        <p:nvSpPr>
          <p:cNvPr id="3" name="Content Placeholder 2">
            <a:extLst>
              <a:ext uri="{FF2B5EF4-FFF2-40B4-BE49-F238E27FC236}">
                <a16:creationId xmlns:a16="http://schemas.microsoft.com/office/drawing/2014/main" id="{04D9E6E4-8984-41D2-A4C8-F02FCDB224A9}"/>
              </a:ext>
            </a:extLst>
          </p:cNvPr>
          <p:cNvSpPr>
            <a:spLocks noGrp="1"/>
          </p:cNvSpPr>
          <p:nvPr>
            <p:ph idx="1"/>
          </p:nvPr>
        </p:nvSpPr>
        <p:spPr>
          <a:xfrm>
            <a:off x="432147" y="1920885"/>
            <a:ext cx="8285967" cy="2671721"/>
          </a:xfrm>
        </p:spPr>
        <p:txBody>
          <a:bodyPr>
            <a:normAutofit/>
          </a:bodyPr>
          <a:lstStyle/>
          <a:p>
            <a:r>
              <a:rPr lang="en-US" sz="1600" dirty="0"/>
              <a:t>Testosterone suppression has been the mainstay of the treatment of locally advanced and recurrent PCa</a:t>
            </a:r>
            <a:r>
              <a:rPr lang="en-US" sz="1600" baseline="30000" dirty="0"/>
              <a:t>3</a:t>
            </a:r>
          </a:p>
          <a:p>
            <a:r>
              <a:rPr lang="en-US" sz="1600" dirty="0"/>
              <a:t>An estimated 6%-13% of patients’ serum testosterone levels can go above 50 ng/dL </a:t>
            </a:r>
            <a:br>
              <a:rPr lang="en-US" sz="1600" dirty="0"/>
            </a:br>
            <a:r>
              <a:rPr lang="en-US" sz="1600" dirty="0"/>
              <a:t>(1.74 nmol/L), resulting in what is commonly known as testosterone escape</a:t>
            </a:r>
            <a:r>
              <a:rPr lang="en-US" sz="1600" baseline="30000" dirty="0"/>
              <a:t>3</a:t>
            </a:r>
          </a:p>
          <a:p>
            <a:pPr lvl="1"/>
            <a:r>
              <a:rPr lang="en-US" sz="1400" dirty="0"/>
              <a:t>Patients who did not achieve nadir testosterone &lt;0.7 nmol/L had a significantly higher risk of developing CRPC</a:t>
            </a:r>
            <a:r>
              <a:rPr lang="en-US" sz="1400" baseline="30000" dirty="0"/>
              <a:t>4,a</a:t>
            </a:r>
            <a:r>
              <a:rPr lang="en-US" sz="1400" dirty="0"/>
              <a:t> </a:t>
            </a:r>
          </a:p>
          <a:p>
            <a:pPr lvl="1"/>
            <a:r>
              <a:rPr lang="en-US" sz="1400" dirty="0"/>
              <a:t>Additionally, testosterone levels should remain suppressed to levels below 32 ng/dL </a:t>
            </a:r>
            <a:br>
              <a:rPr lang="en-US" sz="1400" dirty="0"/>
            </a:br>
            <a:r>
              <a:rPr lang="en-US" sz="1400" dirty="0"/>
              <a:t>(1.1 nmol/L) in order to maximize survival</a:t>
            </a:r>
            <a:r>
              <a:rPr lang="en-US" sz="1400" baseline="30000" dirty="0"/>
              <a:t>3</a:t>
            </a:r>
          </a:p>
        </p:txBody>
      </p:sp>
      <p:sp>
        <p:nvSpPr>
          <p:cNvPr id="4" name="Text Box 8">
            <a:extLst>
              <a:ext uri="{FF2B5EF4-FFF2-40B4-BE49-F238E27FC236}">
                <a16:creationId xmlns:a16="http://schemas.microsoft.com/office/drawing/2014/main" id="{B9D4AA88-B302-4C71-A766-ED282D271C4F}"/>
              </a:ext>
            </a:extLst>
          </p:cNvPr>
          <p:cNvSpPr txBox="1">
            <a:spLocks noChangeArrowheads="1"/>
          </p:cNvSpPr>
          <p:nvPr/>
        </p:nvSpPr>
        <p:spPr bwMode="auto">
          <a:xfrm>
            <a:off x="479974" y="4238626"/>
            <a:ext cx="6080968" cy="601270"/>
          </a:xfrm>
          <a:prstGeom prst="rect">
            <a:avLst/>
          </a:prstGeom>
          <a:noFill/>
          <a:ln w="9525">
            <a:noFill/>
            <a:miter lim="800000"/>
            <a:headEnd/>
            <a:tailEnd/>
          </a:ln>
        </p:spPr>
        <p:txBody>
          <a:bodyPr lIns="0" tIns="0" rIns="0" bIns="0" anchor="b" anchorCtr="0"/>
          <a:lstStyle/>
          <a:p>
            <a:pPr marL="57150"/>
            <a:r>
              <a:rPr lang="en-US" sz="800" b="1" baseline="30000" dirty="0">
                <a:solidFill>
                  <a:schemeClr val="tx1">
                    <a:lumMod val="75000"/>
                    <a:lumOff val="25000"/>
                  </a:schemeClr>
                </a:solidFill>
                <a:cs typeface="Arial" panose="020B0604020202020204" pitchFamily="34" charset="0"/>
              </a:rPr>
              <a:t>a</a:t>
            </a:r>
            <a:r>
              <a:rPr lang="pl-PL" sz="800" dirty="0">
                <a:solidFill>
                  <a:schemeClr val="tx1">
                    <a:lumMod val="75000"/>
                    <a:lumOff val="25000"/>
                  </a:schemeClr>
                </a:solidFill>
              </a:rPr>
              <a:t>0.7 to 1.7 nmol/L: HR, 1.62; 95% CI, 1.20 to 2.18;</a:t>
            </a:r>
            <a:r>
              <a:rPr lang="en-US" sz="800" dirty="0">
                <a:solidFill>
                  <a:schemeClr val="tx1">
                    <a:lumMod val="75000"/>
                    <a:lumOff val="25000"/>
                  </a:schemeClr>
                </a:solidFill>
              </a:rPr>
              <a:t> </a:t>
            </a:r>
            <a:r>
              <a:rPr lang="pl-PL" sz="800" dirty="0">
                <a:solidFill>
                  <a:schemeClr val="tx1">
                    <a:lumMod val="75000"/>
                    <a:lumOff val="25000"/>
                  </a:schemeClr>
                </a:solidFill>
              </a:rPr>
              <a:t>≥1.7 nmol/L: HR, 1.90; 95% CI, 0.778 to 4.70. </a:t>
            </a:r>
            <a:endParaRPr lang="en-US" sz="800" dirty="0">
              <a:solidFill>
                <a:schemeClr val="tx1">
                  <a:lumMod val="75000"/>
                  <a:lumOff val="25000"/>
                </a:schemeClr>
              </a:solidFill>
            </a:endParaRPr>
          </a:p>
          <a:p>
            <a:pPr marL="57150"/>
            <a:r>
              <a:rPr lang="en-US" sz="800" b="1" dirty="0">
                <a:solidFill>
                  <a:schemeClr val="tx1">
                    <a:lumMod val="75000"/>
                    <a:lumOff val="25000"/>
                  </a:schemeClr>
                </a:solidFill>
                <a:cs typeface="Arial" panose="020B0604020202020204" pitchFamily="34" charset="0"/>
              </a:rPr>
              <a:t>References: 1.</a:t>
            </a:r>
            <a:r>
              <a:rPr lang="en-US" sz="800" dirty="0">
                <a:solidFill>
                  <a:schemeClr val="tx1">
                    <a:lumMod val="75000"/>
                    <a:lumOff val="25000"/>
                  </a:schemeClr>
                </a:solidFill>
                <a:cs typeface="Arial" panose="020B0604020202020204" pitchFamily="34" charset="0"/>
              </a:rPr>
              <a:t> The Nobel Prize. Charles B Huggins Facts. https://www.nobelprize.org/prizes/medicine/1966/huggins/facts. Accessed March 26, 2019. </a:t>
            </a:r>
            <a:r>
              <a:rPr lang="en-US" sz="800" b="1" dirty="0">
                <a:solidFill>
                  <a:schemeClr val="tx1">
                    <a:lumMod val="75000"/>
                    <a:lumOff val="25000"/>
                  </a:schemeClr>
                </a:solidFill>
                <a:cs typeface="Arial" panose="020B0604020202020204" pitchFamily="34" charset="0"/>
              </a:rPr>
              <a:t>2. </a:t>
            </a:r>
            <a:r>
              <a:rPr lang="en-US" sz="800" dirty="0" err="1">
                <a:solidFill>
                  <a:schemeClr val="tx1">
                    <a:lumMod val="75000"/>
                    <a:lumOff val="25000"/>
                  </a:schemeClr>
                </a:solidFill>
              </a:rPr>
              <a:t>Røhl</a:t>
            </a:r>
            <a:r>
              <a:rPr lang="en-US" sz="800" dirty="0">
                <a:solidFill>
                  <a:schemeClr val="tx1">
                    <a:lumMod val="75000"/>
                    <a:lumOff val="25000"/>
                  </a:schemeClr>
                </a:solidFill>
              </a:rPr>
              <a:t> HF, Beuke HP. </a:t>
            </a:r>
            <a:r>
              <a:rPr lang="en-US" sz="800" i="1" dirty="0" err="1">
                <a:solidFill>
                  <a:schemeClr val="tx1">
                    <a:lumMod val="75000"/>
                    <a:lumOff val="25000"/>
                  </a:schemeClr>
                </a:solidFill>
              </a:rPr>
              <a:t>Scand</a:t>
            </a:r>
            <a:r>
              <a:rPr lang="en-US" sz="800" i="1" dirty="0">
                <a:solidFill>
                  <a:schemeClr val="tx1">
                    <a:lumMod val="75000"/>
                    <a:lumOff val="25000"/>
                  </a:schemeClr>
                </a:solidFill>
              </a:rPr>
              <a:t> J </a:t>
            </a:r>
            <a:r>
              <a:rPr lang="en-US" sz="800" i="1" dirty="0" err="1">
                <a:solidFill>
                  <a:schemeClr val="tx1">
                    <a:lumMod val="75000"/>
                    <a:lumOff val="25000"/>
                  </a:schemeClr>
                </a:solidFill>
              </a:rPr>
              <a:t>Urol</a:t>
            </a:r>
            <a:r>
              <a:rPr lang="en-US" sz="800" i="1" dirty="0">
                <a:solidFill>
                  <a:schemeClr val="tx1">
                    <a:lumMod val="75000"/>
                    <a:lumOff val="25000"/>
                  </a:schemeClr>
                </a:solidFill>
              </a:rPr>
              <a:t> </a:t>
            </a:r>
            <a:r>
              <a:rPr lang="en-US" sz="800" i="1" dirty="0" err="1">
                <a:solidFill>
                  <a:schemeClr val="tx1">
                    <a:lumMod val="75000"/>
                    <a:lumOff val="25000"/>
                  </a:schemeClr>
                </a:solidFill>
              </a:rPr>
              <a:t>Nephrol</a:t>
            </a:r>
            <a:r>
              <a:rPr lang="en-US" sz="800" dirty="0">
                <a:solidFill>
                  <a:schemeClr val="tx1">
                    <a:lumMod val="75000"/>
                    <a:lumOff val="25000"/>
                  </a:schemeClr>
                </a:solidFill>
              </a:rPr>
              <a:t>. 1992;26(1):11-14.</a:t>
            </a:r>
            <a:r>
              <a:rPr lang="de-DE" sz="800" dirty="0">
                <a:solidFill>
                  <a:schemeClr val="tx1">
                    <a:lumMod val="75000"/>
                    <a:lumOff val="25000"/>
                  </a:schemeClr>
                </a:solidFill>
              </a:rPr>
              <a:t> </a:t>
            </a:r>
            <a:r>
              <a:rPr lang="de-DE" sz="800" b="1" dirty="0">
                <a:solidFill>
                  <a:schemeClr val="tx1">
                    <a:lumMod val="75000"/>
                    <a:lumOff val="25000"/>
                  </a:schemeClr>
                </a:solidFill>
              </a:rPr>
              <a:t>3. </a:t>
            </a:r>
            <a:r>
              <a:rPr lang="en-US" sz="800" dirty="0">
                <a:solidFill>
                  <a:schemeClr val="tx1">
                    <a:lumMod val="75000"/>
                    <a:lumOff val="25000"/>
                  </a:schemeClr>
                </a:solidFill>
                <a:cs typeface="Arial" panose="020B0604020202020204" pitchFamily="34" charset="0"/>
              </a:rPr>
              <a:t>Wilke D et al</a:t>
            </a:r>
            <a:r>
              <a:rPr lang="en-US" sz="800" i="1" dirty="0">
                <a:solidFill>
                  <a:schemeClr val="tx1">
                    <a:lumMod val="75000"/>
                    <a:lumOff val="25000"/>
                  </a:schemeClr>
                </a:solidFill>
                <a:cs typeface="Arial" panose="020B0604020202020204" pitchFamily="34" charset="0"/>
              </a:rPr>
              <a:t>. Pharmacotherapy</a:t>
            </a:r>
            <a:r>
              <a:rPr lang="en-US" sz="800" dirty="0">
                <a:solidFill>
                  <a:schemeClr val="tx1">
                    <a:lumMod val="75000"/>
                    <a:lumOff val="25000"/>
                  </a:schemeClr>
                </a:solidFill>
                <a:cs typeface="Arial" panose="020B0604020202020204" pitchFamily="34" charset="0"/>
              </a:rPr>
              <a:t>. 2018;38(3):327-333. </a:t>
            </a:r>
            <a:r>
              <a:rPr lang="en-US" sz="800" b="1" dirty="0">
                <a:solidFill>
                  <a:schemeClr val="tx1">
                    <a:lumMod val="75000"/>
                    <a:lumOff val="25000"/>
                  </a:schemeClr>
                </a:solidFill>
                <a:cs typeface="Arial" panose="020B0604020202020204" pitchFamily="34" charset="0"/>
              </a:rPr>
              <a:t>4. </a:t>
            </a:r>
            <a:r>
              <a:rPr lang="en-US" sz="800" dirty="0">
                <a:solidFill>
                  <a:schemeClr val="tx1">
                    <a:lumMod val="75000"/>
                    <a:lumOff val="25000"/>
                  </a:schemeClr>
                </a:solidFill>
                <a:cs typeface="Arial" panose="020B0604020202020204" pitchFamily="34" charset="0"/>
              </a:rPr>
              <a:t>Klotz L et al</a:t>
            </a:r>
            <a:r>
              <a:rPr lang="en-US" sz="800" i="1" dirty="0">
                <a:solidFill>
                  <a:schemeClr val="tx1">
                    <a:lumMod val="75000"/>
                    <a:lumOff val="25000"/>
                  </a:schemeClr>
                </a:solidFill>
                <a:cs typeface="Arial" panose="020B0604020202020204" pitchFamily="34" charset="0"/>
              </a:rPr>
              <a:t>. </a:t>
            </a:r>
            <a:r>
              <a:rPr lang="en-US" sz="800" i="1" dirty="0">
                <a:solidFill>
                  <a:schemeClr val="tx1">
                    <a:lumMod val="75000"/>
                    <a:lumOff val="25000"/>
                  </a:schemeClr>
                </a:solidFill>
              </a:rPr>
              <a:t>J Clin Oncol</a:t>
            </a:r>
            <a:r>
              <a:rPr lang="en-US" sz="800" dirty="0">
                <a:solidFill>
                  <a:schemeClr val="tx1">
                    <a:lumMod val="75000"/>
                    <a:lumOff val="25000"/>
                  </a:schemeClr>
                </a:solidFill>
              </a:rPr>
              <a:t>. 2015;33(10):1151-1156.</a:t>
            </a:r>
            <a:endParaRPr lang="en-US" sz="800" b="1" dirty="0">
              <a:solidFill>
                <a:schemeClr val="tx1">
                  <a:lumMod val="75000"/>
                  <a:lumOff val="25000"/>
                </a:schemeClr>
              </a:solidFill>
              <a:cs typeface="Arial" panose="020B0604020202020204" pitchFamily="34" charset="0"/>
            </a:endParaRPr>
          </a:p>
        </p:txBody>
      </p:sp>
      <p:sp>
        <p:nvSpPr>
          <p:cNvPr id="5" name="Arrow: Chevron 4">
            <a:extLst>
              <a:ext uri="{FF2B5EF4-FFF2-40B4-BE49-F238E27FC236}">
                <a16:creationId xmlns:a16="http://schemas.microsoft.com/office/drawing/2014/main" id="{7816BE56-C1CE-4A2A-879E-709184E8D067}"/>
              </a:ext>
            </a:extLst>
          </p:cNvPr>
          <p:cNvSpPr/>
          <p:nvPr/>
        </p:nvSpPr>
        <p:spPr>
          <a:xfrm>
            <a:off x="388866" y="1222680"/>
            <a:ext cx="8126484" cy="632739"/>
          </a:xfrm>
          <a:prstGeom prst="chevron">
            <a:avLst/>
          </a:prstGeom>
          <a:gradFill>
            <a:gsLst>
              <a:gs pos="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bg1"/>
                </a:solidFill>
              </a:rPr>
              <a:t>In 1966, Charles B. Huggins won the Nobel Prize in Physiology or Medicine</a:t>
            </a:r>
            <a:r>
              <a:rPr lang="en-US" sz="1600" baseline="30000" dirty="0">
                <a:solidFill>
                  <a:schemeClr val="bg1"/>
                </a:solidFill>
              </a:rPr>
              <a:t>1</a:t>
            </a:r>
          </a:p>
          <a:p>
            <a:pPr marL="285750" indent="-285750">
              <a:buFont typeface="Arial" panose="020B0604020202020204" pitchFamily="34" charset="0"/>
              <a:buChar char="•"/>
            </a:pPr>
            <a:r>
              <a:rPr lang="en-US" sz="1600" dirty="0">
                <a:solidFill>
                  <a:schemeClr val="bg1"/>
                </a:solidFill>
              </a:rPr>
              <a:t>He was the first to report that </a:t>
            </a:r>
            <a:r>
              <a:rPr lang="en-US" sz="1600" dirty="0" err="1">
                <a:solidFill>
                  <a:schemeClr val="bg1"/>
                </a:solidFill>
              </a:rPr>
              <a:t>PCa</a:t>
            </a:r>
            <a:r>
              <a:rPr lang="en-US" sz="1600" dirty="0">
                <a:solidFill>
                  <a:schemeClr val="bg1"/>
                </a:solidFill>
              </a:rPr>
              <a:t> is androgen dependent</a:t>
            </a:r>
            <a:r>
              <a:rPr lang="en-US" sz="1600" baseline="30000" dirty="0">
                <a:solidFill>
                  <a:schemeClr val="bg1"/>
                </a:solidFill>
              </a:rPr>
              <a:t>2</a:t>
            </a:r>
            <a:r>
              <a:rPr lang="en-US" sz="1600" dirty="0">
                <a:solidFill>
                  <a:schemeClr val="bg1"/>
                </a:solidFill>
              </a:rPr>
              <a:t> </a:t>
            </a:r>
          </a:p>
        </p:txBody>
      </p:sp>
      <p:sp>
        <p:nvSpPr>
          <p:cNvPr id="6" name="Slide Number Placeholder 5">
            <a:extLst>
              <a:ext uri="{FF2B5EF4-FFF2-40B4-BE49-F238E27FC236}">
                <a16:creationId xmlns:a16="http://schemas.microsoft.com/office/drawing/2014/main" id="{9324C72C-911D-034F-9B97-448BE70FC0B9}"/>
              </a:ext>
            </a:extLst>
          </p:cNvPr>
          <p:cNvSpPr>
            <a:spLocks noGrp="1"/>
          </p:cNvSpPr>
          <p:nvPr>
            <p:ph type="sldNum" sz="quarter" idx="12"/>
          </p:nvPr>
        </p:nvSpPr>
        <p:spPr/>
        <p:txBody>
          <a:bodyPr/>
          <a:lstStyle/>
          <a:p>
            <a:fld id="{FEE48191-0C4A-1249-9ADF-D0EAC71CA6AD}" type="slidenum">
              <a:rPr kumimoji="1" lang="zh-TW" altLang="en-US" smtClean="0"/>
              <a:t>8</a:t>
            </a:fld>
            <a:endParaRPr kumimoji="1" lang="zh-TW" altLang="en-US"/>
          </a:p>
        </p:txBody>
      </p:sp>
    </p:spTree>
    <p:extLst>
      <p:ext uri="{BB962C8B-B14F-4D97-AF65-F5344CB8AC3E}">
        <p14:creationId xmlns:p14="http://schemas.microsoft.com/office/powerpoint/2010/main" val="2861544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C61-7F7E-4D11-ABD1-9A18DB6F09A1}"/>
              </a:ext>
            </a:extLst>
          </p:cNvPr>
          <p:cNvSpPr>
            <a:spLocks noGrp="1"/>
          </p:cNvSpPr>
          <p:nvPr>
            <p:ph type="title"/>
          </p:nvPr>
        </p:nvSpPr>
        <p:spPr/>
        <p:txBody>
          <a:bodyPr/>
          <a:lstStyle/>
          <a:p>
            <a:r>
              <a:rPr lang="en-US" dirty="0"/>
              <a:t>Retrospective Review</a:t>
            </a:r>
          </a:p>
        </p:txBody>
      </p:sp>
      <p:sp>
        <p:nvSpPr>
          <p:cNvPr id="3" name="Slide Number Placeholder 2">
            <a:extLst>
              <a:ext uri="{FF2B5EF4-FFF2-40B4-BE49-F238E27FC236}">
                <a16:creationId xmlns:a16="http://schemas.microsoft.com/office/drawing/2014/main" id="{AD3F81F0-2537-EF4B-B7FB-B83E2EC81FF2}"/>
              </a:ext>
            </a:extLst>
          </p:cNvPr>
          <p:cNvSpPr>
            <a:spLocks noGrp="1"/>
          </p:cNvSpPr>
          <p:nvPr>
            <p:ph type="sldNum" sz="quarter" idx="12"/>
          </p:nvPr>
        </p:nvSpPr>
        <p:spPr/>
        <p:txBody>
          <a:bodyPr/>
          <a:lstStyle/>
          <a:p>
            <a:fld id="{FEE48191-0C4A-1249-9ADF-D0EAC71CA6AD}" type="slidenum">
              <a:rPr kumimoji="1" lang="zh-TW" altLang="en-US" smtClean="0"/>
              <a:t>9</a:t>
            </a:fld>
            <a:endParaRPr kumimoji="1" lang="zh-TW" altLang="en-US" dirty="0"/>
          </a:p>
        </p:txBody>
      </p:sp>
    </p:spTree>
    <p:extLst>
      <p:ext uri="{BB962C8B-B14F-4D97-AF65-F5344CB8AC3E}">
        <p14:creationId xmlns:p14="http://schemas.microsoft.com/office/powerpoint/2010/main" val="1733550261"/>
      </p:ext>
    </p:extLst>
  </p:cSld>
  <p:clrMapOvr>
    <a:masterClrMapping/>
  </p:clrMapOvr>
</p:sld>
</file>

<file path=ppt/theme/theme1.xml><?xml version="1.0" encoding="utf-8"?>
<a:theme xmlns:a="http://schemas.openxmlformats.org/drawingml/2006/main" name="Office Theme">
  <a:themeElements>
    <a:clrScheme name="AbbVie AUA">
      <a:dk1>
        <a:srgbClr val="000000"/>
      </a:dk1>
      <a:lt1>
        <a:srgbClr val="FFFFFF"/>
      </a:lt1>
      <a:dk2>
        <a:srgbClr val="44546A"/>
      </a:dk2>
      <a:lt2>
        <a:srgbClr val="E7E6E6"/>
      </a:lt2>
      <a:accent1>
        <a:srgbClr val="1C3883"/>
      </a:accent1>
      <a:accent2>
        <a:srgbClr val="FD9303"/>
      </a:accent2>
      <a:accent3>
        <a:srgbClr val="CE341E"/>
      </a:accent3>
      <a:accent4>
        <a:srgbClr val="848A8B"/>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文件" ma:contentTypeID="0x01010008ACF37A8BDB6B438084E64436DB26BE" ma:contentTypeVersion="0" ma:contentTypeDescription="建立新的文件。" ma:contentTypeScope="" ma:versionID="2d19975185631efa214257cb42527cc9">
  <xsd:schema xmlns:xsd="http://www.w3.org/2001/XMLSchema" xmlns:xs="http://www.w3.org/2001/XMLSchema" xmlns:p="http://schemas.microsoft.com/office/2006/metadata/properties" xmlns:ns2="c740c956-dbe8-4635-bd84-31facc7e2a18" targetNamespace="http://schemas.microsoft.com/office/2006/metadata/properties" ma:root="true" ma:fieldsID="6dd57250b951daa9020adf865e8b3b45" ns2:_="">
    <xsd:import namespace="c740c956-dbe8-4635-bd84-31facc7e2a1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40c956-dbe8-4635-bd84-31facc7e2a18" elementFormDefault="qualified">
    <xsd:import namespace="http://schemas.microsoft.com/office/2006/documentManagement/types"/>
    <xsd:import namespace="http://schemas.microsoft.com/office/infopath/2007/PartnerControls"/>
    <xsd:element name="_dlc_DocId" ma:index="8" nillable="true" ma:displayName="文件識別碼值" ma:description="指派給此項目的文件識別碼值。" ma:internalName="_dlc_DocId" ma:readOnly="true">
      <xsd:simpleType>
        <xsd:restriction base="dms:Text"/>
      </xsd:simpleType>
    </xsd:element>
    <xsd:element name="_dlc_DocIdUrl" ma:index="9" nillable="true" ma:displayName="文件識別碼" ma:description="此文件的永久性連結。"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持續性識別碼" ma:description="新增時保留識別碼。"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c740c956-dbe8-4635-bd84-31facc7e2a18">3CXUEX76NDKK-224-86</_dlc_DocId>
    <_dlc_DocIdUrl xmlns="c740c956-dbe8-4635-bd84-31facc7e2a18">
      <Url>http://spt.oep.com.tw/_layouts/DocIdRedir.aspx?ID=3CXUEX76NDKK-224-86</Url>
      <Description>3CXUEX76NDKK-224-86</Description>
    </_dlc_DocIdUrl>
  </documentManagement>
</p:properties>
</file>

<file path=customXml/itemProps1.xml><?xml version="1.0" encoding="utf-8"?>
<ds:datastoreItem xmlns:ds="http://schemas.openxmlformats.org/officeDocument/2006/customXml" ds:itemID="{45429054-0116-4D63-9800-F277C0B15387}">
  <ds:schemaRefs>
    <ds:schemaRef ds:uri="http://schemas.microsoft.com/sharepoint/v3/contenttype/forms"/>
  </ds:schemaRefs>
</ds:datastoreItem>
</file>

<file path=customXml/itemProps2.xml><?xml version="1.0" encoding="utf-8"?>
<ds:datastoreItem xmlns:ds="http://schemas.openxmlformats.org/officeDocument/2006/customXml" ds:itemID="{3486D917-107F-49AC-85E9-211D2D416883}">
  <ds:schemaRefs>
    <ds:schemaRef ds:uri="http://schemas.microsoft.com/sharepoint/events"/>
  </ds:schemaRefs>
</ds:datastoreItem>
</file>

<file path=customXml/itemProps3.xml><?xml version="1.0" encoding="utf-8"?>
<ds:datastoreItem xmlns:ds="http://schemas.openxmlformats.org/officeDocument/2006/customXml" ds:itemID="{15629CCA-5138-4CF1-8875-89319083F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40c956-dbe8-4635-bd84-31facc7e2a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9C98FAE-E7C2-4E89-B352-0471850F402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740c956-dbe8-4635-bd84-31facc7e2a18"/>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18842</TotalTime>
  <Words>3727</Words>
  <Application>Microsoft Office PowerPoint</Application>
  <PresentationFormat>On-screen Show (16:9)</PresentationFormat>
  <Paragraphs>354</Paragraphs>
  <Slides>36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System Font Regular</vt:lpstr>
      <vt:lpstr>Wingdings</vt:lpstr>
      <vt:lpstr>Office Theme</vt:lpstr>
      <vt:lpstr> Practice Patterns and the Role of Testosterone In Prostate Cancer</vt:lpstr>
      <vt:lpstr>AbbVie Disclosures</vt:lpstr>
      <vt:lpstr>Financial Disclosure</vt:lpstr>
      <vt:lpstr>Objectives</vt:lpstr>
      <vt:lpstr>In the US, PCa Is the Second Leading Cancer in Men1 </vt:lpstr>
      <vt:lpstr>The Role of Testosterone in PCa</vt:lpstr>
      <vt:lpstr>Testosterone: Defining Castration Levels</vt:lpstr>
      <vt:lpstr>Testosterone Escape</vt:lpstr>
      <vt:lpstr>Retrospective Review</vt:lpstr>
      <vt:lpstr>Morote et al: Research Objectives</vt:lpstr>
      <vt:lpstr>Defining Castration-Resistant Prostate Cancer (CRPC)/Androgen Independent Progression (AIP)</vt:lpstr>
      <vt:lpstr>Morote et al: Potential Clinical Consequences of Testosterone Escape</vt:lpstr>
      <vt:lpstr>Morote et al: Testosterone Analysis of 3 Consecutive Measurements at 6-Month Intervals</vt:lpstr>
      <vt:lpstr>Morote et al: Fewer Escapes and Lower Testosterone Reduce Incidence of CRPC</vt:lpstr>
      <vt:lpstr>Morote et al: Testosterone Levels Inform  CRPC/AIP</vt:lpstr>
      <vt:lpstr>Morote et al: Conclusions</vt:lpstr>
      <vt:lpstr>Dason et al: Prospective Cohort Study Objectives</vt:lpstr>
      <vt:lpstr>Dason et al: Lower Testosterone and ADT Outcome</vt:lpstr>
      <vt:lpstr>Dason et al: Conclusions</vt:lpstr>
      <vt:lpstr>Perachino et al: Retrospective Study Objectives</vt:lpstr>
      <vt:lpstr>Perachino et al: Patient Characteristics (n=129)</vt:lpstr>
      <vt:lpstr>Perachino et al: Correlation Between the Risk of Death and Testosterone During ADT</vt:lpstr>
      <vt:lpstr>Perachino et al: Correlation Between the Risk of Death and Testosterone During ADT (continued)</vt:lpstr>
      <vt:lpstr>Perachino et al: Conclusions</vt:lpstr>
      <vt:lpstr>Klotz et al: Secondary Analysis Objectives</vt:lpstr>
      <vt:lpstr>Klotz et al: Nadir Testosterone on ADT Predicts Time to CRPC Secondary Analysis of the SWOG PR-7 Intermittent vs Continuous ADT Trial</vt:lpstr>
      <vt:lpstr>Klotz et al: Conclusions </vt:lpstr>
      <vt:lpstr>Wilke et al: Objectives of Database Review</vt:lpstr>
      <vt:lpstr>Wilke et al: Distribution of Testosterone</vt:lpstr>
      <vt:lpstr>Wilke et al: Distribution of PSA Values at Time of Testosterone Escape </vt:lpstr>
      <vt:lpstr>Wilke et al: Number of Maximum Testosterone Level Within Each Category by Course of LHRH Agonists </vt:lpstr>
      <vt:lpstr>Wilke et al: Retrospective Review Conclusions</vt:lpstr>
      <vt:lpstr>Retrospective Review Overall Conclusions </vt:lpstr>
      <vt:lpstr>Bridging the Relationship Between  Testosterone and PSA</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Imaging Focus</dc:creator>
  <cp:lastModifiedBy>Van Komen, Stephen</cp:lastModifiedBy>
  <cp:revision>432</cp:revision>
  <cp:lastPrinted>2019-03-26T19:14:15Z</cp:lastPrinted>
  <dcterms:created xsi:type="dcterms:W3CDTF">2012-11-09T10:19:10Z</dcterms:created>
  <dcterms:modified xsi:type="dcterms:W3CDTF">2021-11-04T19:18:03Z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0x01010008ACF37A8BDB6B438084E64436DB26BE</vt:lpwstr>
  </property>
  <property fmtid="{D5CDD505-2E9C-101B-9397-08002B2CF9AE}" pid="3" name="_dlc_DocIdItemGuid">
    <vt:lpwstr>0560bdb7-62cb-4ec4-b716-14b5c491f687</vt:lpwstr>
  </property>
</Properties>
</file>