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1"/>
  </p:notesMasterIdLst>
  <p:sldIdLst>
    <p:sldId id="258" r:id="rId5"/>
    <p:sldId id="744" r:id="rId6"/>
    <p:sldId id="259" r:id="rId7"/>
    <p:sldId id="1149" r:id="rId8"/>
    <p:sldId id="1148" r:id="rId9"/>
    <p:sldId id="260" r:id="rId10"/>
    <p:sldId id="1146" r:id="rId11"/>
    <p:sldId id="1152" r:id="rId12"/>
    <p:sldId id="1153" r:id="rId13"/>
    <p:sldId id="1185" r:id="rId14"/>
    <p:sldId id="1180" r:id="rId15"/>
    <p:sldId id="1181" r:id="rId16"/>
    <p:sldId id="1182" r:id="rId17"/>
    <p:sldId id="261" r:id="rId18"/>
    <p:sldId id="1151" r:id="rId19"/>
    <p:sldId id="1155" r:id="rId20"/>
    <p:sldId id="262" r:id="rId21"/>
    <p:sldId id="1161" r:id="rId22"/>
    <p:sldId id="1136" r:id="rId23"/>
    <p:sldId id="1172" r:id="rId24"/>
    <p:sldId id="1183" r:id="rId25"/>
    <p:sldId id="1097" r:id="rId26"/>
    <p:sldId id="1144" r:id="rId27"/>
    <p:sldId id="1142" r:id="rId28"/>
    <p:sldId id="1165" r:id="rId29"/>
    <p:sldId id="743"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48" userDrawn="1">
          <p15:clr>
            <a:srgbClr val="A4A3A4"/>
          </p15:clr>
        </p15:guide>
        <p15:guide id="2" pos="5472" userDrawn="1">
          <p15:clr>
            <a:srgbClr val="A4A3A4"/>
          </p15:clr>
        </p15:guide>
        <p15:guide id="3" pos="432" userDrawn="1">
          <p15:clr>
            <a:srgbClr val="A4A3A4"/>
          </p15:clr>
        </p15:guide>
        <p15:guide id="4" orient="horz" pos="3768" userDrawn="1">
          <p15:clr>
            <a:srgbClr val="A4A3A4"/>
          </p15:clr>
        </p15:guide>
        <p15:guide id="6" orient="horz" pos="1224" userDrawn="1">
          <p15:clr>
            <a:srgbClr val="A4A3A4"/>
          </p15:clr>
        </p15:guide>
        <p15:guide id="7" orient="horz" pos="1056" userDrawn="1">
          <p15:clr>
            <a:srgbClr val="A4A3A4"/>
          </p15:clr>
        </p15:guide>
        <p15:guide id="8" pos="528" userDrawn="1">
          <p15:clr>
            <a:srgbClr val="A4A3A4"/>
          </p15:clr>
        </p15:guide>
        <p15:guide id="9" pos="864" userDrawn="1">
          <p15:clr>
            <a:srgbClr val="A4A3A4"/>
          </p15:clr>
        </p15:guide>
        <p15:guide id="10" orient="horz" pos="199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Bina O'Brien" initials="BO" lastIdx="63" clrIdx="6">
    <p:extLst>
      <p:ext uri="{19B8F6BF-5375-455C-9EA6-DF929625EA0E}">
        <p15:presenceInfo xmlns:p15="http://schemas.microsoft.com/office/powerpoint/2012/main" userId="S::BinaO@fallonmedica.com::2c302bbf-e67d-41d0-801a-29242be036d4" providerId="AD"/>
      </p:ext>
    </p:extLst>
  </p:cmAuthor>
  <p:cmAuthor id="1" name="Larisa Gofman" initials="LG" lastIdx="226" clrIdx="0">
    <p:extLst>
      <p:ext uri="{19B8F6BF-5375-455C-9EA6-DF929625EA0E}">
        <p15:presenceInfo xmlns:p15="http://schemas.microsoft.com/office/powerpoint/2012/main" userId="Larisa Gofman" providerId="None"/>
      </p:ext>
    </p:extLst>
  </p:cmAuthor>
  <p:cmAuthor id="8" name="Monica  Lingam" initials="ML" lastIdx="77" clrIdx="7">
    <p:extLst>
      <p:ext uri="{19B8F6BF-5375-455C-9EA6-DF929625EA0E}">
        <p15:presenceInfo xmlns:p15="http://schemas.microsoft.com/office/powerpoint/2012/main" userId="S::monical@fallonmedica.com::a85798d6-ea4f-4f5c-b8d6-d47d58999c56" providerId="AD"/>
      </p:ext>
    </p:extLst>
  </p:cmAuthor>
  <p:cmAuthor id="2" name="Melissa Padovano" initials="MP" lastIdx="6" clrIdx="1">
    <p:extLst>
      <p:ext uri="{19B8F6BF-5375-455C-9EA6-DF929625EA0E}">
        <p15:presenceInfo xmlns:p15="http://schemas.microsoft.com/office/powerpoint/2012/main" userId="S::melissap@fallonmedica.com::9ed64b1b-539c-42d5-ab02-ebd441dada9f" providerId="AD"/>
      </p:ext>
    </p:extLst>
  </p:cmAuthor>
  <p:cmAuthor id="9" name="Melissa Muselli" initials="MM" lastIdx="12" clrIdx="8">
    <p:extLst>
      <p:ext uri="{19B8F6BF-5375-455C-9EA6-DF929625EA0E}">
        <p15:presenceInfo xmlns:p15="http://schemas.microsoft.com/office/powerpoint/2012/main" userId="Melissa Muselli" providerId="None"/>
      </p:ext>
    </p:extLst>
  </p:cmAuthor>
  <p:cmAuthor id="3" name="Kristen Bolten" initials="KB" lastIdx="27" clrIdx="2">
    <p:extLst>
      <p:ext uri="{19B8F6BF-5375-455C-9EA6-DF929625EA0E}">
        <p15:presenceInfo xmlns:p15="http://schemas.microsoft.com/office/powerpoint/2012/main" userId="Kristen Bolten" providerId="None"/>
      </p:ext>
    </p:extLst>
  </p:cmAuthor>
  <p:cmAuthor id="10" name="Nesrin Amabile" initials="NA" lastIdx="81" clrIdx="9">
    <p:extLst>
      <p:ext uri="{19B8F6BF-5375-455C-9EA6-DF929625EA0E}">
        <p15:presenceInfo xmlns:p15="http://schemas.microsoft.com/office/powerpoint/2012/main" userId="S::nesrina@fallonmedica.com::2582089d-f735-4a3a-98f1-0f0fc65e49af" providerId="AD"/>
      </p:ext>
    </p:extLst>
  </p:cmAuthor>
  <p:cmAuthor id="4" name="Vibha Neelgund" initials="VN" lastIdx="65" clrIdx="3">
    <p:extLst>
      <p:ext uri="{19B8F6BF-5375-455C-9EA6-DF929625EA0E}">
        <p15:presenceInfo xmlns:p15="http://schemas.microsoft.com/office/powerpoint/2012/main" userId="Vibha Neelgund" providerId="None"/>
      </p:ext>
    </p:extLst>
  </p:cmAuthor>
  <p:cmAuthor id="5" name="Josh Sisson" initials="JS" lastIdx="45" clrIdx="4">
    <p:extLst>
      <p:ext uri="{19B8F6BF-5375-455C-9EA6-DF929625EA0E}">
        <p15:presenceInfo xmlns:p15="http://schemas.microsoft.com/office/powerpoint/2012/main" userId="S::joshs@fallonmedica.com::aa4054b5-74fc-4647-9e70-f69be004fd37" providerId="AD"/>
      </p:ext>
    </p:extLst>
  </p:cmAuthor>
  <p:cmAuthor id="6" name="Andrea Honda" initials="AH" lastIdx="125" clrIdx="5">
    <p:extLst>
      <p:ext uri="{19B8F6BF-5375-455C-9EA6-DF929625EA0E}">
        <p15:presenceInfo xmlns:p15="http://schemas.microsoft.com/office/powerpoint/2012/main" userId="S::andreah@fallonmedica.com::de41b51d-04d6-4c3f-85f8-468c20e5a71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F78"/>
    <a:srgbClr val="1F497D"/>
    <a:srgbClr val="F2F2F2"/>
    <a:srgbClr val="00407F"/>
    <a:srgbClr val="D60058"/>
    <a:srgbClr val="00FDFF"/>
    <a:srgbClr val="00CAFF"/>
    <a:srgbClr val="E6FAFF"/>
    <a:srgbClr val="000000"/>
    <a:srgbClr val="00E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38" autoAdjust="0"/>
    <p:restoredTop sz="93457" autoAdjust="0"/>
  </p:normalViewPr>
  <p:slideViewPr>
    <p:cSldViewPr snapToGrid="0" snapToObjects="1" showGuides="1">
      <p:cViewPr varScale="1">
        <p:scale>
          <a:sx n="104" d="100"/>
          <a:sy n="104" d="100"/>
        </p:scale>
        <p:origin x="1272" y="84"/>
      </p:cViewPr>
      <p:guideLst>
        <p:guide orient="horz" pos="648"/>
        <p:guide pos="5472"/>
        <p:guide pos="432"/>
        <p:guide orient="horz" pos="3768"/>
        <p:guide orient="horz" pos="1224"/>
        <p:guide orient="horz" pos="1056"/>
        <p:guide pos="528"/>
        <p:guide pos="864"/>
        <p:guide orient="horz" pos="1992"/>
      </p:guideLst>
    </p:cSldViewPr>
  </p:slideViewPr>
  <p:notesTextViewPr>
    <p:cViewPr>
      <p:scale>
        <a:sx n="1" d="1"/>
        <a:sy n="1" d="1"/>
      </p:scale>
      <p:origin x="0" y="0"/>
    </p:cViewPr>
  </p:notesTextViewPr>
  <p:sorterViewPr>
    <p:cViewPr varScale="1">
      <p:scale>
        <a:sx n="164" d="100"/>
        <a:sy n="164" d="100"/>
      </p:scale>
      <p:origin x="0" y="0"/>
    </p:cViewPr>
  </p:sorterViewPr>
  <p:notesViewPr>
    <p:cSldViewPr snapToGrid="0" snapToObjects="1">
      <p:cViewPr>
        <p:scale>
          <a:sx n="120" d="100"/>
          <a:sy n="120" d="100"/>
        </p:scale>
        <p:origin x="1380" y="-28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47281589801275"/>
          <c:y val="2.992222698461347E-2"/>
          <c:w val="0.80467004124484443"/>
          <c:h val="0.74469072533674219"/>
        </c:manualLayout>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noFill/>
              <a:ln>
                <a:noFill/>
              </a:ln>
              <a:effectLst/>
            </c:spPr>
            <c:extLst>
              <c:ext xmlns:c16="http://schemas.microsoft.com/office/drawing/2014/chart" uri="{C3380CC4-5D6E-409C-BE32-E72D297353CC}">
                <c16:uniqueId val="{00000001-157D-4D58-B7DF-B256F7B1AB25}"/>
              </c:ext>
            </c:extLst>
          </c:dPt>
          <c:dPt>
            <c:idx val="1"/>
            <c:invertIfNegative val="0"/>
            <c:bubble3D val="0"/>
            <c:spPr>
              <a:noFill/>
              <a:ln>
                <a:noFill/>
              </a:ln>
              <a:effectLst>
                <a:outerShdw blurRad="50800" dist="50800" dir="5400000" sx="56000" sy="56000" algn="ctr" rotWithShape="0">
                  <a:srgbClr val="000000">
                    <a:alpha val="43137"/>
                  </a:srgbClr>
                </a:outerShdw>
              </a:effectLst>
            </c:spPr>
            <c:extLst>
              <c:ext xmlns:c16="http://schemas.microsoft.com/office/drawing/2014/chart" uri="{C3380CC4-5D6E-409C-BE32-E72D297353CC}">
                <c16:uniqueId val="{00000003-157D-4D58-B7DF-B256F7B1AB25}"/>
              </c:ext>
            </c:extLst>
          </c:dPt>
          <c:dPt>
            <c:idx val="2"/>
            <c:invertIfNegative val="0"/>
            <c:bubble3D val="0"/>
            <c:spPr>
              <a:noFill/>
              <a:ln>
                <a:noFill/>
              </a:ln>
              <a:effectLst/>
            </c:spPr>
            <c:extLst>
              <c:ext xmlns:c16="http://schemas.microsoft.com/office/drawing/2014/chart" uri="{C3380CC4-5D6E-409C-BE32-E72D297353CC}">
                <c16:uniqueId val="{00000005-157D-4D58-B7DF-B256F7B1AB25}"/>
              </c:ext>
            </c:extLst>
          </c:dPt>
          <c:dLbls>
            <c:delete val="1"/>
          </c:dLbls>
          <c:cat>
            <c:numRef>
              <c:f>Sheet1!$A$2:$A$4</c:f>
              <c:numCache>
                <c:formatCode>General</c:formatCode>
                <c:ptCount val="3"/>
              </c:numCache>
            </c:numRef>
          </c:cat>
          <c:val>
            <c:numRef>
              <c:f>Sheet1!$B$2:$B$4</c:f>
              <c:numCache>
                <c:formatCode>General</c:formatCode>
                <c:ptCount val="3"/>
                <c:pt idx="0">
                  <c:v>43.8</c:v>
                </c:pt>
                <c:pt idx="1">
                  <c:v>31</c:v>
                </c:pt>
                <c:pt idx="2">
                  <c:v>24.7</c:v>
                </c:pt>
              </c:numCache>
            </c:numRef>
          </c:val>
          <c:extLst>
            <c:ext xmlns:c16="http://schemas.microsoft.com/office/drawing/2014/chart" uri="{C3380CC4-5D6E-409C-BE32-E72D297353CC}">
              <c16:uniqueId val="{00000006-157D-4D58-B7DF-B256F7B1AB25}"/>
            </c:ext>
          </c:extLst>
        </c:ser>
        <c:dLbls>
          <c:dLblPos val="outEnd"/>
          <c:showLegendKey val="0"/>
          <c:showVal val="1"/>
          <c:showCatName val="0"/>
          <c:showSerName val="0"/>
          <c:showPercent val="0"/>
          <c:showBubbleSize val="0"/>
        </c:dLbls>
        <c:gapWidth val="98"/>
        <c:overlap val="-24"/>
        <c:axId val="1045827688"/>
        <c:axId val="1045836872"/>
      </c:barChart>
      <c:catAx>
        <c:axId val="1045827688"/>
        <c:scaling>
          <c:orientation val="minMax"/>
        </c:scaling>
        <c:delete val="0"/>
        <c:axPos val="b"/>
        <c:title>
          <c:tx>
            <c:rich>
              <a:bodyPr rot="0" spcFirstLastPara="1" vertOverflow="ellipsis" vert="horz" wrap="square" anchor="ctr" anchorCtr="1"/>
              <a:lstStyle/>
              <a:p>
                <a:pPr>
                  <a:defRPr sz="1400" b="0" i="0" u="none" strike="noStrike" kern="1200" baseline="0">
                    <a:solidFill>
                      <a:srgbClr val="000000"/>
                    </a:solidFill>
                    <a:latin typeface="+mn-lt"/>
                    <a:ea typeface="+mn-ea"/>
                    <a:cs typeface="+mn-cs"/>
                  </a:defRPr>
                </a:pPr>
                <a:r>
                  <a:rPr lang="en-US" sz="1200" b="1" dirty="0"/>
                  <a:t>Year</a:t>
                </a:r>
              </a:p>
            </c:rich>
          </c:tx>
          <c:layout>
            <c:manualLayout>
              <c:xMode val="edge"/>
              <c:yMode val="edge"/>
              <c:x val="0.52451979925896219"/>
              <c:y val="0.8614034618384161"/>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crossAx val="1045836872"/>
        <c:crosses val="autoZero"/>
        <c:auto val="1"/>
        <c:lblAlgn val="ctr"/>
        <c:lblOffset val="100"/>
        <c:tickMarkSkip val="3"/>
        <c:noMultiLvlLbl val="0"/>
      </c:catAx>
      <c:valAx>
        <c:axId val="1045836872"/>
        <c:scaling>
          <c:orientation val="minMax"/>
          <c:max val="100"/>
        </c:scaling>
        <c:delete val="0"/>
        <c:axPos val="l"/>
        <c:title>
          <c:tx>
            <c:rich>
              <a:bodyPr rot="-5400000" spcFirstLastPara="1" vertOverflow="ellipsis" vert="horz" wrap="square" anchor="ctr" anchorCtr="1"/>
              <a:lstStyle/>
              <a:p>
                <a:pPr>
                  <a:defRPr sz="1400" b="0" i="0" u="none" strike="noStrike" kern="1200" baseline="0">
                    <a:solidFill>
                      <a:srgbClr val="000000"/>
                    </a:solidFill>
                    <a:latin typeface="+mn-lt"/>
                    <a:ea typeface="+mn-ea"/>
                    <a:cs typeface="+mn-cs"/>
                  </a:defRPr>
                </a:pPr>
                <a:r>
                  <a:rPr lang="en-US" sz="1200" b="1" dirty="0"/>
                  <a:t>Deaths (%)</a:t>
                </a:r>
              </a:p>
            </c:rich>
          </c:tx>
          <c:layout>
            <c:manualLayout>
              <c:xMode val="edge"/>
              <c:yMode val="edge"/>
              <c:x val="6.8173109511868724E-2"/>
              <c:y val="0.29653663630455745"/>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title>
        <c:numFmt formatCode="General" sourceLinked="1"/>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en-US"/>
          </a:p>
        </c:txPr>
        <c:crossAx val="1045827688"/>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000000"/>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47281589801275"/>
          <c:y val="2.992222698461347E-2"/>
          <c:w val="0.80467004124484443"/>
          <c:h val="0.74469072533674219"/>
        </c:manualLayout>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noFill/>
              <a:ln>
                <a:noFill/>
              </a:ln>
              <a:effectLst/>
            </c:spPr>
            <c:extLst>
              <c:ext xmlns:c16="http://schemas.microsoft.com/office/drawing/2014/chart" uri="{C3380CC4-5D6E-409C-BE32-E72D297353CC}">
                <c16:uniqueId val="{00000001-B6D1-4D43-826A-B60E7D9D855F}"/>
              </c:ext>
            </c:extLst>
          </c:dPt>
          <c:dPt>
            <c:idx val="1"/>
            <c:invertIfNegative val="0"/>
            <c:bubble3D val="0"/>
            <c:spPr>
              <a:noFill/>
              <a:ln>
                <a:noFill/>
              </a:ln>
              <a:effectLst>
                <a:outerShdw blurRad="50800" dist="50800" dir="5400000" sx="56000" sy="56000" algn="ctr" rotWithShape="0">
                  <a:srgbClr val="000000">
                    <a:alpha val="43137"/>
                  </a:srgbClr>
                </a:outerShdw>
              </a:effectLst>
            </c:spPr>
            <c:extLst>
              <c:ext xmlns:c16="http://schemas.microsoft.com/office/drawing/2014/chart" uri="{C3380CC4-5D6E-409C-BE32-E72D297353CC}">
                <c16:uniqueId val="{00000003-B6D1-4D43-826A-B60E7D9D855F}"/>
              </c:ext>
            </c:extLst>
          </c:dPt>
          <c:dPt>
            <c:idx val="2"/>
            <c:invertIfNegative val="0"/>
            <c:bubble3D val="0"/>
            <c:spPr>
              <a:noFill/>
              <a:ln>
                <a:noFill/>
              </a:ln>
              <a:effectLst/>
            </c:spPr>
            <c:extLst>
              <c:ext xmlns:c16="http://schemas.microsoft.com/office/drawing/2014/chart" uri="{C3380CC4-5D6E-409C-BE32-E72D297353CC}">
                <c16:uniqueId val="{00000005-B6D1-4D43-826A-B60E7D9D855F}"/>
              </c:ext>
            </c:extLst>
          </c:dPt>
          <c:dLbls>
            <c:delete val="1"/>
          </c:dLbls>
          <c:cat>
            <c:numRef>
              <c:f>Sheet1!$A$2:$A$4</c:f>
              <c:numCache>
                <c:formatCode>General</c:formatCode>
                <c:ptCount val="3"/>
              </c:numCache>
            </c:numRef>
          </c:cat>
          <c:val>
            <c:numRef>
              <c:f>Sheet1!$B$2:$B$4</c:f>
              <c:numCache>
                <c:formatCode>General</c:formatCode>
                <c:ptCount val="3"/>
                <c:pt idx="0">
                  <c:v>43.8</c:v>
                </c:pt>
                <c:pt idx="1">
                  <c:v>31</c:v>
                </c:pt>
                <c:pt idx="2">
                  <c:v>24.7</c:v>
                </c:pt>
              </c:numCache>
            </c:numRef>
          </c:val>
          <c:extLst>
            <c:ext xmlns:c16="http://schemas.microsoft.com/office/drawing/2014/chart" uri="{C3380CC4-5D6E-409C-BE32-E72D297353CC}">
              <c16:uniqueId val="{00000006-B6D1-4D43-826A-B60E7D9D855F}"/>
            </c:ext>
          </c:extLst>
        </c:ser>
        <c:dLbls>
          <c:dLblPos val="outEnd"/>
          <c:showLegendKey val="0"/>
          <c:showVal val="1"/>
          <c:showCatName val="0"/>
          <c:showSerName val="0"/>
          <c:showPercent val="0"/>
          <c:showBubbleSize val="0"/>
        </c:dLbls>
        <c:gapWidth val="98"/>
        <c:overlap val="-24"/>
        <c:axId val="1045827688"/>
        <c:axId val="1045836872"/>
      </c:barChart>
      <c:catAx>
        <c:axId val="1045827688"/>
        <c:scaling>
          <c:orientation val="minMax"/>
        </c:scaling>
        <c:delete val="0"/>
        <c:axPos val="b"/>
        <c:title>
          <c:tx>
            <c:rich>
              <a:bodyPr rot="0" spcFirstLastPara="1" vertOverflow="ellipsis" vert="horz" wrap="square" anchor="ctr" anchorCtr="1"/>
              <a:lstStyle/>
              <a:p>
                <a:pPr>
                  <a:defRPr sz="1400" b="0" i="0" u="none" strike="noStrike" kern="1200" baseline="0">
                    <a:solidFill>
                      <a:srgbClr val="000000"/>
                    </a:solidFill>
                    <a:latin typeface="+mn-lt"/>
                    <a:ea typeface="+mn-ea"/>
                    <a:cs typeface="+mn-cs"/>
                  </a:defRPr>
                </a:pPr>
                <a:r>
                  <a:rPr lang="en-US" sz="1100" b="1" dirty="0"/>
                  <a:t>Time</a:t>
                </a:r>
                <a:r>
                  <a:rPr lang="en-US" sz="1100" b="1" baseline="0" dirty="0"/>
                  <a:t> since ADT initiation, months</a:t>
                </a:r>
                <a:endParaRPr lang="en-US" sz="1100" b="1" dirty="0"/>
              </a:p>
            </c:rich>
          </c:tx>
          <c:layout>
            <c:manualLayout>
              <c:xMode val="edge"/>
              <c:yMode val="edge"/>
              <c:x val="0.37831729278367321"/>
              <c:y val="0.86642273685142412"/>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crossAx val="1045836872"/>
        <c:crosses val="autoZero"/>
        <c:auto val="1"/>
        <c:lblAlgn val="ctr"/>
        <c:lblOffset val="100"/>
        <c:tickMarkSkip val="3"/>
        <c:noMultiLvlLbl val="0"/>
      </c:catAx>
      <c:valAx>
        <c:axId val="1045836872"/>
        <c:scaling>
          <c:orientation val="minMax"/>
          <c:max val="100"/>
        </c:scaling>
        <c:delete val="0"/>
        <c:axPos val="l"/>
        <c:title>
          <c:tx>
            <c:rich>
              <a:bodyPr rot="-5400000" spcFirstLastPara="1" vertOverflow="ellipsis" vert="horz" wrap="square" anchor="ctr" anchorCtr="1"/>
              <a:lstStyle/>
              <a:p>
                <a:pPr>
                  <a:defRPr sz="1400" b="0" i="0" u="none" strike="noStrike" kern="1200" baseline="0">
                    <a:solidFill>
                      <a:srgbClr val="000000"/>
                    </a:solidFill>
                    <a:latin typeface="+mn-lt"/>
                    <a:ea typeface="+mn-ea"/>
                    <a:cs typeface="+mn-cs"/>
                  </a:defRPr>
                </a:pPr>
                <a:r>
                  <a:rPr lang="en-US" sz="1100" b="1" dirty="0"/>
                  <a:t>Probability</a:t>
                </a:r>
              </a:p>
            </c:rich>
          </c:tx>
          <c:layout>
            <c:manualLayout>
              <c:xMode val="edge"/>
              <c:yMode val="edge"/>
              <c:x val="3.5453471475989769E-2"/>
              <c:y val="0.29653676574042898"/>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title>
        <c:numFmt formatCode="#,##0.0"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en-US"/>
          </a:p>
        </c:txPr>
        <c:crossAx val="1045827688"/>
        <c:crosses val="autoZero"/>
        <c:crossBetween val="between"/>
        <c:majorUnit val="20"/>
        <c:minorUnit val="2"/>
        <c:dispUnits>
          <c:builtInUnit val="hundreds"/>
        </c:dispUnits>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000000"/>
          </a:solidFill>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247137408524326"/>
          <c:y val="2.9922184086772788E-2"/>
          <c:w val="0.80467004124484443"/>
          <c:h val="0.74469072533674219"/>
        </c:manualLayout>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noFill/>
              <a:ln>
                <a:noFill/>
              </a:ln>
              <a:effectLst/>
            </c:spPr>
            <c:extLst>
              <c:ext xmlns:c16="http://schemas.microsoft.com/office/drawing/2014/chart" uri="{C3380CC4-5D6E-409C-BE32-E72D297353CC}">
                <c16:uniqueId val="{00000001-F8A4-0449-A401-F779E3F81D9F}"/>
              </c:ext>
            </c:extLst>
          </c:dPt>
          <c:dPt>
            <c:idx val="1"/>
            <c:invertIfNegative val="0"/>
            <c:bubble3D val="0"/>
            <c:spPr>
              <a:noFill/>
              <a:ln>
                <a:noFill/>
              </a:ln>
              <a:effectLst>
                <a:outerShdw blurRad="50800" dist="50800" dir="5400000" sx="56000" sy="56000" algn="ctr" rotWithShape="0">
                  <a:srgbClr val="000000">
                    <a:alpha val="43137"/>
                  </a:srgbClr>
                </a:outerShdw>
              </a:effectLst>
            </c:spPr>
            <c:extLst>
              <c:ext xmlns:c16="http://schemas.microsoft.com/office/drawing/2014/chart" uri="{C3380CC4-5D6E-409C-BE32-E72D297353CC}">
                <c16:uniqueId val="{00000003-F8A4-0449-A401-F779E3F81D9F}"/>
              </c:ext>
            </c:extLst>
          </c:dPt>
          <c:dPt>
            <c:idx val="2"/>
            <c:invertIfNegative val="0"/>
            <c:bubble3D val="0"/>
            <c:spPr>
              <a:noFill/>
              <a:ln>
                <a:noFill/>
              </a:ln>
              <a:effectLst/>
            </c:spPr>
            <c:extLst>
              <c:ext xmlns:c16="http://schemas.microsoft.com/office/drawing/2014/chart" uri="{C3380CC4-5D6E-409C-BE32-E72D297353CC}">
                <c16:uniqueId val="{00000005-F8A4-0449-A401-F779E3F81D9F}"/>
              </c:ext>
            </c:extLst>
          </c:dPt>
          <c:dLbls>
            <c:delete val="1"/>
          </c:dLbls>
          <c:cat>
            <c:numRef>
              <c:f>Sheet1!$A$2:$A$4</c:f>
              <c:numCache>
                <c:formatCode>General</c:formatCode>
                <c:ptCount val="3"/>
              </c:numCache>
            </c:numRef>
          </c:cat>
          <c:val>
            <c:numRef>
              <c:f>Sheet1!$B$2:$B$4</c:f>
              <c:numCache>
                <c:formatCode>General</c:formatCode>
                <c:ptCount val="3"/>
                <c:pt idx="0">
                  <c:v>43.8</c:v>
                </c:pt>
                <c:pt idx="1">
                  <c:v>31</c:v>
                </c:pt>
                <c:pt idx="2">
                  <c:v>24.7</c:v>
                </c:pt>
              </c:numCache>
            </c:numRef>
          </c:val>
          <c:extLst>
            <c:ext xmlns:c16="http://schemas.microsoft.com/office/drawing/2014/chart" uri="{C3380CC4-5D6E-409C-BE32-E72D297353CC}">
              <c16:uniqueId val="{00000006-F8A4-0449-A401-F779E3F81D9F}"/>
            </c:ext>
          </c:extLst>
        </c:ser>
        <c:dLbls>
          <c:dLblPos val="outEnd"/>
          <c:showLegendKey val="0"/>
          <c:showVal val="1"/>
          <c:showCatName val="0"/>
          <c:showSerName val="0"/>
          <c:showPercent val="0"/>
          <c:showBubbleSize val="0"/>
        </c:dLbls>
        <c:gapWidth val="98"/>
        <c:overlap val="-24"/>
        <c:axId val="1045827688"/>
        <c:axId val="1045836872"/>
      </c:barChart>
      <c:catAx>
        <c:axId val="1045827688"/>
        <c:scaling>
          <c:orientation val="minMax"/>
        </c:scaling>
        <c:delete val="0"/>
        <c:axPos val="b"/>
        <c:title>
          <c:tx>
            <c:rich>
              <a:bodyPr rot="0" spcFirstLastPara="1" vertOverflow="ellipsis" vert="horz" wrap="square" anchor="ctr" anchorCtr="1"/>
              <a:lstStyle/>
              <a:p>
                <a:pPr>
                  <a:defRPr sz="700" b="0" i="0" u="none" strike="noStrike" kern="1200" baseline="0">
                    <a:solidFill>
                      <a:srgbClr val="000000"/>
                    </a:solidFill>
                    <a:latin typeface="+mn-lt"/>
                    <a:ea typeface="+mn-ea"/>
                    <a:cs typeface="+mn-cs"/>
                  </a:defRPr>
                </a:pPr>
                <a:r>
                  <a:rPr lang="en-US" sz="700" b="1" dirty="0"/>
                  <a:t>Years since randomization</a:t>
                </a:r>
              </a:p>
            </c:rich>
          </c:tx>
          <c:layout>
            <c:manualLayout>
              <c:xMode val="edge"/>
              <c:yMode val="edge"/>
              <c:x val="0.37831729278367321"/>
              <c:y val="0.86642273685142412"/>
            </c:manualLayout>
          </c:layout>
          <c:overlay val="0"/>
          <c:spPr>
            <a:noFill/>
            <a:ln>
              <a:noFill/>
            </a:ln>
            <a:effectLst/>
          </c:spPr>
          <c:txPr>
            <a:bodyPr rot="0" spcFirstLastPara="1" vertOverflow="ellipsis" vert="horz" wrap="square" anchor="ctr" anchorCtr="1"/>
            <a:lstStyle/>
            <a:p>
              <a:pPr>
                <a:defRPr sz="700" b="0" i="0" u="none" strike="noStrike" kern="1200" baseline="0">
                  <a:solidFill>
                    <a:srgbClr val="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crossAx val="1045836872"/>
        <c:crossesAt val="0"/>
        <c:auto val="1"/>
        <c:lblAlgn val="ctr"/>
        <c:lblOffset val="100"/>
        <c:tickMarkSkip val="3"/>
        <c:noMultiLvlLbl val="0"/>
      </c:catAx>
      <c:valAx>
        <c:axId val="1045836872"/>
        <c:scaling>
          <c:orientation val="minMax"/>
          <c:max val="100"/>
        </c:scaling>
        <c:delete val="0"/>
        <c:axPos val="l"/>
        <c:title>
          <c:tx>
            <c:rich>
              <a:bodyPr rot="-5400000" spcFirstLastPara="1" vertOverflow="ellipsis" vert="horz" wrap="square" anchor="ctr" anchorCtr="1"/>
              <a:lstStyle/>
              <a:p>
                <a:pPr>
                  <a:defRPr sz="900" b="0" i="0" u="none" strike="noStrike" kern="1200" baseline="0">
                    <a:solidFill>
                      <a:srgbClr val="000000"/>
                    </a:solidFill>
                    <a:latin typeface="+mn-lt"/>
                    <a:ea typeface="+mn-ea"/>
                    <a:cs typeface="+mn-cs"/>
                  </a:defRPr>
                </a:pPr>
                <a:r>
                  <a:rPr lang="en-US" sz="700" b="1" dirty="0"/>
                  <a:t>Overall survival (%)</a:t>
                </a:r>
              </a:p>
            </c:rich>
          </c:tx>
          <c:layout>
            <c:manualLayout>
              <c:xMode val="edge"/>
              <c:yMode val="edge"/>
              <c:x val="4.0192926694399576E-2"/>
              <c:y val="0.16178879340833591"/>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title>
        <c:numFmt formatCode="General"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700" b="0" i="0" u="none" strike="noStrike" kern="1200" baseline="0">
                <a:solidFill>
                  <a:srgbClr val="000000"/>
                </a:solidFill>
                <a:latin typeface="+mn-lt"/>
                <a:ea typeface="+mn-ea"/>
                <a:cs typeface="+mn-cs"/>
              </a:defRPr>
            </a:pPr>
            <a:endParaRPr lang="en-US"/>
          </a:p>
        </c:txPr>
        <c:crossAx val="1045827688"/>
        <c:crosses val="autoZero"/>
        <c:crossBetween val="between"/>
        <c:majorUnit val="20"/>
        <c:minorUnit val="2"/>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000000"/>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247137408524326"/>
          <c:y val="2.9922184086772788E-2"/>
          <c:w val="0.80467004124484443"/>
          <c:h val="0.74469072533674219"/>
        </c:manualLayout>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noFill/>
              <a:ln>
                <a:noFill/>
              </a:ln>
              <a:effectLst/>
            </c:spPr>
            <c:extLst>
              <c:ext xmlns:c16="http://schemas.microsoft.com/office/drawing/2014/chart" uri="{C3380CC4-5D6E-409C-BE32-E72D297353CC}">
                <c16:uniqueId val="{00000001-F8A4-0449-A401-F779E3F81D9F}"/>
              </c:ext>
            </c:extLst>
          </c:dPt>
          <c:dPt>
            <c:idx val="1"/>
            <c:invertIfNegative val="0"/>
            <c:bubble3D val="0"/>
            <c:spPr>
              <a:noFill/>
              <a:ln>
                <a:noFill/>
              </a:ln>
              <a:effectLst>
                <a:outerShdw blurRad="50800" dist="50800" dir="5400000" sx="56000" sy="56000" algn="ctr" rotWithShape="0">
                  <a:srgbClr val="000000">
                    <a:alpha val="43137"/>
                  </a:srgbClr>
                </a:outerShdw>
              </a:effectLst>
            </c:spPr>
            <c:extLst>
              <c:ext xmlns:c16="http://schemas.microsoft.com/office/drawing/2014/chart" uri="{C3380CC4-5D6E-409C-BE32-E72D297353CC}">
                <c16:uniqueId val="{00000003-F8A4-0449-A401-F779E3F81D9F}"/>
              </c:ext>
            </c:extLst>
          </c:dPt>
          <c:dPt>
            <c:idx val="2"/>
            <c:invertIfNegative val="0"/>
            <c:bubble3D val="0"/>
            <c:spPr>
              <a:noFill/>
              <a:ln>
                <a:noFill/>
              </a:ln>
              <a:effectLst/>
            </c:spPr>
            <c:extLst>
              <c:ext xmlns:c16="http://schemas.microsoft.com/office/drawing/2014/chart" uri="{C3380CC4-5D6E-409C-BE32-E72D297353CC}">
                <c16:uniqueId val="{00000005-F8A4-0449-A401-F779E3F81D9F}"/>
              </c:ext>
            </c:extLst>
          </c:dPt>
          <c:dLbls>
            <c:delete val="1"/>
          </c:dLbls>
          <c:cat>
            <c:numRef>
              <c:f>Sheet1!$A$2:$A$4</c:f>
              <c:numCache>
                <c:formatCode>General</c:formatCode>
                <c:ptCount val="3"/>
              </c:numCache>
            </c:numRef>
          </c:cat>
          <c:val>
            <c:numRef>
              <c:f>Sheet1!$B$2:$B$4</c:f>
              <c:numCache>
                <c:formatCode>General</c:formatCode>
                <c:ptCount val="3"/>
                <c:pt idx="0">
                  <c:v>43.8</c:v>
                </c:pt>
                <c:pt idx="1">
                  <c:v>31</c:v>
                </c:pt>
                <c:pt idx="2">
                  <c:v>24.7</c:v>
                </c:pt>
              </c:numCache>
            </c:numRef>
          </c:val>
          <c:extLst>
            <c:ext xmlns:c16="http://schemas.microsoft.com/office/drawing/2014/chart" uri="{C3380CC4-5D6E-409C-BE32-E72D297353CC}">
              <c16:uniqueId val="{00000006-F8A4-0449-A401-F779E3F81D9F}"/>
            </c:ext>
          </c:extLst>
        </c:ser>
        <c:dLbls>
          <c:dLblPos val="outEnd"/>
          <c:showLegendKey val="0"/>
          <c:showVal val="1"/>
          <c:showCatName val="0"/>
          <c:showSerName val="0"/>
          <c:showPercent val="0"/>
          <c:showBubbleSize val="0"/>
        </c:dLbls>
        <c:gapWidth val="98"/>
        <c:overlap val="-24"/>
        <c:axId val="1045827688"/>
        <c:axId val="1045836872"/>
      </c:barChart>
      <c:catAx>
        <c:axId val="1045827688"/>
        <c:scaling>
          <c:orientation val="minMax"/>
        </c:scaling>
        <c:delete val="0"/>
        <c:axPos val="b"/>
        <c:title>
          <c:tx>
            <c:rich>
              <a:bodyPr rot="0" spcFirstLastPara="1" vertOverflow="ellipsis" vert="horz" wrap="square" anchor="ctr" anchorCtr="1"/>
              <a:lstStyle/>
              <a:p>
                <a:pPr>
                  <a:defRPr sz="700" b="0" i="0" u="none" strike="noStrike" kern="1200" baseline="0">
                    <a:solidFill>
                      <a:srgbClr val="000000"/>
                    </a:solidFill>
                    <a:latin typeface="+mn-lt"/>
                    <a:ea typeface="+mn-ea"/>
                    <a:cs typeface="+mn-cs"/>
                  </a:defRPr>
                </a:pPr>
                <a:r>
                  <a:rPr lang="en-US" sz="700" b="1" dirty="0"/>
                  <a:t>Years since randomization</a:t>
                </a:r>
              </a:p>
            </c:rich>
          </c:tx>
          <c:layout>
            <c:manualLayout>
              <c:xMode val="edge"/>
              <c:yMode val="edge"/>
              <c:x val="0.37831729278367321"/>
              <c:y val="0.86642273685142412"/>
            </c:manualLayout>
          </c:layout>
          <c:overlay val="0"/>
          <c:spPr>
            <a:noFill/>
            <a:ln>
              <a:noFill/>
            </a:ln>
            <a:effectLst/>
          </c:spPr>
          <c:txPr>
            <a:bodyPr rot="0" spcFirstLastPara="1" vertOverflow="ellipsis" vert="horz" wrap="square" anchor="ctr" anchorCtr="1"/>
            <a:lstStyle/>
            <a:p>
              <a:pPr>
                <a:defRPr sz="700" b="0" i="0" u="none" strike="noStrike" kern="1200" baseline="0">
                  <a:solidFill>
                    <a:srgbClr val="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crossAx val="1045836872"/>
        <c:crossesAt val="0"/>
        <c:auto val="1"/>
        <c:lblAlgn val="ctr"/>
        <c:lblOffset val="100"/>
        <c:tickMarkSkip val="3"/>
        <c:noMultiLvlLbl val="0"/>
      </c:catAx>
      <c:valAx>
        <c:axId val="1045836872"/>
        <c:scaling>
          <c:orientation val="minMax"/>
          <c:max val="100"/>
        </c:scaling>
        <c:delete val="0"/>
        <c:axPos val="l"/>
        <c:title>
          <c:tx>
            <c:rich>
              <a:bodyPr rot="-5400000" spcFirstLastPara="1" vertOverflow="ellipsis" vert="horz" wrap="square" anchor="ctr" anchorCtr="1"/>
              <a:lstStyle/>
              <a:p>
                <a:pPr>
                  <a:defRPr sz="900" b="0" i="0" u="none" strike="noStrike" kern="1200" baseline="0">
                    <a:solidFill>
                      <a:srgbClr val="000000"/>
                    </a:solidFill>
                    <a:latin typeface="+mn-lt"/>
                    <a:ea typeface="+mn-ea"/>
                    <a:cs typeface="+mn-cs"/>
                  </a:defRPr>
                </a:pPr>
                <a:r>
                  <a:rPr lang="en-US" sz="700" b="1" dirty="0"/>
                  <a:t>Prostate cancer survival (%)</a:t>
                </a:r>
              </a:p>
            </c:rich>
          </c:tx>
          <c:layout>
            <c:manualLayout>
              <c:xMode val="edge"/>
              <c:yMode val="edge"/>
              <c:x val="4.0192926694399576E-2"/>
              <c:y val="0.14616582124244454"/>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title>
        <c:numFmt formatCode="General"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700" b="0" i="0" u="none" strike="noStrike" kern="1200" baseline="0">
                <a:solidFill>
                  <a:srgbClr val="000000"/>
                </a:solidFill>
                <a:latin typeface="+mn-lt"/>
                <a:ea typeface="+mn-ea"/>
                <a:cs typeface="+mn-cs"/>
              </a:defRPr>
            </a:pPr>
            <a:endParaRPr lang="en-US"/>
          </a:p>
        </c:txPr>
        <c:crossAx val="1045827688"/>
        <c:crosses val="autoZero"/>
        <c:crossBetween val="between"/>
        <c:majorUnit val="20"/>
        <c:minorUnit val="2"/>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000000"/>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247137408524326"/>
          <c:y val="2.9922184086772788E-2"/>
          <c:w val="0.80467004124484443"/>
          <c:h val="0.74469072533674219"/>
        </c:manualLayout>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noFill/>
              <a:ln>
                <a:noFill/>
              </a:ln>
              <a:effectLst/>
            </c:spPr>
            <c:extLst>
              <c:ext xmlns:c16="http://schemas.microsoft.com/office/drawing/2014/chart" uri="{C3380CC4-5D6E-409C-BE32-E72D297353CC}">
                <c16:uniqueId val="{00000001-F8A4-0449-A401-F779E3F81D9F}"/>
              </c:ext>
            </c:extLst>
          </c:dPt>
          <c:dPt>
            <c:idx val="1"/>
            <c:invertIfNegative val="0"/>
            <c:bubble3D val="0"/>
            <c:spPr>
              <a:noFill/>
              <a:ln>
                <a:noFill/>
              </a:ln>
              <a:effectLst>
                <a:outerShdw blurRad="50800" dist="50800" dir="5400000" sx="56000" sy="56000" algn="ctr" rotWithShape="0">
                  <a:srgbClr val="000000">
                    <a:alpha val="43137"/>
                  </a:srgbClr>
                </a:outerShdw>
              </a:effectLst>
            </c:spPr>
            <c:extLst>
              <c:ext xmlns:c16="http://schemas.microsoft.com/office/drawing/2014/chart" uri="{C3380CC4-5D6E-409C-BE32-E72D297353CC}">
                <c16:uniqueId val="{00000003-F8A4-0449-A401-F779E3F81D9F}"/>
              </c:ext>
            </c:extLst>
          </c:dPt>
          <c:dPt>
            <c:idx val="2"/>
            <c:invertIfNegative val="0"/>
            <c:bubble3D val="0"/>
            <c:spPr>
              <a:noFill/>
              <a:ln>
                <a:noFill/>
              </a:ln>
              <a:effectLst/>
            </c:spPr>
            <c:extLst>
              <c:ext xmlns:c16="http://schemas.microsoft.com/office/drawing/2014/chart" uri="{C3380CC4-5D6E-409C-BE32-E72D297353CC}">
                <c16:uniqueId val="{00000005-F8A4-0449-A401-F779E3F81D9F}"/>
              </c:ext>
            </c:extLst>
          </c:dPt>
          <c:dLbls>
            <c:delete val="1"/>
          </c:dLbls>
          <c:cat>
            <c:numRef>
              <c:f>Sheet1!$A$2:$A$4</c:f>
              <c:numCache>
                <c:formatCode>General</c:formatCode>
                <c:ptCount val="3"/>
              </c:numCache>
            </c:numRef>
          </c:cat>
          <c:val>
            <c:numRef>
              <c:f>Sheet1!$B$2:$B$4</c:f>
              <c:numCache>
                <c:formatCode>General</c:formatCode>
                <c:ptCount val="3"/>
                <c:pt idx="0">
                  <c:v>43.8</c:v>
                </c:pt>
                <c:pt idx="1">
                  <c:v>31</c:v>
                </c:pt>
                <c:pt idx="2">
                  <c:v>24.7</c:v>
                </c:pt>
              </c:numCache>
            </c:numRef>
          </c:val>
          <c:extLst>
            <c:ext xmlns:c16="http://schemas.microsoft.com/office/drawing/2014/chart" uri="{C3380CC4-5D6E-409C-BE32-E72D297353CC}">
              <c16:uniqueId val="{00000006-F8A4-0449-A401-F779E3F81D9F}"/>
            </c:ext>
          </c:extLst>
        </c:ser>
        <c:dLbls>
          <c:dLblPos val="outEnd"/>
          <c:showLegendKey val="0"/>
          <c:showVal val="1"/>
          <c:showCatName val="0"/>
          <c:showSerName val="0"/>
          <c:showPercent val="0"/>
          <c:showBubbleSize val="0"/>
        </c:dLbls>
        <c:gapWidth val="98"/>
        <c:overlap val="-24"/>
        <c:axId val="1045827688"/>
        <c:axId val="1045836872"/>
      </c:barChart>
      <c:catAx>
        <c:axId val="1045827688"/>
        <c:scaling>
          <c:orientation val="minMax"/>
        </c:scaling>
        <c:delete val="0"/>
        <c:axPos val="b"/>
        <c:title>
          <c:tx>
            <c:rich>
              <a:bodyPr rot="0" spcFirstLastPara="1" vertOverflow="ellipsis" vert="horz" wrap="square" anchor="ctr" anchorCtr="1"/>
              <a:lstStyle/>
              <a:p>
                <a:pPr>
                  <a:defRPr sz="1400" b="0" i="0" u="none" strike="noStrike" kern="1200" baseline="0">
                    <a:solidFill>
                      <a:srgbClr val="000000"/>
                    </a:solidFill>
                    <a:latin typeface="+mn-lt"/>
                    <a:ea typeface="+mn-ea"/>
                    <a:cs typeface="+mn-cs"/>
                  </a:defRPr>
                </a:pPr>
                <a:r>
                  <a:rPr lang="en-US" sz="700" b="1" i="0" baseline="0" dirty="0">
                    <a:effectLst/>
                  </a:rPr>
                  <a:t>Years since randomization</a:t>
                </a:r>
                <a:endParaRPr lang="en-US" sz="500" dirty="0">
                  <a:effectLst/>
                </a:endParaRPr>
              </a:p>
            </c:rich>
          </c:tx>
          <c:layout>
            <c:manualLayout>
              <c:xMode val="edge"/>
              <c:yMode val="edge"/>
              <c:x val="0.37853644074403037"/>
              <c:y val="0.87480340580793214"/>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crossAx val="1045836872"/>
        <c:crossesAt val="0"/>
        <c:auto val="1"/>
        <c:lblAlgn val="ctr"/>
        <c:lblOffset val="100"/>
        <c:tickMarkSkip val="3"/>
        <c:noMultiLvlLbl val="0"/>
      </c:catAx>
      <c:valAx>
        <c:axId val="1045836872"/>
        <c:scaling>
          <c:orientation val="minMax"/>
          <c:max val="100"/>
        </c:scaling>
        <c:delete val="0"/>
        <c:axPos val="l"/>
        <c:title>
          <c:tx>
            <c:rich>
              <a:bodyPr rot="-5400000" spcFirstLastPara="1" vertOverflow="ellipsis" vert="horz" wrap="square" anchor="ctr" anchorCtr="1"/>
              <a:lstStyle/>
              <a:p>
                <a:pPr>
                  <a:defRPr sz="900" b="0" i="0" u="none" strike="noStrike" kern="1200" baseline="0">
                    <a:solidFill>
                      <a:srgbClr val="000000"/>
                    </a:solidFill>
                    <a:latin typeface="+mn-lt"/>
                    <a:ea typeface="+mn-ea"/>
                    <a:cs typeface="+mn-cs"/>
                  </a:defRPr>
                </a:pPr>
                <a:r>
                  <a:rPr lang="en-US" sz="700" b="1" dirty="0"/>
                  <a:t>Resume ADT (%)</a:t>
                </a:r>
              </a:p>
            </c:rich>
          </c:tx>
          <c:layout>
            <c:manualLayout>
              <c:xMode val="edge"/>
              <c:yMode val="edge"/>
              <c:x val="4.0192926694399576E-2"/>
              <c:y val="0.19303473774011862"/>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en-US"/>
            </a:p>
          </c:txPr>
        </c:title>
        <c:numFmt formatCode="General" sourceLinked="0"/>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700" b="0" i="0" u="none" strike="noStrike" kern="1200" baseline="0">
                <a:solidFill>
                  <a:srgbClr val="000000"/>
                </a:solidFill>
                <a:latin typeface="+mn-lt"/>
                <a:ea typeface="+mn-ea"/>
                <a:cs typeface="+mn-cs"/>
              </a:defRPr>
            </a:pPr>
            <a:endParaRPr lang="en-US"/>
          </a:p>
        </c:txPr>
        <c:crossAx val="1045827688"/>
        <c:crosses val="autoZero"/>
        <c:crossBetween val="between"/>
        <c:majorUnit val="20"/>
        <c:minorUnit val="2"/>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00000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0.34956</cdr:x>
      <cdr:y>0.77541</cdr:y>
    </cdr:from>
    <cdr:to>
      <cdr:x>0.34956</cdr:x>
      <cdr:y>0.79526</cdr:y>
    </cdr:to>
    <cdr:cxnSp macro="">
      <cdr:nvCxnSpPr>
        <cdr:cNvPr id="3" name="Straight Connector 2">
          <a:extLst xmlns:a="http://schemas.openxmlformats.org/drawingml/2006/main">
            <a:ext uri="{FF2B5EF4-FFF2-40B4-BE49-F238E27FC236}">
              <a16:creationId xmlns:a16="http://schemas.microsoft.com/office/drawing/2014/main" id="{EF39B82B-D7C5-804E-897D-9D0F15936C75}"/>
            </a:ext>
          </a:extLst>
        </cdr:cNvPr>
        <cdr:cNvCxnSpPr/>
      </cdr:nvCxnSpPr>
      <cdr:spPr>
        <a:xfrm xmlns:a="http://schemas.openxmlformats.org/drawingml/2006/main">
          <a:off x="1492494" y="1961962"/>
          <a:ext cx="0" cy="50233"/>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0.50573</cdr:x>
      <cdr:y>0.77541</cdr:y>
    </cdr:from>
    <cdr:to>
      <cdr:x>0.50573</cdr:x>
      <cdr:y>0.79526</cdr:y>
    </cdr:to>
    <cdr:cxnSp macro="">
      <cdr:nvCxnSpPr>
        <cdr:cNvPr id="4" name="Straight Connector 3">
          <a:extLst xmlns:a="http://schemas.openxmlformats.org/drawingml/2006/main">
            <a:ext uri="{FF2B5EF4-FFF2-40B4-BE49-F238E27FC236}">
              <a16:creationId xmlns:a16="http://schemas.microsoft.com/office/drawing/2014/main" id="{6580F331-C5BF-0446-B3ED-5C9EA5BD7D1D}"/>
            </a:ext>
          </a:extLst>
        </cdr:cNvPr>
        <cdr:cNvCxnSpPr/>
      </cdr:nvCxnSpPr>
      <cdr:spPr>
        <a:xfrm xmlns:a="http://schemas.openxmlformats.org/drawingml/2006/main">
          <a:off x="2159244" y="1961962"/>
          <a:ext cx="0" cy="50233"/>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0.66114</cdr:x>
      <cdr:y>0.77541</cdr:y>
    </cdr:from>
    <cdr:to>
      <cdr:x>0.66114</cdr:x>
      <cdr:y>0.79526</cdr:y>
    </cdr:to>
    <cdr:cxnSp macro="">
      <cdr:nvCxnSpPr>
        <cdr:cNvPr id="5" name="Straight Connector 4">
          <a:extLst xmlns:a="http://schemas.openxmlformats.org/drawingml/2006/main">
            <a:ext uri="{FF2B5EF4-FFF2-40B4-BE49-F238E27FC236}">
              <a16:creationId xmlns:a16="http://schemas.microsoft.com/office/drawing/2014/main" id="{D751FCD5-B1DA-CE46-9406-29D95690BD86}"/>
            </a:ext>
          </a:extLst>
        </cdr:cNvPr>
        <cdr:cNvCxnSpPr/>
      </cdr:nvCxnSpPr>
      <cdr:spPr>
        <a:xfrm xmlns:a="http://schemas.openxmlformats.org/drawingml/2006/main">
          <a:off x="2822819" y="1961962"/>
          <a:ext cx="0" cy="50233"/>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0.81582</cdr:x>
      <cdr:y>0.77541</cdr:y>
    </cdr:from>
    <cdr:to>
      <cdr:x>0.81582</cdr:x>
      <cdr:y>0.79526</cdr:y>
    </cdr:to>
    <cdr:cxnSp macro="">
      <cdr:nvCxnSpPr>
        <cdr:cNvPr id="6" name="Straight Connector 5">
          <a:extLst xmlns:a="http://schemas.openxmlformats.org/drawingml/2006/main">
            <a:ext uri="{FF2B5EF4-FFF2-40B4-BE49-F238E27FC236}">
              <a16:creationId xmlns:a16="http://schemas.microsoft.com/office/drawing/2014/main" id="{29D3018C-3096-5E4A-A65F-022E524C0C37}"/>
            </a:ext>
          </a:extLst>
        </cdr:cNvPr>
        <cdr:cNvCxnSpPr/>
      </cdr:nvCxnSpPr>
      <cdr:spPr>
        <a:xfrm xmlns:a="http://schemas.openxmlformats.org/drawingml/2006/main">
          <a:off x="3483219" y="1961962"/>
          <a:ext cx="0" cy="50233"/>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55A7E9-D339-1246-90AF-D225A8632A8D}" type="datetimeFigureOut">
              <a:rPr lang="en-US" smtClean="0"/>
              <a:t>9/16/2021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0856A7-6E69-A448-B023-C5233D1B44B6}" type="slidenum">
              <a:rPr lang="en-US" smtClean="0"/>
              <a:t>‹#›</a:t>
            </a:fld>
            <a:endParaRPr lang="en-US"/>
          </a:p>
        </p:txBody>
      </p:sp>
    </p:spTree>
    <p:extLst>
      <p:ext uri="{BB962C8B-B14F-4D97-AF65-F5344CB8AC3E}">
        <p14:creationId xmlns:p14="http://schemas.microsoft.com/office/powerpoint/2010/main" val="2892048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0856A7-6E69-A448-B023-C5233D1B44B6}" type="slidenum">
              <a:rPr lang="en-US" smtClean="0"/>
              <a:t>1</a:t>
            </a:fld>
            <a:endParaRPr lang="en-US"/>
          </a:p>
        </p:txBody>
      </p:sp>
    </p:spTree>
    <p:extLst>
      <p:ext uri="{BB962C8B-B14F-4D97-AF65-F5344CB8AC3E}">
        <p14:creationId xmlns:p14="http://schemas.microsoft.com/office/powerpoint/2010/main" val="3078383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0856A7-6E69-A448-B023-C5233D1B44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868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93387" y="4385628"/>
            <a:ext cx="5690681" cy="5195342"/>
          </a:xfrm>
        </p:spPr>
        <p:txBody>
          <a:bodyPr>
            <a:normAutofit/>
          </a:bodyPr>
          <a:lstStyle/>
          <a:p>
            <a:endParaRPr lang="en-US" sz="1000" dirty="0"/>
          </a:p>
        </p:txBody>
      </p:sp>
      <p:sp>
        <p:nvSpPr>
          <p:cNvPr id="4" name="Slide Number Placeholder 3"/>
          <p:cNvSpPr>
            <a:spLocks noGrp="1"/>
          </p:cNvSpPr>
          <p:nvPr>
            <p:ph type="sldNum" sz="quarter" idx="5"/>
          </p:nvPr>
        </p:nvSpPr>
        <p:spPr/>
        <p:txBody>
          <a:bodyPr/>
          <a:lstStyle/>
          <a:p>
            <a:fld id="{B951EC43-AD3D-4987-B264-B7C5A17A3FB5}" type="slidenum">
              <a:rPr lang="fr-CH" smtClean="0"/>
              <a:t>11</a:t>
            </a:fld>
            <a:endParaRPr lang="fr-CH" dirty="0"/>
          </a:p>
        </p:txBody>
      </p:sp>
    </p:spTree>
    <p:extLst>
      <p:ext uri="{BB962C8B-B14F-4D97-AF65-F5344CB8AC3E}">
        <p14:creationId xmlns:p14="http://schemas.microsoft.com/office/powerpoint/2010/main" val="4010301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93387" y="4385628"/>
            <a:ext cx="5690681" cy="5195342"/>
          </a:xfrm>
        </p:spPr>
        <p:txBody>
          <a:bodyPr>
            <a:normAutofit/>
          </a:bodyPr>
          <a:lstStyle/>
          <a:p>
            <a:endParaRPr lang="en-US" sz="1000" dirty="0"/>
          </a:p>
        </p:txBody>
      </p:sp>
      <p:sp>
        <p:nvSpPr>
          <p:cNvPr id="4" name="Slide Number Placeholder 3"/>
          <p:cNvSpPr>
            <a:spLocks noGrp="1"/>
          </p:cNvSpPr>
          <p:nvPr>
            <p:ph type="sldNum" sz="quarter" idx="5"/>
          </p:nvPr>
        </p:nvSpPr>
        <p:spPr/>
        <p:txBody>
          <a:bodyPr/>
          <a:lstStyle/>
          <a:p>
            <a:fld id="{B951EC43-AD3D-4987-B264-B7C5A17A3FB5}" type="slidenum">
              <a:rPr lang="fr-CH" smtClean="0"/>
              <a:t>12</a:t>
            </a:fld>
            <a:endParaRPr lang="fr-CH" dirty="0"/>
          </a:p>
        </p:txBody>
      </p:sp>
    </p:spTree>
    <p:extLst>
      <p:ext uri="{BB962C8B-B14F-4D97-AF65-F5344CB8AC3E}">
        <p14:creationId xmlns:p14="http://schemas.microsoft.com/office/powerpoint/2010/main" val="2804576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93387" y="4385628"/>
            <a:ext cx="5690681" cy="5195342"/>
          </a:xfrm>
        </p:spPr>
        <p:txBody>
          <a:bodyPr>
            <a:normAutofit/>
          </a:bodyPr>
          <a:lstStyle/>
          <a:p>
            <a:endParaRPr lang="en-US" sz="1000" dirty="0"/>
          </a:p>
        </p:txBody>
      </p:sp>
      <p:sp>
        <p:nvSpPr>
          <p:cNvPr id="4" name="Slide Number Placeholder 3"/>
          <p:cNvSpPr>
            <a:spLocks noGrp="1"/>
          </p:cNvSpPr>
          <p:nvPr>
            <p:ph type="sldNum" sz="quarter" idx="5"/>
          </p:nvPr>
        </p:nvSpPr>
        <p:spPr/>
        <p:txBody>
          <a:bodyPr/>
          <a:lstStyle/>
          <a:p>
            <a:fld id="{B951EC43-AD3D-4987-B264-B7C5A17A3FB5}" type="slidenum">
              <a:rPr lang="fr-CH" smtClean="0"/>
              <a:t>13</a:t>
            </a:fld>
            <a:endParaRPr lang="fr-CH" dirty="0"/>
          </a:p>
        </p:txBody>
      </p:sp>
    </p:spTree>
    <p:extLst>
      <p:ext uri="{BB962C8B-B14F-4D97-AF65-F5344CB8AC3E}">
        <p14:creationId xmlns:p14="http://schemas.microsoft.com/office/powerpoint/2010/main" val="833577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0856A7-6E69-A448-B023-C5233D1B44B6}" type="slidenum">
              <a:rPr lang="en-US" smtClean="0"/>
              <a:t>14</a:t>
            </a:fld>
            <a:endParaRPr lang="en-US"/>
          </a:p>
        </p:txBody>
      </p:sp>
    </p:spTree>
    <p:extLst>
      <p:ext uri="{BB962C8B-B14F-4D97-AF65-F5344CB8AC3E}">
        <p14:creationId xmlns:p14="http://schemas.microsoft.com/office/powerpoint/2010/main" val="1086839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0856A7-6E69-A448-B023-C5233D1B44B6}" type="slidenum">
              <a:rPr lang="en-US" smtClean="0"/>
              <a:t>15</a:t>
            </a:fld>
            <a:endParaRPr lang="en-US"/>
          </a:p>
        </p:txBody>
      </p:sp>
    </p:spTree>
    <p:extLst>
      <p:ext uri="{BB962C8B-B14F-4D97-AF65-F5344CB8AC3E}">
        <p14:creationId xmlns:p14="http://schemas.microsoft.com/office/powerpoint/2010/main" val="943658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0075" y="4343096"/>
            <a:ext cx="5905500" cy="5821628"/>
          </a:xfrm>
        </p:spPr>
        <p:txBody>
          <a:bodyPr>
            <a:normAutofit/>
          </a:bodyPr>
          <a:lstStyle/>
          <a:p>
            <a:pPr indent="-236538">
              <a:spcAft>
                <a:spcPts val="0"/>
              </a:spcAft>
            </a:pPr>
            <a:endParaRPr lang="en-US" sz="800" b="1" dirty="0">
              <a:latin typeface="+mn-lt"/>
            </a:endParaRPr>
          </a:p>
        </p:txBody>
      </p:sp>
      <p:sp>
        <p:nvSpPr>
          <p:cNvPr id="4" name="Slide Number Placeholder 3"/>
          <p:cNvSpPr>
            <a:spLocks noGrp="1"/>
          </p:cNvSpPr>
          <p:nvPr>
            <p:ph type="sldNum" sz="quarter" idx="5"/>
          </p:nvPr>
        </p:nvSpPr>
        <p:spPr>
          <a:xfrm>
            <a:off x="6390167" y="8685213"/>
            <a:ext cx="466246" cy="458787"/>
          </a:xfrm>
        </p:spPr>
        <p:txBody>
          <a:bodyPr/>
          <a:lstStyle/>
          <a:p>
            <a:fld id="{2704FE7F-26DA-4251-8478-E3A93E05B166}" type="slidenum">
              <a:rPr lang="en-US" smtClean="0"/>
              <a:pPr/>
              <a:t>16</a:t>
            </a:fld>
            <a:endParaRPr lang="en-US" dirty="0"/>
          </a:p>
        </p:txBody>
      </p:sp>
    </p:spTree>
    <p:extLst>
      <p:ext uri="{BB962C8B-B14F-4D97-AF65-F5344CB8AC3E}">
        <p14:creationId xmlns:p14="http://schemas.microsoft.com/office/powerpoint/2010/main" val="9174270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0856A7-6E69-A448-B023-C5233D1B44B6}" type="slidenum">
              <a:rPr lang="en-US" smtClean="0"/>
              <a:t>17</a:t>
            </a:fld>
            <a:endParaRPr lang="en-US"/>
          </a:p>
        </p:txBody>
      </p:sp>
    </p:spTree>
    <p:extLst>
      <p:ext uri="{BB962C8B-B14F-4D97-AF65-F5344CB8AC3E}">
        <p14:creationId xmlns:p14="http://schemas.microsoft.com/office/powerpoint/2010/main" val="7672587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91887" y="4385629"/>
            <a:ext cx="6039394" cy="4618672"/>
          </a:xfrm>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700" b="1" dirty="0">
              <a:latin typeface="+mn-lt"/>
            </a:endParaRPr>
          </a:p>
        </p:txBody>
      </p:sp>
      <p:sp>
        <p:nvSpPr>
          <p:cNvPr id="4" name="Slide Number Placeholder 3"/>
          <p:cNvSpPr>
            <a:spLocks noGrp="1"/>
          </p:cNvSpPr>
          <p:nvPr>
            <p:ph type="sldNum" sz="quarter" idx="5"/>
          </p:nvPr>
        </p:nvSpPr>
        <p:spPr/>
        <p:txBody>
          <a:bodyPr/>
          <a:lstStyle/>
          <a:p>
            <a:fld id="{2704FE7F-26DA-4251-8478-E3A93E05B166}" type="slidenum">
              <a:rPr lang="en-US" smtClean="0"/>
              <a:pPr/>
              <a:t>18</a:t>
            </a:fld>
            <a:endParaRPr lang="en-US" dirty="0"/>
          </a:p>
        </p:txBody>
      </p:sp>
    </p:spTree>
    <p:extLst>
      <p:ext uri="{BB962C8B-B14F-4D97-AF65-F5344CB8AC3E}">
        <p14:creationId xmlns:p14="http://schemas.microsoft.com/office/powerpoint/2010/main" val="6651501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0856A7-6E69-A448-B023-C5233D1B44B6}" type="slidenum">
              <a:rPr lang="en-US" smtClean="0"/>
              <a:t>19</a:t>
            </a:fld>
            <a:endParaRPr lang="en-US"/>
          </a:p>
        </p:txBody>
      </p:sp>
    </p:spTree>
    <p:extLst>
      <p:ext uri="{BB962C8B-B14F-4D97-AF65-F5344CB8AC3E}">
        <p14:creationId xmlns:p14="http://schemas.microsoft.com/office/powerpoint/2010/main" val="3826437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0856A7-6E69-A448-B023-C5233D1B44B6}" type="slidenum">
              <a:rPr lang="en-US" smtClean="0"/>
              <a:t>2</a:t>
            </a:fld>
            <a:endParaRPr lang="en-US"/>
          </a:p>
        </p:txBody>
      </p:sp>
    </p:spTree>
    <p:extLst>
      <p:ext uri="{BB962C8B-B14F-4D97-AF65-F5344CB8AC3E}">
        <p14:creationId xmlns:p14="http://schemas.microsoft.com/office/powerpoint/2010/main" val="4265388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9975" y="4385628"/>
            <a:ext cx="5624699" cy="4154805"/>
          </a:xfrm>
        </p:spPr>
        <p:txBody>
          <a:bodyPr>
            <a:normAutofit/>
          </a:bodyPr>
          <a:lstStyle/>
          <a:p>
            <a:pPr marL="171450" indent="-171450">
              <a:buFont typeface="Arial" panose="020B0604020202020204" pitchFamily="34" charset="0"/>
              <a:buChar char="•"/>
            </a:pPr>
            <a:endParaRPr lang="en-US" sz="900" dirty="0">
              <a:latin typeface="+mn-lt"/>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604FE7-BA14-49AB-8899-5C9E2E349B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08950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9975" y="4385628"/>
            <a:ext cx="5624699" cy="4154805"/>
          </a:xfrm>
        </p:spPr>
        <p:txBody>
          <a:bodyPr>
            <a:normAutofit/>
          </a:bodyPr>
          <a:lstStyle/>
          <a:p>
            <a:pPr marL="171450" indent="-171450">
              <a:buFont typeface="Arial" panose="020B0604020202020204" pitchFamily="34" charset="0"/>
              <a:buChar char="•"/>
            </a:pPr>
            <a:endParaRPr lang="en-US" sz="900" dirty="0">
              <a:latin typeface="+mn-lt"/>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604FE7-BA14-49AB-8899-5C9E2E349B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65859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6251" y="4282440"/>
            <a:ext cx="6010274" cy="4257993"/>
          </a:xfrm>
        </p:spPr>
        <p:txBody>
          <a:bodyPr>
            <a:normAutofit/>
          </a:bodyPr>
          <a:lstStyle/>
          <a:p>
            <a:pPr algn="l"/>
            <a:endParaRPr lang="en-US" sz="1100" b="0" i="0" u="none" strike="noStrike" baseline="0" dirty="0">
              <a:solidFill>
                <a:srgbClr val="000000"/>
              </a:solidFill>
              <a:latin typeface="+mn-lt"/>
            </a:endParaRPr>
          </a:p>
        </p:txBody>
      </p:sp>
      <p:sp>
        <p:nvSpPr>
          <p:cNvPr id="4" name="Slide Number Placeholder 3"/>
          <p:cNvSpPr>
            <a:spLocks noGrp="1"/>
          </p:cNvSpPr>
          <p:nvPr>
            <p:ph type="sldNum" sz="quarter" idx="5"/>
          </p:nvPr>
        </p:nvSpPr>
        <p:spPr/>
        <p:txBody>
          <a:bodyPr/>
          <a:lstStyle/>
          <a:p>
            <a:fld id="{2704FE7F-26DA-4251-8478-E3A93E05B166}" type="slidenum">
              <a:rPr lang="en-US" smtClean="0"/>
              <a:pPr/>
              <a:t>22</a:t>
            </a:fld>
            <a:endParaRPr lang="en-US" dirty="0"/>
          </a:p>
        </p:txBody>
      </p:sp>
    </p:spTree>
    <p:extLst>
      <p:ext uri="{BB962C8B-B14F-4D97-AF65-F5344CB8AC3E}">
        <p14:creationId xmlns:p14="http://schemas.microsoft.com/office/powerpoint/2010/main" val="5274186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4FE7F-26DA-4251-8478-E3A93E05B166}" type="slidenum">
              <a:rPr lang="en-US" smtClean="0"/>
              <a:pPr/>
              <a:t>23</a:t>
            </a:fld>
            <a:endParaRPr lang="en-US"/>
          </a:p>
        </p:txBody>
      </p:sp>
    </p:spTree>
    <p:extLst>
      <p:ext uri="{BB962C8B-B14F-4D97-AF65-F5344CB8AC3E}">
        <p14:creationId xmlns:p14="http://schemas.microsoft.com/office/powerpoint/2010/main" val="8275285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0856A7-6E69-A448-B023-C5233D1B44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62457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04FE7F-26DA-4251-8478-E3A93E05B166}" type="slidenum">
              <a:rPr lang="en-US" smtClean="0"/>
              <a:pPr/>
              <a:t>26</a:t>
            </a:fld>
            <a:endParaRPr lang="en-US"/>
          </a:p>
        </p:txBody>
      </p:sp>
    </p:spTree>
    <p:extLst>
      <p:ext uri="{BB962C8B-B14F-4D97-AF65-F5344CB8AC3E}">
        <p14:creationId xmlns:p14="http://schemas.microsoft.com/office/powerpoint/2010/main" val="2602882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0856A7-6E69-A448-B023-C5233D1B44B6}" type="slidenum">
              <a:rPr lang="en-US" smtClean="0"/>
              <a:t>3</a:t>
            </a:fld>
            <a:endParaRPr lang="en-US"/>
          </a:p>
        </p:txBody>
      </p:sp>
    </p:spTree>
    <p:extLst>
      <p:ext uri="{BB962C8B-B14F-4D97-AF65-F5344CB8AC3E}">
        <p14:creationId xmlns:p14="http://schemas.microsoft.com/office/powerpoint/2010/main" val="1806792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0856A7-6E69-A448-B023-C5233D1B44B6}" type="slidenum">
              <a:rPr lang="en-US" smtClean="0"/>
              <a:t>4</a:t>
            </a:fld>
            <a:endParaRPr lang="en-US"/>
          </a:p>
        </p:txBody>
      </p:sp>
    </p:spTree>
    <p:extLst>
      <p:ext uri="{BB962C8B-B14F-4D97-AF65-F5344CB8AC3E}">
        <p14:creationId xmlns:p14="http://schemas.microsoft.com/office/powerpoint/2010/main" val="1808679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0856A7-6E69-A448-B023-C5233D1B44B6}" type="slidenum">
              <a:rPr lang="en-US" smtClean="0"/>
              <a:t>5</a:t>
            </a:fld>
            <a:endParaRPr lang="en-US"/>
          </a:p>
        </p:txBody>
      </p:sp>
    </p:spTree>
    <p:extLst>
      <p:ext uri="{BB962C8B-B14F-4D97-AF65-F5344CB8AC3E}">
        <p14:creationId xmlns:p14="http://schemas.microsoft.com/office/powerpoint/2010/main" val="4067492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0856A7-6E69-A448-B023-C5233D1B44B6}" type="slidenum">
              <a:rPr lang="en-US" smtClean="0"/>
              <a:t>6</a:t>
            </a:fld>
            <a:endParaRPr lang="en-US"/>
          </a:p>
        </p:txBody>
      </p:sp>
    </p:spTree>
    <p:extLst>
      <p:ext uri="{BB962C8B-B14F-4D97-AF65-F5344CB8AC3E}">
        <p14:creationId xmlns:p14="http://schemas.microsoft.com/office/powerpoint/2010/main" val="3304120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0856A7-6E69-A448-B023-C5233D1B44B6}" type="slidenum">
              <a:rPr lang="en-US" smtClean="0"/>
              <a:t>7</a:t>
            </a:fld>
            <a:endParaRPr lang="en-US"/>
          </a:p>
        </p:txBody>
      </p:sp>
    </p:spTree>
    <p:extLst>
      <p:ext uri="{BB962C8B-B14F-4D97-AF65-F5344CB8AC3E}">
        <p14:creationId xmlns:p14="http://schemas.microsoft.com/office/powerpoint/2010/main" val="1459310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93387" y="4385628"/>
            <a:ext cx="5690681" cy="5195342"/>
          </a:xfrm>
        </p:spPr>
        <p:txBody>
          <a:bodyPr>
            <a:normAutofit/>
          </a:bodyPr>
          <a:lstStyle/>
          <a:p>
            <a:endParaRPr lang="en-US" sz="1000" dirty="0"/>
          </a:p>
        </p:txBody>
      </p:sp>
      <p:sp>
        <p:nvSpPr>
          <p:cNvPr id="4" name="Slide Number Placeholder 3"/>
          <p:cNvSpPr>
            <a:spLocks noGrp="1"/>
          </p:cNvSpPr>
          <p:nvPr>
            <p:ph type="sldNum" sz="quarter" idx="5"/>
          </p:nvPr>
        </p:nvSpPr>
        <p:spPr/>
        <p:txBody>
          <a:bodyPr/>
          <a:lstStyle/>
          <a:p>
            <a:fld id="{B951EC43-AD3D-4987-B264-B7C5A17A3FB5}" type="slidenum">
              <a:rPr lang="fr-CH" smtClean="0"/>
              <a:t>8</a:t>
            </a:fld>
            <a:endParaRPr lang="fr-CH" dirty="0"/>
          </a:p>
        </p:txBody>
      </p:sp>
    </p:spTree>
    <p:extLst>
      <p:ext uri="{BB962C8B-B14F-4D97-AF65-F5344CB8AC3E}">
        <p14:creationId xmlns:p14="http://schemas.microsoft.com/office/powerpoint/2010/main" val="3161403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93387" y="4385628"/>
            <a:ext cx="5690681" cy="5195342"/>
          </a:xfrm>
        </p:spPr>
        <p:txBody>
          <a:bodyPr>
            <a:normAutofit/>
          </a:bodyPr>
          <a:lstStyle/>
          <a:p>
            <a:endParaRPr lang="en-US" sz="1000" dirty="0"/>
          </a:p>
        </p:txBody>
      </p:sp>
      <p:sp>
        <p:nvSpPr>
          <p:cNvPr id="4" name="Slide Number Placeholder 3"/>
          <p:cNvSpPr>
            <a:spLocks noGrp="1"/>
          </p:cNvSpPr>
          <p:nvPr>
            <p:ph type="sldNum" sz="quarter" idx="5"/>
          </p:nvPr>
        </p:nvSpPr>
        <p:spPr/>
        <p:txBody>
          <a:bodyPr/>
          <a:lstStyle/>
          <a:p>
            <a:fld id="{B951EC43-AD3D-4987-B264-B7C5A17A3FB5}" type="slidenum">
              <a:rPr lang="fr-CH" smtClean="0"/>
              <a:t>9</a:t>
            </a:fld>
            <a:endParaRPr lang="fr-CH" dirty="0"/>
          </a:p>
        </p:txBody>
      </p:sp>
    </p:spTree>
    <p:extLst>
      <p:ext uri="{BB962C8B-B14F-4D97-AF65-F5344CB8AC3E}">
        <p14:creationId xmlns:p14="http://schemas.microsoft.com/office/powerpoint/2010/main" val="2129830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37CD681-E2D6-914F-82AD-26FB9CEF3640}" type="datetime1">
              <a:rPr lang="en-US" smtClean="0"/>
              <a:t>9/16/2021</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2DB5CE0-43E7-B240-9113-D5AC0A7ED05E}" type="slidenum">
              <a:rPr lang="en-US" smtClean="0"/>
              <a:t>‹#›</a:t>
            </a:fld>
            <a:endParaRPr lang="en-US"/>
          </a:p>
        </p:txBody>
      </p:sp>
    </p:spTree>
    <p:extLst>
      <p:ext uri="{BB962C8B-B14F-4D97-AF65-F5344CB8AC3E}">
        <p14:creationId xmlns:p14="http://schemas.microsoft.com/office/powerpoint/2010/main" val="57160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369C71CF-8DD1-564B-B1CF-A5860735A835}" type="datetime1">
              <a:rPr lang="en-US" smtClean="0"/>
              <a:t>9/16/2021</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2DB5CE0-43E7-B240-9113-D5AC0A7ED05E}" type="slidenum">
              <a:rPr lang="en-US" smtClean="0"/>
              <a:t>‹#›</a:t>
            </a:fld>
            <a:endParaRPr lang="en-US"/>
          </a:p>
        </p:txBody>
      </p:sp>
    </p:spTree>
    <p:extLst>
      <p:ext uri="{BB962C8B-B14F-4D97-AF65-F5344CB8AC3E}">
        <p14:creationId xmlns:p14="http://schemas.microsoft.com/office/powerpoint/2010/main" val="2701967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7100C55-238D-8647-99A3-C405EE7C0920}" type="datetime1">
              <a:rPr lang="en-US" smtClean="0"/>
              <a:t>9/16/2021</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2DB5CE0-43E7-B240-9113-D5AC0A7ED05E}" type="slidenum">
              <a:rPr lang="en-US" smtClean="0"/>
              <a:t>‹#›</a:t>
            </a:fld>
            <a:endParaRPr lang="en-US"/>
          </a:p>
        </p:txBody>
      </p:sp>
    </p:spTree>
    <p:extLst>
      <p:ext uri="{BB962C8B-B14F-4D97-AF65-F5344CB8AC3E}">
        <p14:creationId xmlns:p14="http://schemas.microsoft.com/office/powerpoint/2010/main" val="2671342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losing Slide">
    <p:bg bwMode="gray">
      <p:bgRef idx="1001">
        <a:schemeClr val="bg1"/>
      </p:bgRef>
    </p:bg>
    <p:spTree>
      <p:nvGrpSpPr>
        <p:cNvPr id="1" name=""/>
        <p:cNvGrpSpPr/>
        <p:nvPr/>
      </p:nvGrpSpPr>
      <p:grpSpPr>
        <a:xfrm>
          <a:off x="0" y="0"/>
          <a:ext cx="0" cy="0"/>
          <a:chOff x="0" y="0"/>
          <a:chExt cx="0" cy="0"/>
        </a:xfrm>
      </p:grpSpPr>
      <p:sp>
        <p:nvSpPr>
          <p:cNvPr id="13" name="Freeform 5"/>
          <p:cNvSpPr>
            <a:spLocks noEditPoints="1"/>
          </p:cNvSpPr>
          <p:nvPr userDrawn="1"/>
        </p:nvSpPr>
        <p:spPr bwMode="auto">
          <a:xfrm>
            <a:off x="2495906" y="2869690"/>
            <a:ext cx="4196172" cy="730036"/>
          </a:xfrm>
          <a:custGeom>
            <a:avLst/>
            <a:gdLst/>
            <a:ahLst/>
            <a:cxnLst>
              <a:cxn ang="0">
                <a:pos x="4946" y="844"/>
              </a:cxn>
              <a:cxn ang="0">
                <a:pos x="4698" y="724"/>
              </a:cxn>
              <a:cxn ang="0">
                <a:pos x="5358" y="618"/>
              </a:cxn>
              <a:cxn ang="0">
                <a:pos x="5472" y="438"/>
              </a:cxn>
              <a:cxn ang="0">
                <a:pos x="5376" y="266"/>
              </a:cxn>
              <a:cxn ang="0">
                <a:pos x="4758" y="270"/>
              </a:cxn>
              <a:cxn ang="0">
                <a:pos x="4558" y="590"/>
              </a:cxn>
              <a:cxn ang="0">
                <a:pos x="4728" y="896"/>
              </a:cxn>
              <a:cxn ang="0">
                <a:pos x="5238" y="334"/>
              </a:cxn>
              <a:cxn ang="0">
                <a:pos x="5362" y="422"/>
              </a:cxn>
              <a:cxn ang="0">
                <a:pos x="5272" y="538"/>
              </a:cxn>
              <a:cxn ang="0">
                <a:pos x="4732" y="412"/>
              </a:cxn>
              <a:cxn ang="0">
                <a:pos x="3740" y="924"/>
              </a:cxn>
              <a:cxn ang="0">
                <a:pos x="3634" y="930"/>
              </a:cxn>
              <a:cxn ang="0">
                <a:pos x="3276" y="264"/>
              </a:cxn>
              <a:cxn ang="0">
                <a:pos x="4140" y="240"/>
              </a:cxn>
              <a:cxn ang="0">
                <a:pos x="960" y="932"/>
              </a:cxn>
              <a:cxn ang="0">
                <a:pos x="818" y="886"/>
              </a:cxn>
              <a:cxn ang="0">
                <a:pos x="356" y="942"/>
              </a:cxn>
              <a:cxn ang="0">
                <a:pos x="42" y="766"/>
              </a:cxn>
              <a:cxn ang="0">
                <a:pos x="32" y="432"/>
              </a:cxn>
              <a:cxn ang="0">
                <a:pos x="384" y="236"/>
              </a:cxn>
              <a:cxn ang="0">
                <a:pos x="894" y="358"/>
              </a:cxn>
              <a:cxn ang="0">
                <a:pos x="580" y="334"/>
              </a:cxn>
              <a:cxn ang="0">
                <a:pos x="156" y="436"/>
              </a:cxn>
              <a:cxn ang="0">
                <a:pos x="122" y="680"/>
              </a:cxn>
              <a:cxn ang="0">
                <a:pos x="392" y="844"/>
              </a:cxn>
              <a:cxn ang="0">
                <a:pos x="820" y="740"/>
              </a:cxn>
              <a:cxn ang="0">
                <a:pos x="852" y="506"/>
              </a:cxn>
              <a:cxn ang="0">
                <a:pos x="580" y="334"/>
              </a:cxn>
              <a:cxn ang="0">
                <a:pos x="4438" y="100"/>
              </a:cxn>
              <a:cxn ang="0">
                <a:pos x="4372" y="22"/>
              </a:cxn>
              <a:cxn ang="0">
                <a:pos x="4332" y="124"/>
              </a:cxn>
              <a:cxn ang="0">
                <a:pos x="4372" y="238"/>
              </a:cxn>
              <a:cxn ang="0">
                <a:pos x="4410" y="942"/>
              </a:cxn>
              <a:cxn ang="0">
                <a:pos x="1210" y="328"/>
              </a:cxn>
              <a:cxn ang="0">
                <a:pos x="1692" y="236"/>
              </a:cxn>
              <a:cxn ang="0">
                <a:pos x="2016" y="384"/>
              </a:cxn>
              <a:cxn ang="0">
                <a:pos x="2054" y="716"/>
              </a:cxn>
              <a:cxn ang="0">
                <a:pos x="1692" y="942"/>
              </a:cxn>
              <a:cxn ang="0">
                <a:pos x="1184" y="822"/>
              </a:cxn>
              <a:cxn ang="0">
                <a:pos x="1136" y="0"/>
              </a:cxn>
              <a:cxn ang="0">
                <a:pos x="1496" y="844"/>
              </a:cxn>
              <a:cxn ang="0">
                <a:pos x="1920" y="742"/>
              </a:cxn>
              <a:cxn ang="0">
                <a:pos x="1952" y="498"/>
              </a:cxn>
              <a:cxn ang="0">
                <a:pos x="1684" y="334"/>
              </a:cxn>
              <a:cxn ang="0">
                <a:pos x="1256" y="438"/>
              </a:cxn>
              <a:cxn ang="0">
                <a:pos x="1224" y="672"/>
              </a:cxn>
              <a:cxn ang="0">
                <a:pos x="1496" y="844"/>
              </a:cxn>
              <a:cxn ang="0">
                <a:pos x="2554" y="236"/>
              </a:cxn>
              <a:cxn ang="0">
                <a:pos x="3054" y="332"/>
              </a:cxn>
              <a:cxn ang="0">
                <a:pos x="3152" y="652"/>
              </a:cxn>
              <a:cxn ang="0">
                <a:pos x="2872" y="934"/>
              </a:cxn>
              <a:cxn ang="0">
                <a:pos x="2314" y="868"/>
              </a:cxn>
              <a:cxn ang="0">
                <a:pos x="2184" y="0"/>
              </a:cxn>
              <a:cxn ang="0">
                <a:pos x="2294" y="328"/>
              </a:cxn>
              <a:cxn ang="0">
                <a:pos x="2968" y="780"/>
              </a:cxn>
              <a:cxn ang="0">
                <a:pos x="3046" y="544"/>
              </a:cxn>
              <a:cxn ang="0">
                <a:pos x="2838" y="340"/>
              </a:cxn>
              <a:cxn ang="0">
                <a:pos x="2370" y="402"/>
              </a:cxn>
              <a:cxn ang="0">
                <a:pos x="2296" y="630"/>
              </a:cxn>
              <a:cxn ang="0">
                <a:pos x="2500" y="838"/>
              </a:cxn>
            </a:cxnLst>
            <a:rect l="0" t="0" r="r" b="b"/>
            <a:pathLst>
              <a:path w="5472" h="952">
                <a:moveTo>
                  <a:pt x="5454" y="922"/>
                </a:moveTo>
                <a:lnTo>
                  <a:pt x="5454" y="922"/>
                </a:lnTo>
                <a:lnTo>
                  <a:pt x="5452" y="902"/>
                </a:lnTo>
                <a:lnTo>
                  <a:pt x="5448" y="886"/>
                </a:lnTo>
                <a:lnTo>
                  <a:pt x="5440" y="872"/>
                </a:lnTo>
                <a:lnTo>
                  <a:pt x="5430" y="862"/>
                </a:lnTo>
                <a:lnTo>
                  <a:pt x="5418" y="854"/>
                </a:lnTo>
                <a:lnTo>
                  <a:pt x="5402" y="848"/>
                </a:lnTo>
                <a:lnTo>
                  <a:pt x="5384" y="844"/>
                </a:lnTo>
                <a:lnTo>
                  <a:pt x="5364" y="844"/>
                </a:lnTo>
                <a:lnTo>
                  <a:pt x="5364" y="844"/>
                </a:lnTo>
                <a:lnTo>
                  <a:pt x="4946" y="844"/>
                </a:lnTo>
                <a:lnTo>
                  <a:pt x="4946" y="844"/>
                </a:lnTo>
                <a:lnTo>
                  <a:pt x="4910" y="842"/>
                </a:lnTo>
                <a:lnTo>
                  <a:pt x="4878" y="838"/>
                </a:lnTo>
                <a:lnTo>
                  <a:pt x="4848" y="832"/>
                </a:lnTo>
                <a:lnTo>
                  <a:pt x="4820" y="824"/>
                </a:lnTo>
                <a:lnTo>
                  <a:pt x="4796" y="814"/>
                </a:lnTo>
                <a:lnTo>
                  <a:pt x="4774" y="800"/>
                </a:lnTo>
                <a:lnTo>
                  <a:pt x="4754" y="788"/>
                </a:lnTo>
                <a:lnTo>
                  <a:pt x="4738" y="772"/>
                </a:lnTo>
                <a:lnTo>
                  <a:pt x="4722" y="756"/>
                </a:lnTo>
                <a:lnTo>
                  <a:pt x="4710" y="740"/>
                </a:lnTo>
                <a:lnTo>
                  <a:pt x="4698" y="724"/>
                </a:lnTo>
                <a:lnTo>
                  <a:pt x="4690" y="706"/>
                </a:lnTo>
                <a:lnTo>
                  <a:pt x="4682" y="688"/>
                </a:lnTo>
                <a:lnTo>
                  <a:pt x="4676" y="672"/>
                </a:lnTo>
                <a:lnTo>
                  <a:pt x="4674" y="654"/>
                </a:lnTo>
                <a:lnTo>
                  <a:pt x="4670" y="638"/>
                </a:lnTo>
                <a:lnTo>
                  <a:pt x="4670" y="638"/>
                </a:lnTo>
                <a:lnTo>
                  <a:pt x="5252" y="638"/>
                </a:lnTo>
                <a:lnTo>
                  <a:pt x="5252" y="638"/>
                </a:lnTo>
                <a:lnTo>
                  <a:pt x="5282" y="636"/>
                </a:lnTo>
                <a:lnTo>
                  <a:pt x="5310" y="632"/>
                </a:lnTo>
                <a:lnTo>
                  <a:pt x="5336" y="626"/>
                </a:lnTo>
                <a:lnTo>
                  <a:pt x="5358" y="618"/>
                </a:lnTo>
                <a:lnTo>
                  <a:pt x="5378" y="608"/>
                </a:lnTo>
                <a:lnTo>
                  <a:pt x="5396" y="596"/>
                </a:lnTo>
                <a:lnTo>
                  <a:pt x="5412" y="582"/>
                </a:lnTo>
                <a:lnTo>
                  <a:pt x="5426" y="568"/>
                </a:lnTo>
                <a:lnTo>
                  <a:pt x="5438" y="552"/>
                </a:lnTo>
                <a:lnTo>
                  <a:pt x="5448" y="536"/>
                </a:lnTo>
                <a:lnTo>
                  <a:pt x="5456" y="518"/>
                </a:lnTo>
                <a:lnTo>
                  <a:pt x="5462" y="502"/>
                </a:lnTo>
                <a:lnTo>
                  <a:pt x="5466" y="486"/>
                </a:lnTo>
                <a:lnTo>
                  <a:pt x="5470" y="468"/>
                </a:lnTo>
                <a:lnTo>
                  <a:pt x="5472" y="452"/>
                </a:lnTo>
                <a:lnTo>
                  <a:pt x="5472" y="438"/>
                </a:lnTo>
                <a:lnTo>
                  <a:pt x="5472" y="438"/>
                </a:lnTo>
                <a:lnTo>
                  <a:pt x="5472" y="422"/>
                </a:lnTo>
                <a:lnTo>
                  <a:pt x="5470" y="404"/>
                </a:lnTo>
                <a:lnTo>
                  <a:pt x="5466" y="388"/>
                </a:lnTo>
                <a:lnTo>
                  <a:pt x="5460" y="370"/>
                </a:lnTo>
                <a:lnTo>
                  <a:pt x="5454" y="354"/>
                </a:lnTo>
                <a:lnTo>
                  <a:pt x="5446" y="336"/>
                </a:lnTo>
                <a:lnTo>
                  <a:pt x="5436" y="320"/>
                </a:lnTo>
                <a:lnTo>
                  <a:pt x="5424" y="306"/>
                </a:lnTo>
                <a:lnTo>
                  <a:pt x="5410" y="292"/>
                </a:lnTo>
                <a:lnTo>
                  <a:pt x="5394" y="278"/>
                </a:lnTo>
                <a:lnTo>
                  <a:pt x="5376" y="266"/>
                </a:lnTo>
                <a:lnTo>
                  <a:pt x="5356" y="256"/>
                </a:lnTo>
                <a:lnTo>
                  <a:pt x="5334" y="248"/>
                </a:lnTo>
                <a:lnTo>
                  <a:pt x="5310" y="242"/>
                </a:lnTo>
                <a:lnTo>
                  <a:pt x="5282" y="238"/>
                </a:lnTo>
                <a:lnTo>
                  <a:pt x="5252" y="236"/>
                </a:lnTo>
                <a:lnTo>
                  <a:pt x="5252" y="236"/>
                </a:lnTo>
                <a:lnTo>
                  <a:pt x="4938" y="236"/>
                </a:lnTo>
                <a:lnTo>
                  <a:pt x="4938" y="236"/>
                </a:lnTo>
                <a:lnTo>
                  <a:pt x="4886" y="238"/>
                </a:lnTo>
                <a:lnTo>
                  <a:pt x="4840" y="246"/>
                </a:lnTo>
                <a:lnTo>
                  <a:pt x="4796" y="256"/>
                </a:lnTo>
                <a:lnTo>
                  <a:pt x="4758" y="270"/>
                </a:lnTo>
                <a:lnTo>
                  <a:pt x="4724" y="286"/>
                </a:lnTo>
                <a:lnTo>
                  <a:pt x="4692" y="306"/>
                </a:lnTo>
                <a:lnTo>
                  <a:pt x="4664" y="328"/>
                </a:lnTo>
                <a:lnTo>
                  <a:pt x="4640" y="354"/>
                </a:lnTo>
                <a:lnTo>
                  <a:pt x="4620" y="380"/>
                </a:lnTo>
                <a:lnTo>
                  <a:pt x="4602" y="408"/>
                </a:lnTo>
                <a:lnTo>
                  <a:pt x="4588" y="438"/>
                </a:lnTo>
                <a:lnTo>
                  <a:pt x="4578" y="468"/>
                </a:lnTo>
                <a:lnTo>
                  <a:pt x="4568" y="498"/>
                </a:lnTo>
                <a:lnTo>
                  <a:pt x="4562" y="528"/>
                </a:lnTo>
                <a:lnTo>
                  <a:pt x="4560" y="560"/>
                </a:lnTo>
                <a:lnTo>
                  <a:pt x="4558" y="590"/>
                </a:lnTo>
                <a:lnTo>
                  <a:pt x="4558" y="590"/>
                </a:lnTo>
                <a:lnTo>
                  <a:pt x="4560" y="622"/>
                </a:lnTo>
                <a:lnTo>
                  <a:pt x="4564" y="654"/>
                </a:lnTo>
                <a:lnTo>
                  <a:pt x="4570" y="686"/>
                </a:lnTo>
                <a:lnTo>
                  <a:pt x="4578" y="718"/>
                </a:lnTo>
                <a:lnTo>
                  <a:pt x="4592" y="748"/>
                </a:lnTo>
                <a:lnTo>
                  <a:pt x="4606" y="778"/>
                </a:lnTo>
                <a:lnTo>
                  <a:pt x="4624" y="804"/>
                </a:lnTo>
                <a:lnTo>
                  <a:pt x="4646" y="830"/>
                </a:lnTo>
                <a:lnTo>
                  <a:pt x="4670" y="854"/>
                </a:lnTo>
                <a:lnTo>
                  <a:pt x="4698" y="876"/>
                </a:lnTo>
                <a:lnTo>
                  <a:pt x="4728" y="896"/>
                </a:lnTo>
                <a:lnTo>
                  <a:pt x="4764" y="912"/>
                </a:lnTo>
                <a:lnTo>
                  <a:pt x="4802" y="924"/>
                </a:lnTo>
                <a:lnTo>
                  <a:pt x="4842" y="934"/>
                </a:lnTo>
                <a:lnTo>
                  <a:pt x="4888" y="940"/>
                </a:lnTo>
                <a:lnTo>
                  <a:pt x="4938" y="942"/>
                </a:lnTo>
                <a:lnTo>
                  <a:pt x="5454" y="942"/>
                </a:lnTo>
                <a:lnTo>
                  <a:pt x="5454" y="942"/>
                </a:lnTo>
                <a:lnTo>
                  <a:pt x="5454" y="922"/>
                </a:lnTo>
                <a:lnTo>
                  <a:pt x="5454" y="922"/>
                </a:lnTo>
                <a:close/>
                <a:moveTo>
                  <a:pt x="4946" y="334"/>
                </a:moveTo>
                <a:lnTo>
                  <a:pt x="4946" y="334"/>
                </a:lnTo>
                <a:lnTo>
                  <a:pt x="5238" y="334"/>
                </a:lnTo>
                <a:lnTo>
                  <a:pt x="5238" y="334"/>
                </a:lnTo>
                <a:lnTo>
                  <a:pt x="5256" y="336"/>
                </a:lnTo>
                <a:lnTo>
                  <a:pt x="5272" y="338"/>
                </a:lnTo>
                <a:lnTo>
                  <a:pt x="5286" y="340"/>
                </a:lnTo>
                <a:lnTo>
                  <a:pt x="5300" y="344"/>
                </a:lnTo>
                <a:lnTo>
                  <a:pt x="5312" y="350"/>
                </a:lnTo>
                <a:lnTo>
                  <a:pt x="5322" y="356"/>
                </a:lnTo>
                <a:lnTo>
                  <a:pt x="5330" y="364"/>
                </a:lnTo>
                <a:lnTo>
                  <a:pt x="5338" y="370"/>
                </a:lnTo>
                <a:lnTo>
                  <a:pt x="5350" y="388"/>
                </a:lnTo>
                <a:lnTo>
                  <a:pt x="5358" y="404"/>
                </a:lnTo>
                <a:lnTo>
                  <a:pt x="5362" y="422"/>
                </a:lnTo>
                <a:lnTo>
                  <a:pt x="5362" y="438"/>
                </a:lnTo>
                <a:lnTo>
                  <a:pt x="5362" y="438"/>
                </a:lnTo>
                <a:lnTo>
                  <a:pt x="5362" y="452"/>
                </a:lnTo>
                <a:lnTo>
                  <a:pt x="5358" y="468"/>
                </a:lnTo>
                <a:lnTo>
                  <a:pt x="5350" y="486"/>
                </a:lnTo>
                <a:lnTo>
                  <a:pt x="5338" y="502"/>
                </a:lnTo>
                <a:lnTo>
                  <a:pt x="5332" y="510"/>
                </a:lnTo>
                <a:lnTo>
                  <a:pt x="5322" y="518"/>
                </a:lnTo>
                <a:lnTo>
                  <a:pt x="5312" y="524"/>
                </a:lnTo>
                <a:lnTo>
                  <a:pt x="5300" y="530"/>
                </a:lnTo>
                <a:lnTo>
                  <a:pt x="5288" y="534"/>
                </a:lnTo>
                <a:lnTo>
                  <a:pt x="5272" y="538"/>
                </a:lnTo>
                <a:lnTo>
                  <a:pt x="5256" y="540"/>
                </a:lnTo>
                <a:lnTo>
                  <a:pt x="5238" y="540"/>
                </a:lnTo>
                <a:lnTo>
                  <a:pt x="5238" y="540"/>
                </a:lnTo>
                <a:lnTo>
                  <a:pt x="4670" y="540"/>
                </a:lnTo>
                <a:lnTo>
                  <a:pt x="4670" y="540"/>
                </a:lnTo>
                <a:lnTo>
                  <a:pt x="4676" y="512"/>
                </a:lnTo>
                <a:lnTo>
                  <a:pt x="4680" y="496"/>
                </a:lnTo>
                <a:lnTo>
                  <a:pt x="4688" y="478"/>
                </a:lnTo>
                <a:lnTo>
                  <a:pt x="4696" y="462"/>
                </a:lnTo>
                <a:lnTo>
                  <a:pt x="4706" y="444"/>
                </a:lnTo>
                <a:lnTo>
                  <a:pt x="4718" y="428"/>
                </a:lnTo>
                <a:lnTo>
                  <a:pt x="4732" y="412"/>
                </a:lnTo>
                <a:lnTo>
                  <a:pt x="4750" y="396"/>
                </a:lnTo>
                <a:lnTo>
                  <a:pt x="4768" y="382"/>
                </a:lnTo>
                <a:lnTo>
                  <a:pt x="4790" y="368"/>
                </a:lnTo>
                <a:lnTo>
                  <a:pt x="4816" y="356"/>
                </a:lnTo>
                <a:lnTo>
                  <a:pt x="4844" y="348"/>
                </a:lnTo>
                <a:lnTo>
                  <a:pt x="4874" y="340"/>
                </a:lnTo>
                <a:lnTo>
                  <a:pt x="4908" y="336"/>
                </a:lnTo>
                <a:lnTo>
                  <a:pt x="4946" y="334"/>
                </a:lnTo>
                <a:lnTo>
                  <a:pt x="4946" y="334"/>
                </a:lnTo>
                <a:close/>
                <a:moveTo>
                  <a:pt x="3760" y="898"/>
                </a:moveTo>
                <a:lnTo>
                  <a:pt x="3760" y="898"/>
                </a:lnTo>
                <a:lnTo>
                  <a:pt x="3740" y="924"/>
                </a:lnTo>
                <a:lnTo>
                  <a:pt x="3730" y="932"/>
                </a:lnTo>
                <a:lnTo>
                  <a:pt x="3720" y="940"/>
                </a:lnTo>
                <a:lnTo>
                  <a:pt x="3712" y="946"/>
                </a:lnTo>
                <a:lnTo>
                  <a:pt x="3702" y="950"/>
                </a:lnTo>
                <a:lnTo>
                  <a:pt x="3694" y="952"/>
                </a:lnTo>
                <a:lnTo>
                  <a:pt x="3684" y="952"/>
                </a:lnTo>
                <a:lnTo>
                  <a:pt x="3684" y="952"/>
                </a:lnTo>
                <a:lnTo>
                  <a:pt x="3670" y="952"/>
                </a:lnTo>
                <a:lnTo>
                  <a:pt x="3660" y="948"/>
                </a:lnTo>
                <a:lnTo>
                  <a:pt x="3650" y="944"/>
                </a:lnTo>
                <a:lnTo>
                  <a:pt x="3642" y="938"/>
                </a:lnTo>
                <a:lnTo>
                  <a:pt x="3634" y="930"/>
                </a:lnTo>
                <a:lnTo>
                  <a:pt x="3624" y="920"/>
                </a:lnTo>
                <a:lnTo>
                  <a:pt x="3606" y="898"/>
                </a:lnTo>
                <a:lnTo>
                  <a:pt x="3606" y="898"/>
                </a:lnTo>
                <a:lnTo>
                  <a:pt x="3124" y="236"/>
                </a:lnTo>
                <a:lnTo>
                  <a:pt x="3124" y="236"/>
                </a:lnTo>
                <a:lnTo>
                  <a:pt x="3188" y="236"/>
                </a:lnTo>
                <a:lnTo>
                  <a:pt x="3188" y="236"/>
                </a:lnTo>
                <a:lnTo>
                  <a:pt x="3212" y="238"/>
                </a:lnTo>
                <a:lnTo>
                  <a:pt x="3232" y="240"/>
                </a:lnTo>
                <a:lnTo>
                  <a:pt x="3250" y="246"/>
                </a:lnTo>
                <a:lnTo>
                  <a:pt x="3264" y="254"/>
                </a:lnTo>
                <a:lnTo>
                  <a:pt x="3276" y="264"/>
                </a:lnTo>
                <a:lnTo>
                  <a:pt x="3286" y="274"/>
                </a:lnTo>
                <a:lnTo>
                  <a:pt x="3308" y="302"/>
                </a:lnTo>
                <a:lnTo>
                  <a:pt x="3308" y="302"/>
                </a:lnTo>
                <a:lnTo>
                  <a:pt x="3686" y="836"/>
                </a:lnTo>
                <a:lnTo>
                  <a:pt x="3686" y="836"/>
                </a:lnTo>
                <a:lnTo>
                  <a:pt x="4066" y="300"/>
                </a:lnTo>
                <a:lnTo>
                  <a:pt x="4066" y="300"/>
                </a:lnTo>
                <a:lnTo>
                  <a:pt x="4086" y="274"/>
                </a:lnTo>
                <a:lnTo>
                  <a:pt x="4098" y="262"/>
                </a:lnTo>
                <a:lnTo>
                  <a:pt x="4110" y="254"/>
                </a:lnTo>
                <a:lnTo>
                  <a:pt x="4124" y="246"/>
                </a:lnTo>
                <a:lnTo>
                  <a:pt x="4140" y="240"/>
                </a:lnTo>
                <a:lnTo>
                  <a:pt x="4160" y="238"/>
                </a:lnTo>
                <a:lnTo>
                  <a:pt x="4184" y="236"/>
                </a:lnTo>
                <a:lnTo>
                  <a:pt x="4184" y="236"/>
                </a:lnTo>
                <a:lnTo>
                  <a:pt x="4242" y="236"/>
                </a:lnTo>
                <a:lnTo>
                  <a:pt x="4242" y="236"/>
                </a:lnTo>
                <a:lnTo>
                  <a:pt x="3760" y="898"/>
                </a:lnTo>
                <a:lnTo>
                  <a:pt x="3760" y="898"/>
                </a:lnTo>
                <a:close/>
                <a:moveTo>
                  <a:pt x="1002" y="942"/>
                </a:moveTo>
                <a:lnTo>
                  <a:pt x="1002" y="942"/>
                </a:lnTo>
                <a:lnTo>
                  <a:pt x="986" y="940"/>
                </a:lnTo>
                <a:lnTo>
                  <a:pt x="972" y="938"/>
                </a:lnTo>
                <a:lnTo>
                  <a:pt x="960" y="932"/>
                </a:lnTo>
                <a:lnTo>
                  <a:pt x="948" y="926"/>
                </a:lnTo>
                <a:lnTo>
                  <a:pt x="938" y="916"/>
                </a:lnTo>
                <a:lnTo>
                  <a:pt x="932" y="904"/>
                </a:lnTo>
                <a:lnTo>
                  <a:pt x="926" y="890"/>
                </a:lnTo>
                <a:lnTo>
                  <a:pt x="922" y="874"/>
                </a:lnTo>
                <a:lnTo>
                  <a:pt x="906" y="796"/>
                </a:lnTo>
                <a:lnTo>
                  <a:pt x="906" y="796"/>
                </a:lnTo>
                <a:lnTo>
                  <a:pt x="894" y="816"/>
                </a:lnTo>
                <a:lnTo>
                  <a:pt x="876" y="838"/>
                </a:lnTo>
                <a:lnTo>
                  <a:pt x="850" y="862"/>
                </a:lnTo>
                <a:lnTo>
                  <a:pt x="836" y="874"/>
                </a:lnTo>
                <a:lnTo>
                  <a:pt x="818" y="886"/>
                </a:lnTo>
                <a:lnTo>
                  <a:pt x="798" y="898"/>
                </a:lnTo>
                <a:lnTo>
                  <a:pt x="778" y="908"/>
                </a:lnTo>
                <a:lnTo>
                  <a:pt x="754" y="918"/>
                </a:lnTo>
                <a:lnTo>
                  <a:pt x="728" y="926"/>
                </a:lnTo>
                <a:lnTo>
                  <a:pt x="700" y="932"/>
                </a:lnTo>
                <a:lnTo>
                  <a:pt x="670" y="938"/>
                </a:lnTo>
                <a:lnTo>
                  <a:pt x="638" y="940"/>
                </a:lnTo>
                <a:lnTo>
                  <a:pt x="604" y="942"/>
                </a:lnTo>
                <a:lnTo>
                  <a:pt x="604" y="942"/>
                </a:lnTo>
                <a:lnTo>
                  <a:pt x="384" y="942"/>
                </a:lnTo>
                <a:lnTo>
                  <a:pt x="384" y="942"/>
                </a:lnTo>
                <a:lnTo>
                  <a:pt x="356" y="942"/>
                </a:lnTo>
                <a:lnTo>
                  <a:pt x="330" y="940"/>
                </a:lnTo>
                <a:lnTo>
                  <a:pt x="306" y="936"/>
                </a:lnTo>
                <a:lnTo>
                  <a:pt x="282" y="932"/>
                </a:lnTo>
                <a:lnTo>
                  <a:pt x="258" y="928"/>
                </a:lnTo>
                <a:lnTo>
                  <a:pt x="238" y="922"/>
                </a:lnTo>
                <a:lnTo>
                  <a:pt x="198" y="908"/>
                </a:lnTo>
                <a:lnTo>
                  <a:pt x="162" y="890"/>
                </a:lnTo>
                <a:lnTo>
                  <a:pt x="130" y="870"/>
                </a:lnTo>
                <a:lnTo>
                  <a:pt x="104" y="846"/>
                </a:lnTo>
                <a:lnTo>
                  <a:pt x="80" y="822"/>
                </a:lnTo>
                <a:lnTo>
                  <a:pt x="60" y="794"/>
                </a:lnTo>
                <a:lnTo>
                  <a:pt x="42" y="766"/>
                </a:lnTo>
                <a:lnTo>
                  <a:pt x="28" y="738"/>
                </a:lnTo>
                <a:lnTo>
                  <a:pt x="18" y="708"/>
                </a:lnTo>
                <a:lnTo>
                  <a:pt x="10" y="678"/>
                </a:lnTo>
                <a:lnTo>
                  <a:pt x="4" y="648"/>
                </a:lnTo>
                <a:lnTo>
                  <a:pt x="2" y="618"/>
                </a:lnTo>
                <a:lnTo>
                  <a:pt x="0" y="590"/>
                </a:lnTo>
                <a:lnTo>
                  <a:pt x="0" y="590"/>
                </a:lnTo>
                <a:lnTo>
                  <a:pt x="2" y="558"/>
                </a:lnTo>
                <a:lnTo>
                  <a:pt x="4" y="526"/>
                </a:lnTo>
                <a:lnTo>
                  <a:pt x="12" y="494"/>
                </a:lnTo>
                <a:lnTo>
                  <a:pt x="20" y="462"/>
                </a:lnTo>
                <a:lnTo>
                  <a:pt x="32" y="432"/>
                </a:lnTo>
                <a:lnTo>
                  <a:pt x="46" y="404"/>
                </a:lnTo>
                <a:lnTo>
                  <a:pt x="64" y="376"/>
                </a:lnTo>
                <a:lnTo>
                  <a:pt x="86" y="350"/>
                </a:lnTo>
                <a:lnTo>
                  <a:pt x="110" y="326"/>
                </a:lnTo>
                <a:lnTo>
                  <a:pt x="138" y="304"/>
                </a:lnTo>
                <a:lnTo>
                  <a:pt x="170" y="284"/>
                </a:lnTo>
                <a:lnTo>
                  <a:pt x="204" y="268"/>
                </a:lnTo>
                <a:lnTo>
                  <a:pt x="244" y="254"/>
                </a:lnTo>
                <a:lnTo>
                  <a:pt x="286" y="244"/>
                </a:lnTo>
                <a:lnTo>
                  <a:pt x="332" y="238"/>
                </a:lnTo>
                <a:lnTo>
                  <a:pt x="384" y="236"/>
                </a:lnTo>
                <a:lnTo>
                  <a:pt x="384" y="236"/>
                </a:lnTo>
                <a:lnTo>
                  <a:pt x="604" y="236"/>
                </a:lnTo>
                <a:lnTo>
                  <a:pt x="604" y="236"/>
                </a:lnTo>
                <a:lnTo>
                  <a:pt x="642" y="238"/>
                </a:lnTo>
                <a:lnTo>
                  <a:pt x="680" y="242"/>
                </a:lnTo>
                <a:lnTo>
                  <a:pt x="714" y="248"/>
                </a:lnTo>
                <a:lnTo>
                  <a:pt x="746" y="258"/>
                </a:lnTo>
                <a:lnTo>
                  <a:pt x="776" y="270"/>
                </a:lnTo>
                <a:lnTo>
                  <a:pt x="804" y="284"/>
                </a:lnTo>
                <a:lnTo>
                  <a:pt x="830" y="300"/>
                </a:lnTo>
                <a:lnTo>
                  <a:pt x="854" y="318"/>
                </a:lnTo>
                <a:lnTo>
                  <a:pt x="876" y="338"/>
                </a:lnTo>
                <a:lnTo>
                  <a:pt x="894" y="358"/>
                </a:lnTo>
                <a:lnTo>
                  <a:pt x="912" y="382"/>
                </a:lnTo>
                <a:lnTo>
                  <a:pt x="926" y="406"/>
                </a:lnTo>
                <a:lnTo>
                  <a:pt x="940" y="432"/>
                </a:lnTo>
                <a:lnTo>
                  <a:pt x="950" y="458"/>
                </a:lnTo>
                <a:lnTo>
                  <a:pt x="958" y="484"/>
                </a:lnTo>
                <a:lnTo>
                  <a:pt x="966" y="514"/>
                </a:lnTo>
                <a:lnTo>
                  <a:pt x="966" y="514"/>
                </a:lnTo>
                <a:lnTo>
                  <a:pt x="1046" y="942"/>
                </a:lnTo>
                <a:lnTo>
                  <a:pt x="1046" y="942"/>
                </a:lnTo>
                <a:lnTo>
                  <a:pt x="1002" y="942"/>
                </a:lnTo>
                <a:lnTo>
                  <a:pt x="1002" y="942"/>
                </a:lnTo>
                <a:close/>
                <a:moveTo>
                  <a:pt x="580" y="334"/>
                </a:moveTo>
                <a:lnTo>
                  <a:pt x="580" y="334"/>
                </a:lnTo>
                <a:lnTo>
                  <a:pt x="392" y="334"/>
                </a:lnTo>
                <a:lnTo>
                  <a:pt x="392" y="334"/>
                </a:lnTo>
                <a:lnTo>
                  <a:pt x="354" y="336"/>
                </a:lnTo>
                <a:lnTo>
                  <a:pt x="318" y="340"/>
                </a:lnTo>
                <a:lnTo>
                  <a:pt x="286" y="348"/>
                </a:lnTo>
                <a:lnTo>
                  <a:pt x="258" y="358"/>
                </a:lnTo>
                <a:lnTo>
                  <a:pt x="232" y="370"/>
                </a:lnTo>
                <a:lnTo>
                  <a:pt x="210" y="384"/>
                </a:lnTo>
                <a:lnTo>
                  <a:pt x="188" y="400"/>
                </a:lnTo>
                <a:lnTo>
                  <a:pt x="170" y="416"/>
                </a:lnTo>
                <a:lnTo>
                  <a:pt x="156" y="436"/>
                </a:lnTo>
                <a:lnTo>
                  <a:pt x="142" y="456"/>
                </a:lnTo>
                <a:lnTo>
                  <a:pt x="132" y="476"/>
                </a:lnTo>
                <a:lnTo>
                  <a:pt x="122" y="498"/>
                </a:lnTo>
                <a:lnTo>
                  <a:pt x="116" y="520"/>
                </a:lnTo>
                <a:lnTo>
                  <a:pt x="112" y="544"/>
                </a:lnTo>
                <a:lnTo>
                  <a:pt x="110" y="566"/>
                </a:lnTo>
                <a:lnTo>
                  <a:pt x="108" y="590"/>
                </a:lnTo>
                <a:lnTo>
                  <a:pt x="108" y="590"/>
                </a:lnTo>
                <a:lnTo>
                  <a:pt x="110" y="612"/>
                </a:lnTo>
                <a:lnTo>
                  <a:pt x="112" y="636"/>
                </a:lnTo>
                <a:lnTo>
                  <a:pt x="116" y="658"/>
                </a:lnTo>
                <a:lnTo>
                  <a:pt x="122" y="680"/>
                </a:lnTo>
                <a:lnTo>
                  <a:pt x="132" y="702"/>
                </a:lnTo>
                <a:lnTo>
                  <a:pt x="142" y="724"/>
                </a:lnTo>
                <a:lnTo>
                  <a:pt x="156" y="744"/>
                </a:lnTo>
                <a:lnTo>
                  <a:pt x="170" y="762"/>
                </a:lnTo>
                <a:lnTo>
                  <a:pt x="188" y="780"/>
                </a:lnTo>
                <a:lnTo>
                  <a:pt x="210" y="796"/>
                </a:lnTo>
                <a:lnTo>
                  <a:pt x="232" y="810"/>
                </a:lnTo>
                <a:lnTo>
                  <a:pt x="258" y="822"/>
                </a:lnTo>
                <a:lnTo>
                  <a:pt x="286" y="830"/>
                </a:lnTo>
                <a:lnTo>
                  <a:pt x="318" y="838"/>
                </a:lnTo>
                <a:lnTo>
                  <a:pt x="354" y="842"/>
                </a:lnTo>
                <a:lnTo>
                  <a:pt x="392" y="844"/>
                </a:lnTo>
                <a:lnTo>
                  <a:pt x="392" y="844"/>
                </a:lnTo>
                <a:lnTo>
                  <a:pt x="580" y="844"/>
                </a:lnTo>
                <a:lnTo>
                  <a:pt x="580" y="844"/>
                </a:lnTo>
                <a:lnTo>
                  <a:pt x="618" y="842"/>
                </a:lnTo>
                <a:lnTo>
                  <a:pt x="654" y="838"/>
                </a:lnTo>
                <a:lnTo>
                  <a:pt x="688" y="830"/>
                </a:lnTo>
                <a:lnTo>
                  <a:pt x="716" y="820"/>
                </a:lnTo>
                <a:lnTo>
                  <a:pt x="744" y="808"/>
                </a:lnTo>
                <a:lnTo>
                  <a:pt x="766" y="794"/>
                </a:lnTo>
                <a:lnTo>
                  <a:pt x="786" y="778"/>
                </a:lnTo>
                <a:lnTo>
                  <a:pt x="804" y="760"/>
                </a:lnTo>
                <a:lnTo>
                  <a:pt x="820" y="740"/>
                </a:lnTo>
                <a:lnTo>
                  <a:pt x="832" y="720"/>
                </a:lnTo>
                <a:lnTo>
                  <a:pt x="842" y="700"/>
                </a:lnTo>
                <a:lnTo>
                  <a:pt x="850" y="678"/>
                </a:lnTo>
                <a:lnTo>
                  <a:pt x="856" y="656"/>
                </a:lnTo>
                <a:lnTo>
                  <a:pt x="860" y="634"/>
                </a:lnTo>
                <a:lnTo>
                  <a:pt x="864" y="610"/>
                </a:lnTo>
                <a:lnTo>
                  <a:pt x="864" y="590"/>
                </a:lnTo>
                <a:lnTo>
                  <a:pt x="864" y="590"/>
                </a:lnTo>
                <a:lnTo>
                  <a:pt x="864" y="570"/>
                </a:lnTo>
                <a:lnTo>
                  <a:pt x="862" y="548"/>
                </a:lnTo>
                <a:lnTo>
                  <a:pt x="858" y="528"/>
                </a:lnTo>
                <a:lnTo>
                  <a:pt x="852" y="506"/>
                </a:lnTo>
                <a:lnTo>
                  <a:pt x="844" y="484"/>
                </a:lnTo>
                <a:lnTo>
                  <a:pt x="834" y="464"/>
                </a:lnTo>
                <a:lnTo>
                  <a:pt x="822" y="444"/>
                </a:lnTo>
                <a:lnTo>
                  <a:pt x="806" y="424"/>
                </a:lnTo>
                <a:lnTo>
                  <a:pt x="790" y="406"/>
                </a:lnTo>
                <a:lnTo>
                  <a:pt x="770" y="388"/>
                </a:lnTo>
                <a:lnTo>
                  <a:pt x="746" y="372"/>
                </a:lnTo>
                <a:lnTo>
                  <a:pt x="720" y="360"/>
                </a:lnTo>
                <a:lnTo>
                  <a:pt x="690" y="350"/>
                </a:lnTo>
                <a:lnTo>
                  <a:pt x="656" y="342"/>
                </a:lnTo>
                <a:lnTo>
                  <a:pt x="620" y="336"/>
                </a:lnTo>
                <a:lnTo>
                  <a:pt x="580" y="334"/>
                </a:lnTo>
                <a:lnTo>
                  <a:pt x="580" y="334"/>
                </a:lnTo>
                <a:close/>
                <a:moveTo>
                  <a:pt x="4384" y="156"/>
                </a:moveTo>
                <a:lnTo>
                  <a:pt x="4384" y="156"/>
                </a:lnTo>
                <a:lnTo>
                  <a:pt x="4394" y="154"/>
                </a:lnTo>
                <a:lnTo>
                  <a:pt x="4404" y="152"/>
                </a:lnTo>
                <a:lnTo>
                  <a:pt x="4414" y="148"/>
                </a:lnTo>
                <a:lnTo>
                  <a:pt x="4422" y="142"/>
                </a:lnTo>
                <a:lnTo>
                  <a:pt x="4430" y="134"/>
                </a:lnTo>
                <a:lnTo>
                  <a:pt x="4434" y="124"/>
                </a:lnTo>
                <a:lnTo>
                  <a:pt x="4438" y="112"/>
                </a:lnTo>
                <a:lnTo>
                  <a:pt x="4438" y="100"/>
                </a:lnTo>
                <a:lnTo>
                  <a:pt x="4438" y="100"/>
                </a:lnTo>
                <a:lnTo>
                  <a:pt x="4438" y="76"/>
                </a:lnTo>
                <a:lnTo>
                  <a:pt x="4438" y="76"/>
                </a:lnTo>
                <a:lnTo>
                  <a:pt x="4438" y="64"/>
                </a:lnTo>
                <a:lnTo>
                  <a:pt x="4434" y="52"/>
                </a:lnTo>
                <a:lnTo>
                  <a:pt x="4430" y="42"/>
                </a:lnTo>
                <a:lnTo>
                  <a:pt x="4422" y="34"/>
                </a:lnTo>
                <a:lnTo>
                  <a:pt x="4414" y="28"/>
                </a:lnTo>
                <a:lnTo>
                  <a:pt x="4404" y="24"/>
                </a:lnTo>
                <a:lnTo>
                  <a:pt x="4394" y="22"/>
                </a:lnTo>
                <a:lnTo>
                  <a:pt x="4384" y="20"/>
                </a:lnTo>
                <a:lnTo>
                  <a:pt x="4384" y="20"/>
                </a:lnTo>
                <a:lnTo>
                  <a:pt x="4372" y="22"/>
                </a:lnTo>
                <a:lnTo>
                  <a:pt x="4362" y="24"/>
                </a:lnTo>
                <a:lnTo>
                  <a:pt x="4352" y="28"/>
                </a:lnTo>
                <a:lnTo>
                  <a:pt x="4344" y="34"/>
                </a:lnTo>
                <a:lnTo>
                  <a:pt x="4338" y="42"/>
                </a:lnTo>
                <a:lnTo>
                  <a:pt x="4332" y="52"/>
                </a:lnTo>
                <a:lnTo>
                  <a:pt x="4328" y="64"/>
                </a:lnTo>
                <a:lnTo>
                  <a:pt x="4328" y="76"/>
                </a:lnTo>
                <a:lnTo>
                  <a:pt x="4328" y="76"/>
                </a:lnTo>
                <a:lnTo>
                  <a:pt x="4328" y="100"/>
                </a:lnTo>
                <a:lnTo>
                  <a:pt x="4328" y="100"/>
                </a:lnTo>
                <a:lnTo>
                  <a:pt x="4328" y="112"/>
                </a:lnTo>
                <a:lnTo>
                  <a:pt x="4332" y="124"/>
                </a:lnTo>
                <a:lnTo>
                  <a:pt x="4336" y="134"/>
                </a:lnTo>
                <a:lnTo>
                  <a:pt x="4344" y="142"/>
                </a:lnTo>
                <a:lnTo>
                  <a:pt x="4352" y="148"/>
                </a:lnTo>
                <a:lnTo>
                  <a:pt x="4362" y="152"/>
                </a:lnTo>
                <a:lnTo>
                  <a:pt x="4372" y="154"/>
                </a:lnTo>
                <a:lnTo>
                  <a:pt x="4384" y="156"/>
                </a:lnTo>
                <a:lnTo>
                  <a:pt x="4384" y="156"/>
                </a:lnTo>
                <a:close/>
                <a:moveTo>
                  <a:pt x="4328" y="236"/>
                </a:moveTo>
                <a:lnTo>
                  <a:pt x="4328" y="236"/>
                </a:lnTo>
                <a:lnTo>
                  <a:pt x="4354" y="236"/>
                </a:lnTo>
                <a:lnTo>
                  <a:pt x="4354" y="236"/>
                </a:lnTo>
                <a:lnTo>
                  <a:pt x="4372" y="238"/>
                </a:lnTo>
                <a:lnTo>
                  <a:pt x="4388" y="242"/>
                </a:lnTo>
                <a:lnTo>
                  <a:pt x="4402" y="248"/>
                </a:lnTo>
                <a:lnTo>
                  <a:pt x="4414" y="256"/>
                </a:lnTo>
                <a:lnTo>
                  <a:pt x="4424" y="268"/>
                </a:lnTo>
                <a:lnTo>
                  <a:pt x="4432" y="284"/>
                </a:lnTo>
                <a:lnTo>
                  <a:pt x="4436" y="304"/>
                </a:lnTo>
                <a:lnTo>
                  <a:pt x="4438" y="328"/>
                </a:lnTo>
                <a:lnTo>
                  <a:pt x="4438" y="328"/>
                </a:lnTo>
                <a:lnTo>
                  <a:pt x="4438" y="942"/>
                </a:lnTo>
                <a:lnTo>
                  <a:pt x="4438" y="942"/>
                </a:lnTo>
                <a:lnTo>
                  <a:pt x="4410" y="942"/>
                </a:lnTo>
                <a:lnTo>
                  <a:pt x="4410" y="942"/>
                </a:lnTo>
                <a:lnTo>
                  <a:pt x="4390" y="940"/>
                </a:lnTo>
                <a:lnTo>
                  <a:pt x="4374" y="936"/>
                </a:lnTo>
                <a:lnTo>
                  <a:pt x="4360" y="930"/>
                </a:lnTo>
                <a:lnTo>
                  <a:pt x="4348" y="920"/>
                </a:lnTo>
                <a:lnTo>
                  <a:pt x="4340" y="908"/>
                </a:lnTo>
                <a:lnTo>
                  <a:pt x="4334" y="892"/>
                </a:lnTo>
                <a:lnTo>
                  <a:pt x="4330" y="874"/>
                </a:lnTo>
                <a:lnTo>
                  <a:pt x="4328" y="852"/>
                </a:lnTo>
                <a:lnTo>
                  <a:pt x="4328" y="852"/>
                </a:lnTo>
                <a:lnTo>
                  <a:pt x="4328" y="236"/>
                </a:lnTo>
                <a:lnTo>
                  <a:pt x="4328" y="236"/>
                </a:lnTo>
                <a:close/>
                <a:moveTo>
                  <a:pt x="1210" y="328"/>
                </a:moveTo>
                <a:lnTo>
                  <a:pt x="1210" y="328"/>
                </a:lnTo>
                <a:lnTo>
                  <a:pt x="1230" y="312"/>
                </a:lnTo>
                <a:lnTo>
                  <a:pt x="1252" y="296"/>
                </a:lnTo>
                <a:lnTo>
                  <a:pt x="1280" y="280"/>
                </a:lnTo>
                <a:lnTo>
                  <a:pt x="1310" y="266"/>
                </a:lnTo>
                <a:lnTo>
                  <a:pt x="1344" y="254"/>
                </a:lnTo>
                <a:lnTo>
                  <a:pt x="1382" y="244"/>
                </a:lnTo>
                <a:lnTo>
                  <a:pt x="1424" y="238"/>
                </a:lnTo>
                <a:lnTo>
                  <a:pt x="1472" y="236"/>
                </a:lnTo>
                <a:lnTo>
                  <a:pt x="1472" y="236"/>
                </a:lnTo>
                <a:lnTo>
                  <a:pt x="1692" y="236"/>
                </a:lnTo>
                <a:lnTo>
                  <a:pt x="1692" y="236"/>
                </a:lnTo>
                <a:lnTo>
                  <a:pt x="1718" y="238"/>
                </a:lnTo>
                <a:lnTo>
                  <a:pt x="1744" y="238"/>
                </a:lnTo>
                <a:lnTo>
                  <a:pt x="1770" y="242"/>
                </a:lnTo>
                <a:lnTo>
                  <a:pt x="1794" y="246"/>
                </a:lnTo>
                <a:lnTo>
                  <a:pt x="1816" y="250"/>
                </a:lnTo>
                <a:lnTo>
                  <a:pt x="1838" y="256"/>
                </a:lnTo>
                <a:lnTo>
                  <a:pt x="1878" y="270"/>
                </a:lnTo>
                <a:lnTo>
                  <a:pt x="1912" y="288"/>
                </a:lnTo>
                <a:lnTo>
                  <a:pt x="1944" y="308"/>
                </a:lnTo>
                <a:lnTo>
                  <a:pt x="1972" y="332"/>
                </a:lnTo>
                <a:lnTo>
                  <a:pt x="1996" y="356"/>
                </a:lnTo>
                <a:lnTo>
                  <a:pt x="2016" y="384"/>
                </a:lnTo>
                <a:lnTo>
                  <a:pt x="2032" y="412"/>
                </a:lnTo>
                <a:lnTo>
                  <a:pt x="2046" y="440"/>
                </a:lnTo>
                <a:lnTo>
                  <a:pt x="2058" y="470"/>
                </a:lnTo>
                <a:lnTo>
                  <a:pt x="2066" y="500"/>
                </a:lnTo>
                <a:lnTo>
                  <a:pt x="2070" y="530"/>
                </a:lnTo>
                <a:lnTo>
                  <a:pt x="2074" y="560"/>
                </a:lnTo>
                <a:lnTo>
                  <a:pt x="2074" y="590"/>
                </a:lnTo>
                <a:lnTo>
                  <a:pt x="2074" y="590"/>
                </a:lnTo>
                <a:lnTo>
                  <a:pt x="2074" y="620"/>
                </a:lnTo>
                <a:lnTo>
                  <a:pt x="2070" y="652"/>
                </a:lnTo>
                <a:lnTo>
                  <a:pt x="2064" y="684"/>
                </a:lnTo>
                <a:lnTo>
                  <a:pt x="2054" y="716"/>
                </a:lnTo>
                <a:lnTo>
                  <a:pt x="2042" y="746"/>
                </a:lnTo>
                <a:lnTo>
                  <a:pt x="2028" y="774"/>
                </a:lnTo>
                <a:lnTo>
                  <a:pt x="2010" y="802"/>
                </a:lnTo>
                <a:lnTo>
                  <a:pt x="1988" y="828"/>
                </a:lnTo>
                <a:lnTo>
                  <a:pt x="1964" y="852"/>
                </a:lnTo>
                <a:lnTo>
                  <a:pt x="1936" y="874"/>
                </a:lnTo>
                <a:lnTo>
                  <a:pt x="1906" y="894"/>
                </a:lnTo>
                <a:lnTo>
                  <a:pt x="1870" y="910"/>
                </a:lnTo>
                <a:lnTo>
                  <a:pt x="1832" y="924"/>
                </a:lnTo>
                <a:lnTo>
                  <a:pt x="1788" y="934"/>
                </a:lnTo>
                <a:lnTo>
                  <a:pt x="1742" y="940"/>
                </a:lnTo>
                <a:lnTo>
                  <a:pt x="1692" y="942"/>
                </a:lnTo>
                <a:lnTo>
                  <a:pt x="1692" y="942"/>
                </a:lnTo>
                <a:lnTo>
                  <a:pt x="1472" y="942"/>
                </a:lnTo>
                <a:lnTo>
                  <a:pt x="1472" y="942"/>
                </a:lnTo>
                <a:lnTo>
                  <a:pt x="1432" y="940"/>
                </a:lnTo>
                <a:lnTo>
                  <a:pt x="1394" y="936"/>
                </a:lnTo>
                <a:lnTo>
                  <a:pt x="1358" y="928"/>
                </a:lnTo>
                <a:lnTo>
                  <a:pt x="1324" y="916"/>
                </a:lnTo>
                <a:lnTo>
                  <a:pt x="1290" y="904"/>
                </a:lnTo>
                <a:lnTo>
                  <a:pt x="1260" y="886"/>
                </a:lnTo>
                <a:lnTo>
                  <a:pt x="1232" y="868"/>
                </a:lnTo>
                <a:lnTo>
                  <a:pt x="1206" y="846"/>
                </a:lnTo>
                <a:lnTo>
                  <a:pt x="1184" y="822"/>
                </a:lnTo>
                <a:lnTo>
                  <a:pt x="1162" y="796"/>
                </a:lnTo>
                <a:lnTo>
                  <a:pt x="1144" y="766"/>
                </a:lnTo>
                <a:lnTo>
                  <a:pt x="1130" y="734"/>
                </a:lnTo>
                <a:lnTo>
                  <a:pt x="1118" y="702"/>
                </a:lnTo>
                <a:lnTo>
                  <a:pt x="1110" y="666"/>
                </a:lnTo>
                <a:lnTo>
                  <a:pt x="1104" y="628"/>
                </a:lnTo>
                <a:lnTo>
                  <a:pt x="1102" y="590"/>
                </a:lnTo>
                <a:lnTo>
                  <a:pt x="1102" y="590"/>
                </a:lnTo>
                <a:lnTo>
                  <a:pt x="1102" y="0"/>
                </a:lnTo>
                <a:lnTo>
                  <a:pt x="1102" y="0"/>
                </a:lnTo>
                <a:lnTo>
                  <a:pt x="1136" y="0"/>
                </a:lnTo>
                <a:lnTo>
                  <a:pt x="1136" y="0"/>
                </a:lnTo>
                <a:lnTo>
                  <a:pt x="1154" y="0"/>
                </a:lnTo>
                <a:lnTo>
                  <a:pt x="1168" y="4"/>
                </a:lnTo>
                <a:lnTo>
                  <a:pt x="1180" y="10"/>
                </a:lnTo>
                <a:lnTo>
                  <a:pt x="1192" y="18"/>
                </a:lnTo>
                <a:lnTo>
                  <a:pt x="1200" y="28"/>
                </a:lnTo>
                <a:lnTo>
                  <a:pt x="1206" y="40"/>
                </a:lnTo>
                <a:lnTo>
                  <a:pt x="1210" y="54"/>
                </a:lnTo>
                <a:lnTo>
                  <a:pt x="1210" y="70"/>
                </a:lnTo>
                <a:lnTo>
                  <a:pt x="1210" y="70"/>
                </a:lnTo>
                <a:lnTo>
                  <a:pt x="1210" y="328"/>
                </a:lnTo>
                <a:lnTo>
                  <a:pt x="1210" y="328"/>
                </a:lnTo>
                <a:close/>
                <a:moveTo>
                  <a:pt x="1496" y="844"/>
                </a:moveTo>
                <a:lnTo>
                  <a:pt x="1496" y="844"/>
                </a:lnTo>
                <a:lnTo>
                  <a:pt x="1684" y="844"/>
                </a:lnTo>
                <a:lnTo>
                  <a:pt x="1684" y="844"/>
                </a:lnTo>
                <a:lnTo>
                  <a:pt x="1722" y="842"/>
                </a:lnTo>
                <a:lnTo>
                  <a:pt x="1756" y="838"/>
                </a:lnTo>
                <a:lnTo>
                  <a:pt x="1788" y="830"/>
                </a:lnTo>
                <a:lnTo>
                  <a:pt x="1816" y="820"/>
                </a:lnTo>
                <a:lnTo>
                  <a:pt x="1842" y="810"/>
                </a:lnTo>
                <a:lnTo>
                  <a:pt x="1866" y="796"/>
                </a:lnTo>
                <a:lnTo>
                  <a:pt x="1886" y="780"/>
                </a:lnTo>
                <a:lnTo>
                  <a:pt x="1904" y="762"/>
                </a:lnTo>
                <a:lnTo>
                  <a:pt x="1920" y="742"/>
                </a:lnTo>
                <a:lnTo>
                  <a:pt x="1932" y="722"/>
                </a:lnTo>
                <a:lnTo>
                  <a:pt x="1944" y="702"/>
                </a:lnTo>
                <a:lnTo>
                  <a:pt x="1952" y="680"/>
                </a:lnTo>
                <a:lnTo>
                  <a:pt x="1958" y="658"/>
                </a:lnTo>
                <a:lnTo>
                  <a:pt x="1964" y="634"/>
                </a:lnTo>
                <a:lnTo>
                  <a:pt x="1966" y="612"/>
                </a:lnTo>
                <a:lnTo>
                  <a:pt x="1966" y="590"/>
                </a:lnTo>
                <a:lnTo>
                  <a:pt x="1966" y="590"/>
                </a:lnTo>
                <a:lnTo>
                  <a:pt x="1966" y="566"/>
                </a:lnTo>
                <a:lnTo>
                  <a:pt x="1964" y="544"/>
                </a:lnTo>
                <a:lnTo>
                  <a:pt x="1958" y="520"/>
                </a:lnTo>
                <a:lnTo>
                  <a:pt x="1952" y="498"/>
                </a:lnTo>
                <a:lnTo>
                  <a:pt x="1944" y="476"/>
                </a:lnTo>
                <a:lnTo>
                  <a:pt x="1932" y="456"/>
                </a:lnTo>
                <a:lnTo>
                  <a:pt x="1920" y="436"/>
                </a:lnTo>
                <a:lnTo>
                  <a:pt x="1904" y="416"/>
                </a:lnTo>
                <a:lnTo>
                  <a:pt x="1886" y="398"/>
                </a:lnTo>
                <a:lnTo>
                  <a:pt x="1866" y="382"/>
                </a:lnTo>
                <a:lnTo>
                  <a:pt x="1842" y="370"/>
                </a:lnTo>
                <a:lnTo>
                  <a:pt x="1816" y="358"/>
                </a:lnTo>
                <a:lnTo>
                  <a:pt x="1788" y="348"/>
                </a:lnTo>
                <a:lnTo>
                  <a:pt x="1756" y="340"/>
                </a:lnTo>
                <a:lnTo>
                  <a:pt x="1722" y="336"/>
                </a:lnTo>
                <a:lnTo>
                  <a:pt x="1684" y="334"/>
                </a:lnTo>
                <a:lnTo>
                  <a:pt x="1684" y="334"/>
                </a:lnTo>
                <a:lnTo>
                  <a:pt x="1496" y="334"/>
                </a:lnTo>
                <a:lnTo>
                  <a:pt x="1496" y="334"/>
                </a:lnTo>
                <a:lnTo>
                  <a:pt x="1456" y="336"/>
                </a:lnTo>
                <a:lnTo>
                  <a:pt x="1420" y="340"/>
                </a:lnTo>
                <a:lnTo>
                  <a:pt x="1388" y="348"/>
                </a:lnTo>
                <a:lnTo>
                  <a:pt x="1358" y="358"/>
                </a:lnTo>
                <a:lnTo>
                  <a:pt x="1332" y="370"/>
                </a:lnTo>
                <a:lnTo>
                  <a:pt x="1308" y="384"/>
                </a:lnTo>
                <a:lnTo>
                  <a:pt x="1288" y="402"/>
                </a:lnTo>
                <a:lnTo>
                  <a:pt x="1270" y="418"/>
                </a:lnTo>
                <a:lnTo>
                  <a:pt x="1256" y="438"/>
                </a:lnTo>
                <a:lnTo>
                  <a:pt x="1242" y="458"/>
                </a:lnTo>
                <a:lnTo>
                  <a:pt x="1232" y="480"/>
                </a:lnTo>
                <a:lnTo>
                  <a:pt x="1224" y="500"/>
                </a:lnTo>
                <a:lnTo>
                  <a:pt x="1218" y="524"/>
                </a:lnTo>
                <a:lnTo>
                  <a:pt x="1214" y="546"/>
                </a:lnTo>
                <a:lnTo>
                  <a:pt x="1212" y="568"/>
                </a:lnTo>
                <a:lnTo>
                  <a:pt x="1210" y="590"/>
                </a:lnTo>
                <a:lnTo>
                  <a:pt x="1210" y="590"/>
                </a:lnTo>
                <a:lnTo>
                  <a:pt x="1212" y="608"/>
                </a:lnTo>
                <a:lnTo>
                  <a:pt x="1214" y="630"/>
                </a:lnTo>
                <a:lnTo>
                  <a:pt x="1218" y="650"/>
                </a:lnTo>
                <a:lnTo>
                  <a:pt x="1224" y="672"/>
                </a:lnTo>
                <a:lnTo>
                  <a:pt x="1232" y="694"/>
                </a:lnTo>
                <a:lnTo>
                  <a:pt x="1242" y="714"/>
                </a:lnTo>
                <a:lnTo>
                  <a:pt x="1254" y="736"/>
                </a:lnTo>
                <a:lnTo>
                  <a:pt x="1268" y="754"/>
                </a:lnTo>
                <a:lnTo>
                  <a:pt x="1286" y="774"/>
                </a:lnTo>
                <a:lnTo>
                  <a:pt x="1306" y="790"/>
                </a:lnTo>
                <a:lnTo>
                  <a:pt x="1328" y="806"/>
                </a:lnTo>
                <a:lnTo>
                  <a:pt x="1356" y="818"/>
                </a:lnTo>
                <a:lnTo>
                  <a:pt x="1384" y="830"/>
                </a:lnTo>
                <a:lnTo>
                  <a:pt x="1418" y="838"/>
                </a:lnTo>
                <a:lnTo>
                  <a:pt x="1456" y="842"/>
                </a:lnTo>
                <a:lnTo>
                  <a:pt x="1496" y="844"/>
                </a:lnTo>
                <a:lnTo>
                  <a:pt x="1496" y="844"/>
                </a:lnTo>
                <a:close/>
                <a:moveTo>
                  <a:pt x="2294" y="328"/>
                </a:moveTo>
                <a:lnTo>
                  <a:pt x="2294" y="328"/>
                </a:lnTo>
                <a:lnTo>
                  <a:pt x="2312" y="312"/>
                </a:lnTo>
                <a:lnTo>
                  <a:pt x="2336" y="296"/>
                </a:lnTo>
                <a:lnTo>
                  <a:pt x="2362" y="280"/>
                </a:lnTo>
                <a:lnTo>
                  <a:pt x="2392" y="266"/>
                </a:lnTo>
                <a:lnTo>
                  <a:pt x="2426" y="254"/>
                </a:lnTo>
                <a:lnTo>
                  <a:pt x="2464" y="244"/>
                </a:lnTo>
                <a:lnTo>
                  <a:pt x="2506" y="238"/>
                </a:lnTo>
                <a:lnTo>
                  <a:pt x="2554" y="236"/>
                </a:lnTo>
                <a:lnTo>
                  <a:pt x="2554" y="236"/>
                </a:lnTo>
                <a:lnTo>
                  <a:pt x="2774" y="236"/>
                </a:lnTo>
                <a:lnTo>
                  <a:pt x="2774" y="236"/>
                </a:lnTo>
                <a:lnTo>
                  <a:pt x="2800" y="238"/>
                </a:lnTo>
                <a:lnTo>
                  <a:pt x="2828" y="238"/>
                </a:lnTo>
                <a:lnTo>
                  <a:pt x="2852" y="242"/>
                </a:lnTo>
                <a:lnTo>
                  <a:pt x="2876" y="246"/>
                </a:lnTo>
                <a:lnTo>
                  <a:pt x="2898" y="250"/>
                </a:lnTo>
                <a:lnTo>
                  <a:pt x="2920" y="256"/>
                </a:lnTo>
                <a:lnTo>
                  <a:pt x="2960" y="270"/>
                </a:lnTo>
                <a:lnTo>
                  <a:pt x="2996" y="288"/>
                </a:lnTo>
                <a:lnTo>
                  <a:pt x="3026" y="308"/>
                </a:lnTo>
                <a:lnTo>
                  <a:pt x="3054" y="332"/>
                </a:lnTo>
                <a:lnTo>
                  <a:pt x="3078" y="356"/>
                </a:lnTo>
                <a:lnTo>
                  <a:pt x="3098" y="384"/>
                </a:lnTo>
                <a:lnTo>
                  <a:pt x="3114" y="412"/>
                </a:lnTo>
                <a:lnTo>
                  <a:pt x="3128" y="440"/>
                </a:lnTo>
                <a:lnTo>
                  <a:pt x="3140" y="470"/>
                </a:lnTo>
                <a:lnTo>
                  <a:pt x="3148" y="500"/>
                </a:lnTo>
                <a:lnTo>
                  <a:pt x="3152" y="530"/>
                </a:lnTo>
                <a:lnTo>
                  <a:pt x="3156" y="560"/>
                </a:lnTo>
                <a:lnTo>
                  <a:pt x="3158" y="590"/>
                </a:lnTo>
                <a:lnTo>
                  <a:pt x="3158" y="590"/>
                </a:lnTo>
                <a:lnTo>
                  <a:pt x="3156" y="620"/>
                </a:lnTo>
                <a:lnTo>
                  <a:pt x="3152" y="652"/>
                </a:lnTo>
                <a:lnTo>
                  <a:pt x="3146" y="684"/>
                </a:lnTo>
                <a:lnTo>
                  <a:pt x="3136" y="716"/>
                </a:lnTo>
                <a:lnTo>
                  <a:pt x="3126" y="746"/>
                </a:lnTo>
                <a:lnTo>
                  <a:pt x="3110" y="774"/>
                </a:lnTo>
                <a:lnTo>
                  <a:pt x="3092" y="802"/>
                </a:lnTo>
                <a:lnTo>
                  <a:pt x="3072" y="828"/>
                </a:lnTo>
                <a:lnTo>
                  <a:pt x="3046" y="852"/>
                </a:lnTo>
                <a:lnTo>
                  <a:pt x="3018" y="874"/>
                </a:lnTo>
                <a:lnTo>
                  <a:pt x="2988" y="894"/>
                </a:lnTo>
                <a:lnTo>
                  <a:pt x="2952" y="910"/>
                </a:lnTo>
                <a:lnTo>
                  <a:pt x="2914" y="924"/>
                </a:lnTo>
                <a:lnTo>
                  <a:pt x="2872" y="934"/>
                </a:lnTo>
                <a:lnTo>
                  <a:pt x="2824" y="940"/>
                </a:lnTo>
                <a:lnTo>
                  <a:pt x="2774" y="942"/>
                </a:lnTo>
                <a:lnTo>
                  <a:pt x="2774" y="942"/>
                </a:lnTo>
                <a:lnTo>
                  <a:pt x="2554" y="942"/>
                </a:lnTo>
                <a:lnTo>
                  <a:pt x="2554" y="942"/>
                </a:lnTo>
                <a:lnTo>
                  <a:pt x="2514" y="940"/>
                </a:lnTo>
                <a:lnTo>
                  <a:pt x="2476" y="936"/>
                </a:lnTo>
                <a:lnTo>
                  <a:pt x="2440" y="928"/>
                </a:lnTo>
                <a:lnTo>
                  <a:pt x="2406" y="916"/>
                </a:lnTo>
                <a:lnTo>
                  <a:pt x="2374" y="904"/>
                </a:lnTo>
                <a:lnTo>
                  <a:pt x="2342" y="886"/>
                </a:lnTo>
                <a:lnTo>
                  <a:pt x="2314" y="868"/>
                </a:lnTo>
                <a:lnTo>
                  <a:pt x="2288" y="846"/>
                </a:lnTo>
                <a:lnTo>
                  <a:pt x="2266" y="822"/>
                </a:lnTo>
                <a:lnTo>
                  <a:pt x="2246" y="796"/>
                </a:lnTo>
                <a:lnTo>
                  <a:pt x="2228" y="766"/>
                </a:lnTo>
                <a:lnTo>
                  <a:pt x="2212" y="734"/>
                </a:lnTo>
                <a:lnTo>
                  <a:pt x="2200" y="702"/>
                </a:lnTo>
                <a:lnTo>
                  <a:pt x="2192" y="666"/>
                </a:lnTo>
                <a:lnTo>
                  <a:pt x="2186" y="628"/>
                </a:lnTo>
                <a:lnTo>
                  <a:pt x="2184" y="590"/>
                </a:lnTo>
                <a:lnTo>
                  <a:pt x="2184" y="590"/>
                </a:lnTo>
                <a:lnTo>
                  <a:pt x="2184" y="0"/>
                </a:lnTo>
                <a:lnTo>
                  <a:pt x="2184" y="0"/>
                </a:lnTo>
                <a:lnTo>
                  <a:pt x="2218" y="0"/>
                </a:lnTo>
                <a:lnTo>
                  <a:pt x="2218" y="0"/>
                </a:lnTo>
                <a:lnTo>
                  <a:pt x="2236" y="0"/>
                </a:lnTo>
                <a:lnTo>
                  <a:pt x="2250" y="4"/>
                </a:lnTo>
                <a:lnTo>
                  <a:pt x="2264" y="10"/>
                </a:lnTo>
                <a:lnTo>
                  <a:pt x="2274" y="18"/>
                </a:lnTo>
                <a:lnTo>
                  <a:pt x="2282" y="28"/>
                </a:lnTo>
                <a:lnTo>
                  <a:pt x="2288" y="40"/>
                </a:lnTo>
                <a:lnTo>
                  <a:pt x="2292" y="54"/>
                </a:lnTo>
                <a:lnTo>
                  <a:pt x="2294" y="70"/>
                </a:lnTo>
                <a:lnTo>
                  <a:pt x="2294" y="70"/>
                </a:lnTo>
                <a:lnTo>
                  <a:pt x="2294" y="328"/>
                </a:lnTo>
                <a:lnTo>
                  <a:pt x="2294" y="328"/>
                </a:lnTo>
                <a:close/>
                <a:moveTo>
                  <a:pt x="2578" y="844"/>
                </a:moveTo>
                <a:lnTo>
                  <a:pt x="2578" y="844"/>
                </a:lnTo>
                <a:lnTo>
                  <a:pt x="2766" y="844"/>
                </a:lnTo>
                <a:lnTo>
                  <a:pt x="2766" y="844"/>
                </a:lnTo>
                <a:lnTo>
                  <a:pt x="2804" y="842"/>
                </a:lnTo>
                <a:lnTo>
                  <a:pt x="2838" y="838"/>
                </a:lnTo>
                <a:lnTo>
                  <a:pt x="2870" y="830"/>
                </a:lnTo>
                <a:lnTo>
                  <a:pt x="2900" y="820"/>
                </a:lnTo>
                <a:lnTo>
                  <a:pt x="2924" y="810"/>
                </a:lnTo>
                <a:lnTo>
                  <a:pt x="2948" y="796"/>
                </a:lnTo>
                <a:lnTo>
                  <a:pt x="2968" y="780"/>
                </a:lnTo>
                <a:lnTo>
                  <a:pt x="2986" y="762"/>
                </a:lnTo>
                <a:lnTo>
                  <a:pt x="3002" y="742"/>
                </a:lnTo>
                <a:lnTo>
                  <a:pt x="3014" y="722"/>
                </a:lnTo>
                <a:lnTo>
                  <a:pt x="3026" y="702"/>
                </a:lnTo>
                <a:lnTo>
                  <a:pt x="3034" y="680"/>
                </a:lnTo>
                <a:lnTo>
                  <a:pt x="3040" y="658"/>
                </a:lnTo>
                <a:lnTo>
                  <a:pt x="3046" y="634"/>
                </a:lnTo>
                <a:lnTo>
                  <a:pt x="3048" y="612"/>
                </a:lnTo>
                <a:lnTo>
                  <a:pt x="3048" y="590"/>
                </a:lnTo>
                <a:lnTo>
                  <a:pt x="3048" y="590"/>
                </a:lnTo>
                <a:lnTo>
                  <a:pt x="3048" y="566"/>
                </a:lnTo>
                <a:lnTo>
                  <a:pt x="3046" y="544"/>
                </a:lnTo>
                <a:lnTo>
                  <a:pt x="3040" y="520"/>
                </a:lnTo>
                <a:lnTo>
                  <a:pt x="3034" y="498"/>
                </a:lnTo>
                <a:lnTo>
                  <a:pt x="3026" y="476"/>
                </a:lnTo>
                <a:lnTo>
                  <a:pt x="3014" y="456"/>
                </a:lnTo>
                <a:lnTo>
                  <a:pt x="3002" y="436"/>
                </a:lnTo>
                <a:lnTo>
                  <a:pt x="2986" y="416"/>
                </a:lnTo>
                <a:lnTo>
                  <a:pt x="2968" y="398"/>
                </a:lnTo>
                <a:lnTo>
                  <a:pt x="2948" y="382"/>
                </a:lnTo>
                <a:lnTo>
                  <a:pt x="2924" y="370"/>
                </a:lnTo>
                <a:lnTo>
                  <a:pt x="2900" y="358"/>
                </a:lnTo>
                <a:lnTo>
                  <a:pt x="2870" y="348"/>
                </a:lnTo>
                <a:lnTo>
                  <a:pt x="2838" y="340"/>
                </a:lnTo>
                <a:lnTo>
                  <a:pt x="2804" y="336"/>
                </a:lnTo>
                <a:lnTo>
                  <a:pt x="2766" y="334"/>
                </a:lnTo>
                <a:lnTo>
                  <a:pt x="2766" y="334"/>
                </a:lnTo>
                <a:lnTo>
                  <a:pt x="2578" y="334"/>
                </a:lnTo>
                <a:lnTo>
                  <a:pt x="2578" y="334"/>
                </a:lnTo>
                <a:lnTo>
                  <a:pt x="2538" y="336"/>
                </a:lnTo>
                <a:lnTo>
                  <a:pt x="2502" y="340"/>
                </a:lnTo>
                <a:lnTo>
                  <a:pt x="2470" y="348"/>
                </a:lnTo>
                <a:lnTo>
                  <a:pt x="2440" y="358"/>
                </a:lnTo>
                <a:lnTo>
                  <a:pt x="2414" y="370"/>
                </a:lnTo>
                <a:lnTo>
                  <a:pt x="2390" y="384"/>
                </a:lnTo>
                <a:lnTo>
                  <a:pt x="2370" y="402"/>
                </a:lnTo>
                <a:lnTo>
                  <a:pt x="2352" y="418"/>
                </a:lnTo>
                <a:lnTo>
                  <a:pt x="2338" y="438"/>
                </a:lnTo>
                <a:lnTo>
                  <a:pt x="2326" y="458"/>
                </a:lnTo>
                <a:lnTo>
                  <a:pt x="2314" y="480"/>
                </a:lnTo>
                <a:lnTo>
                  <a:pt x="2306" y="500"/>
                </a:lnTo>
                <a:lnTo>
                  <a:pt x="2300" y="524"/>
                </a:lnTo>
                <a:lnTo>
                  <a:pt x="2296" y="546"/>
                </a:lnTo>
                <a:lnTo>
                  <a:pt x="2294" y="568"/>
                </a:lnTo>
                <a:lnTo>
                  <a:pt x="2294" y="590"/>
                </a:lnTo>
                <a:lnTo>
                  <a:pt x="2294" y="590"/>
                </a:lnTo>
                <a:lnTo>
                  <a:pt x="2294" y="608"/>
                </a:lnTo>
                <a:lnTo>
                  <a:pt x="2296" y="630"/>
                </a:lnTo>
                <a:lnTo>
                  <a:pt x="2300" y="650"/>
                </a:lnTo>
                <a:lnTo>
                  <a:pt x="2306" y="672"/>
                </a:lnTo>
                <a:lnTo>
                  <a:pt x="2314" y="694"/>
                </a:lnTo>
                <a:lnTo>
                  <a:pt x="2324" y="714"/>
                </a:lnTo>
                <a:lnTo>
                  <a:pt x="2336" y="736"/>
                </a:lnTo>
                <a:lnTo>
                  <a:pt x="2350" y="754"/>
                </a:lnTo>
                <a:lnTo>
                  <a:pt x="2368" y="774"/>
                </a:lnTo>
                <a:lnTo>
                  <a:pt x="2388" y="790"/>
                </a:lnTo>
                <a:lnTo>
                  <a:pt x="2412" y="806"/>
                </a:lnTo>
                <a:lnTo>
                  <a:pt x="2438" y="818"/>
                </a:lnTo>
                <a:lnTo>
                  <a:pt x="2468" y="830"/>
                </a:lnTo>
                <a:lnTo>
                  <a:pt x="2500" y="838"/>
                </a:lnTo>
                <a:lnTo>
                  <a:pt x="2538" y="842"/>
                </a:lnTo>
                <a:lnTo>
                  <a:pt x="2578" y="844"/>
                </a:lnTo>
                <a:lnTo>
                  <a:pt x="2578" y="844"/>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829653582"/>
      </p:ext>
    </p:extLst>
  </p:cSld>
  <p:clrMapOvr>
    <a:overrideClrMapping bg1="dk1" tx1="lt1" bg2="dk2" tx2="lt2" accent1="accent1" accent2="accent2" accent3="accent3" accent4="accent4" accent5="accent5" accent6="accent6" hlink="hlink" folHlink="folHlink"/>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495300" y="1370013"/>
            <a:ext cx="4032250" cy="4876800"/>
          </a:xfrm>
        </p:spPr>
        <p:txBody>
          <a:bodyPr/>
          <a:lstStyle>
            <a:lvl1pPr marL="0" indent="0">
              <a:buNone/>
              <a:defRPr sz="2000"/>
            </a:lvl1pPr>
            <a:lvl2pPr marL="288925" indent="-169863">
              <a:buFont typeface="Arial" pitchFamily="34" charset="0"/>
              <a:buChar char="•"/>
              <a:defRPr sz="2000"/>
            </a:lvl2pPr>
            <a:lvl3pPr marL="566738" indent="-173038">
              <a:buFont typeface="Calibri" pitchFamily="34" charset="0"/>
              <a:buChar char="–"/>
              <a:defRPr sz="1900"/>
            </a:lvl3pPr>
            <a:lvl4pPr marL="803275" indent="-171450">
              <a:buFont typeface="Calibri" pitchFamily="34" charset="0"/>
              <a:buChar char="–"/>
              <a:defRPr sz="1800"/>
            </a:lvl4pPr>
            <a:lvl5pPr marL="1082675" indent="-166688">
              <a:buFont typeface="Calibri" pitchFamily="34" charset="0"/>
              <a:buChar char="–"/>
              <a:defRPr sz="1600"/>
            </a:lvl5pPr>
            <a:lvl6pPr marL="1314450" indent="-169863">
              <a:buFont typeface="Calibri" pitchFamily="34" charset="0"/>
              <a:buChar char="–"/>
              <a:defRPr sz="16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50718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355600" indent="-355600">
              <a:buFontTx/>
              <a:buBlip>
                <a:blip r:embed="rId2"/>
              </a:buBlip>
              <a:tabLst/>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E494904-A19B-F94E-B8B9-3431F054B6EA}" type="datetime1">
              <a:rPr lang="en-US" smtClean="0"/>
              <a:t>9/16/2021</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2DB5CE0-43E7-B240-9113-D5AC0A7ED05E}" type="slidenum">
              <a:rPr lang="en-US" smtClean="0"/>
              <a:t>‹#›</a:t>
            </a:fld>
            <a:endParaRPr lang="en-US"/>
          </a:p>
        </p:txBody>
      </p:sp>
    </p:spTree>
    <p:extLst>
      <p:ext uri="{BB962C8B-B14F-4D97-AF65-F5344CB8AC3E}">
        <p14:creationId xmlns:p14="http://schemas.microsoft.com/office/powerpoint/2010/main" val="3313059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20D1B42-6D50-584C-91F9-FD376BA6B4CA}" type="datetime1">
              <a:rPr lang="en-US" smtClean="0"/>
              <a:t>9/16/2021</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2DB5CE0-43E7-B240-9113-D5AC0A7ED05E}" type="slidenum">
              <a:rPr lang="en-US" smtClean="0"/>
              <a:t>‹#›</a:t>
            </a:fld>
            <a:endParaRPr lang="en-US"/>
          </a:p>
        </p:txBody>
      </p:sp>
    </p:spTree>
    <p:extLst>
      <p:ext uri="{BB962C8B-B14F-4D97-AF65-F5344CB8AC3E}">
        <p14:creationId xmlns:p14="http://schemas.microsoft.com/office/powerpoint/2010/main" val="4282187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D646B18-000E-7841-A04C-91B74345D4BF}" type="datetime1">
              <a:rPr lang="en-US" smtClean="0"/>
              <a:t>9/16/2021</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B2DB5CE0-43E7-B240-9113-D5AC0A7ED05E}" type="slidenum">
              <a:rPr lang="en-US" smtClean="0"/>
              <a:t>‹#›</a:t>
            </a:fld>
            <a:endParaRPr lang="en-US"/>
          </a:p>
        </p:txBody>
      </p:sp>
    </p:spTree>
    <p:extLst>
      <p:ext uri="{BB962C8B-B14F-4D97-AF65-F5344CB8AC3E}">
        <p14:creationId xmlns:p14="http://schemas.microsoft.com/office/powerpoint/2010/main" val="1706739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52079A28-4209-264D-B51B-E900D0EB428F}" type="datetime1">
              <a:rPr lang="en-US" smtClean="0"/>
              <a:t>9/16/2021</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B2DB5CE0-43E7-B240-9113-D5AC0A7ED05E}" type="slidenum">
              <a:rPr lang="en-US" smtClean="0"/>
              <a:t>‹#›</a:t>
            </a:fld>
            <a:endParaRPr lang="en-US"/>
          </a:p>
        </p:txBody>
      </p:sp>
    </p:spTree>
    <p:extLst>
      <p:ext uri="{BB962C8B-B14F-4D97-AF65-F5344CB8AC3E}">
        <p14:creationId xmlns:p14="http://schemas.microsoft.com/office/powerpoint/2010/main" val="3804975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B180187A-1438-6145-8110-8C9E4097FABA}" type="datetime1">
              <a:rPr lang="en-US" smtClean="0"/>
              <a:t>9/16/2021</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B2DB5CE0-43E7-B240-9113-D5AC0A7ED05E}" type="slidenum">
              <a:rPr lang="en-US" smtClean="0"/>
              <a:t>‹#›</a:t>
            </a:fld>
            <a:endParaRPr lang="en-US"/>
          </a:p>
        </p:txBody>
      </p:sp>
    </p:spTree>
    <p:extLst>
      <p:ext uri="{BB962C8B-B14F-4D97-AF65-F5344CB8AC3E}">
        <p14:creationId xmlns:p14="http://schemas.microsoft.com/office/powerpoint/2010/main" val="578661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FBF80091-5B37-3744-A6FB-E972EFD68E97}" type="datetime1">
              <a:rPr lang="en-US" smtClean="0"/>
              <a:t>9/16/2021</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B2DB5CE0-43E7-B240-9113-D5AC0A7ED05E}" type="slidenum">
              <a:rPr lang="en-US" smtClean="0"/>
              <a:t>‹#›</a:t>
            </a:fld>
            <a:endParaRPr lang="en-US"/>
          </a:p>
        </p:txBody>
      </p:sp>
    </p:spTree>
    <p:extLst>
      <p:ext uri="{BB962C8B-B14F-4D97-AF65-F5344CB8AC3E}">
        <p14:creationId xmlns:p14="http://schemas.microsoft.com/office/powerpoint/2010/main" val="426532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2581B19F-4095-2148-985C-293D4DE8BA82}" type="datetime1">
              <a:rPr lang="en-US" smtClean="0"/>
              <a:t>9/16/2021</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B2DB5CE0-43E7-B240-9113-D5AC0A7ED05E}" type="slidenum">
              <a:rPr lang="en-US" smtClean="0"/>
              <a:t>‹#›</a:t>
            </a:fld>
            <a:endParaRPr lang="en-US"/>
          </a:p>
        </p:txBody>
      </p:sp>
    </p:spTree>
    <p:extLst>
      <p:ext uri="{BB962C8B-B14F-4D97-AF65-F5344CB8AC3E}">
        <p14:creationId xmlns:p14="http://schemas.microsoft.com/office/powerpoint/2010/main" val="3451807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1227A985-F2E7-374D-BC1E-F4EE436DA832}" type="datetime1">
              <a:rPr lang="en-US" smtClean="0"/>
              <a:t>9/16/2021</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B2DB5CE0-43E7-B240-9113-D5AC0A7ED05E}" type="slidenum">
              <a:rPr lang="en-US" smtClean="0"/>
              <a:t>‹#›</a:t>
            </a:fld>
            <a:endParaRPr lang="en-US"/>
          </a:p>
        </p:txBody>
      </p:sp>
    </p:spTree>
    <p:extLst>
      <p:ext uri="{BB962C8B-B14F-4D97-AF65-F5344CB8AC3E}">
        <p14:creationId xmlns:p14="http://schemas.microsoft.com/office/powerpoint/2010/main" val="273633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A picture containing night sky&#10;&#10;Description automatically generated">
            <a:extLst>
              <a:ext uri="{FF2B5EF4-FFF2-40B4-BE49-F238E27FC236}">
                <a16:creationId xmlns:a16="http://schemas.microsoft.com/office/drawing/2014/main" id="{355576B7-7F4A-6F40-AF77-D673BA38203B}"/>
              </a:ext>
            </a:extLst>
          </p:cNvPr>
          <p:cNvPicPr>
            <a:picLocks noChangeAspect="1"/>
          </p:cNvPicPr>
          <p:nvPr userDrawn="1"/>
        </p:nvPicPr>
        <p:blipFill rotWithShape="1">
          <a:blip r:embed="rId15"/>
          <a:srcRect l="8055" t="78974" r="1528" b="9960"/>
          <a:stretch/>
        </p:blipFill>
        <p:spPr>
          <a:xfrm>
            <a:off x="0" y="6176962"/>
            <a:ext cx="9144000" cy="681038"/>
          </a:xfrm>
          <a:prstGeom prst="rect">
            <a:avLst/>
          </a:prstGeom>
        </p:spPr>
      </p:pic>
      <p:sp>
        <p:nvSpPr>
          <p:cNvPr id="15" name="Oval 14">
            <a:extLst>
              <a:ext uri="{FF2B5EF4-FFF2-40B4-BE49-F238E27FC236}">
                <a16:creationId xmlns:a16="http://schemas.microsoft.com/office/drawing/2014/main" id="{E5E58BF4-F9F4-A245-A824-1929EE92AEF0}"/>
              </a:ext>
            </a:extLst>
          </p:cNvPr>
          <p:cNvSpPr/>
          <p:nvPr userDrawn="1"/>
        </p:nvSpPr>
        <p:spPr>
          <a:xfrm>
            <a:off x="204248" y="6487042"/>
            <a:ext cx="170220" cy="170220"/>
          </a:xfrm>
          <a:prstGeom prst="ellipse">
            <a:avLst/>
          </a:prstGeom>
          <a:solidFill>
            <a:srgbClr val="00FDFF"/>
          </a:solidFill>
          <a:ln>
            <a:solidFill>
              <a:srgbClr val="00F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28650" y="365127"/>
            <a:ext cx="7886700" cy="107153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575211"/>
            <a:ext cx="78867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reeform 5">
            <a:extLst>
              <a:ext uri="{FF2B5EF4-FFF2-40B4-BE49-F238E27FC236}">
                <a16:creationId xmlns:a16="http://schemas.microsoft.com/office/drawing/2014/main" id="{30E34A79-48B0-4C4E-A30F-258449F697E9}"/>
              </a:ext>
            </a:extLst>
          </p:cNvPr>
          <p:cNvSpPr>
            <a:spLocks noEditPoints="1"/>
          </p:cNvSpPr>
          <p:nvPr userDrawn="1"/>
        </p:nvSpPr>
        <p:spPr bwMode="auto">
          <a:xfrm>
            <a:off x="7665251" y="6427375"/>
            <a:ext cx="1035838" cy="180212"/>
          </a:xfrm>
          <a:custGeom>
            <a:avLst/>
            <a:gdLst/>
            <a:ahLst/>
            <a:cxnLst>
              <a:cxn ang="0">
                <a:pos x="4946" y="844"/>
              </a:cxn>
              <a:cxn ang="0">
                <a:pos x="4698" y="724"/>
              </a:cxn>
              <a:cxn ang="0">
                <a:pos x="5358" y="618"/>
              </a:cxn>
              <a:cxn ang="0">
                <a:pos x="5472" y="438"/>
              </a:cxn>
              <a:cxn ang="0">
                <a:pos x="5376" y="266"/>
              </a:cxn>
              <a:cxn ang="0">
                <a:pos x="4758" y="270"/>
              </a:cxn>
              <a:cxn ang="0">
                <a:pos x="4558" y="590"/>
              </a:cxn>
              <a:cxn ang="0">
                <a:pos x="4728" y="896"/>
              </a:cxn>
              <a:cxn ang="0">
                <a:pos x="5238" y="334"/>
              </a:cxn>
              <a:cxn ang="0">
                <a:pos x="5362" y="422"/>
              </a:cxn>
              <a:cxn ang="0">
                <a:pos x="5272" y="538"/>
              </a:cxn>
              <a:cxn ang="0">
                <a:pos x="4732" y="412"/>
              </a:cxn>
              <a:cxn ang="0">
                <a:pos x="3740" y="924"/>
              </a:cxn>
              <a:cxn ang="0">
                <a:pos x="3634" y="930"/>
              </a:cxn>
              <a:cxn ang="0">
                <a:pos x="3276" y="264"/>
              </a:cxn>
              <a:cxn ang="0">
                <a:pos x="4140" y="240"/>
              </a:cxn>
              <a:cxn ang="0">
                <a:pos x="960" y="932"/>
              </a:cxn>
              <a:cxn ang="0">
                <a:pos x="818" y="886"/>
              </a:cxn>
              <a:cxn ang="0">
                <a:pos x="356" y="942"/>
              </a:cxn>
              <a:cxn ang="0">
                <a:pos x="42" y="766"/>
              </a:cxn>
              <a:cxn ang="0">
                <a:pos x="32" y="432"/>
              </a:cxn>
              <a:cxn ang="0">
                <a:pos x="384" y="236"/>
              </a:cxn>
              <a:cxn ang="0">
                <a:pos x="894" y="358"/>
              </a:cxn>
              <a:cxn ang="0">
                <a:pos x="580" y="334"/>
              </a:cxn>
              <a:cxn ang="0">
                <a:pos x="156" y="436"/>
              </a:cxn>
              <a:cxn ang="0">
                <a:pos x="122" y="680"/>
              </a:cxn>
              <a:cxn ang="0">
                <a:pos x="392" y="844"/>
              </a:cxn>
              <a:cxn ang="0">
                <a:pos x="820" y="740"/>
              </a:cxn>
              <a:cxn ang="0">
                <a:pos x="852" y="506"/>
              </a:cxn>
              <a:cxn ang="0">
                <a:pos x="580" y="334"/>
              </a:cxn>
              <a:cxn ang="0">
                <a:pos x="4438" y="100"/>
              </a:cxn>
              <a:cxn ang="0">
                <a:pos x="4372" y="22"/>
              </a:cxn>
              <a:cxn ang="0">
                <a:pos x="4332" y="124"/>
              </a:cxn>
              <a:cxn ang="0">
                <a:pos x="4372" y="238"/>
              </a:cxn>
              <a:cxn ang="0">
                <a:pos x="4410" y="942"/>
              </a:cxn>
              <a:cxn ang="0">
                <a:pos x="1210" y="328"/>
              </a:cxn>
              <a:cxn ang="0">
                <a:pos x="1692" y="236"/>
              </a:cxn>
              <a:cxn ang="0">
                <a:pos x="2016" y="384"/>
              </a:cxn>
              <a:cxn ang="0">
                <a:pos x="2054" y="716"/>
              </a:cxn>
              <a:cxn ang="0">
                <a:pos x="1692" y="942"/>
              </a:cxn>
              <a:cxn ang="0">
                <a:pos x="1184" y="822"/>
              </a:cxn>
              <a:cxn ang="0">
                <a:pos x="1136" y="0"/>
              </a:cxn>
              <a:cxn ang="0">
                <a:pos x="1496" y="844"/>
              </a:cxn>
              <a:cxn ang="0">
                <a:pos x="1920" y="742"/>
              </a:cxn>
              <a:cxn ang="0">
                <a:pos x="1952" y="498"/>
              </a:cxn>
              <a:cxn ang="0">
                <a:pos x="1684" y="334"/>
              </a:cxn>
              <a:cxn ang="0">
                <a:pos x="1256" y="438"/>
              </a:cxn>
              <a:cxn ang="0">
                <a:pos x="1224" y="672"/>
              </a:cxn>
              <a:cxn ang="0">
                <a:pos x="1496" y="844"/>
              </a:cxn>
              <a:cxn ang="0">
                <a:pos x="2554" y="236"/>
              </a:cxn>
              <a:cxn ang="0">
                <a:pos x="3054" y="332"/>
              </a:cxn>
              <a:cxn ang="0">
                <a:pos x="3152" y="652"/>
              </a:cxn>
              <a:cxn ang="0">
                <a:pos x="2872" y="934"/>
              </a:cxn>
              <a:cxn ang="0">
                <a:pos x="2314" y="868"/>
              </a:cxn>
              <a:cxn ang="0">
                <a:pos x="2184" y="0"/>
              </a:cxn>
              <a:cxn ang="0">
                <a:pos x="2294" y="328"/>
              </a:cxn>
              <a:cxn ang="0">
                <a:pos x="2968" y="780"/>
              </a:cxn>
              <a:cxn ang="0">
                <a:pos x="3046" y="544"/>
              </a:cxn>
              <a:cxn ang="0">
                <a:pos x="2838" y="340"/>
              </a:cxn>
              <a:cxn ang="0">
                <a:pos x="2370" y="402"/>
              </a:cxn>
              <a:cxn ang="0">
                <a:pos x="2296" y="630"/>
              </a:cxn>
              <a:cxn ang="0">
                <a:pos x="2500" y="838"/>
              </a:cxn>
            </a:cxnLst>
            <a:rect l="0" t="0" r="r" b="b"/>
            <a:pathLst>
              <a:path w="5472" h="952">
                <a:moveTo>
                  <a:pt x="5454" y="922"/>
                </a:moveTo>
                <a:lnTo>
                  <a:pt x="5454" y="922"/>
                </a:lnTo>
                <a:lnTo>
                  <a:pt x="5452" y="902"/>
                </a:lnTo>
                <a:lnTo>
                  <a:pt x="5448" y="886"/>
                </a:lnTo>
                <a:lnTo>
                  <a:pt x="5440" y="872"/>
                </a:lnTo>
                <a:lnTo>
                  <a:pt x="5430" y="862"/>
                </a:lnTo>
                <a:lnTo>
                  <a:pt x="5418" y="854"/>
                </a:lnTo>
                <a:lnTo>
                  <a:pt x="5402" y="848"/>
                </a:lnTo>
                <a:lnTo>
                  <a:pt x="5384" y="844"/>
                </a:lnTo>
                <a:lnTo>
                  <a:pt x="5364" y="844"/>
                </a:lnTo>
                <a:lnTo>
                  <a:pt x="5364" y="844"/>
                </a:lnTo>
                <a:lnTo>
                  <a:pt x="4946" y="844"/>
                </a:lnTo>
                <a:lnTo>
                  <a:pt x="4946" y="844"/>
                </a:lnTo>
                <a:lnTo>
                  <a:pt x="4910" y="842"/>
                </a:lnTo>
                <a:lnTo>
                  <a:pt x="4878" y="838"/>
                </a:lnTo>
                <a:lnTo>
                  <a:pt x="4848" y="832"/>
                </a:lnTo>
                <a:lnTo>
                  <a:pt x="4820" y="824"/>
                </a:lnTo>
                <a:lnTo>
                  <a:pt x="4796" y="814"/>
                </a:lnTo>
                <a:lnTo>
                  <a:pt x="4774" y="800"/>
                </a:lnTo>
                <a:lnTo>
                  <a:pt x="4754" y="788"/>
                </a:lnTo>
                <a:lnTo>
                  <a:pt x="4738" y="772"/>
                </a:lnTo>
                <a:lnTo>
                  <a:pt x="4722" y="756"/>
                </a:lnTo>
                <a:lnTo>
                  <a:pt x="4710" y="740"/>
                </a:lnTo>
                <a:lnTo>
                  <a:pt x="4698" y="724"/>
                </a:lnTo>
                <a:lnTo>
                  <a:pt x="4690" y="706"/>
                </a:lnTo>
                <a:lnTo>
                  <a:pt x="4682" y="688"/>
                </a:lnTo>
                <a:lnTo>
                  <a:pt x="4676" y="672"/>
                </a:lnTo>
                <a:lnTo>
                  <a:pt x="4674" y="654"/>
                </a:lnTo>
                <a:lnTo>
                  <a:pt x="4670" y="638"/>
                </a:lnTo>
                <a:lnTo>
                  <a:pt x="4670" y="638"/>
                </a:lnTo>
                <a:lnTo>
                  <a:pt x="5252" y="638"/>
                </a:lnTo>
                <a:lnTo>
                  <a:pt x="5252" y="638"/>
                </a:lnTo>
                <a:lnTo>
                  <a:pt x="5282" y="636"/>
                </a:lnTo>
                <a:lnTo>
                  <a:pt x="5310" y="632"/>
                </a:lnTo>
                <a:lnTo>
                  <a:pt x="5336" y="626"/>
                </a:lnTo>
                <a:lnTo>
                  <a:pt x="5358" y="618"/>
                </a:lnTo>
                <a:lnTo>
                  <a:pt x="5378" y="608"/>
                </a:lnTo>
                <a:lnTo>
                  <a:pt x="5396" y="596"/>
                </a:lnTo>
                <a:lnTo>
                  <a:pt x="5412" y="582"/>
                </a:lnTo>
                <a:lnTo>
                  <a:pt x="5426" y="568"/>
                </a:lnTo>
                <a:lnTo>
                  <a:pt x="5438" y="552"/>
                </a:lnTo>
                <a:lnTo>
                  <a:pt x="5448" y="536"/>
                </a:lnTo>
                <a:lnTo>
                  <a:pt x="5456" y="518"/>
                </a:lnTo>
                <a:lnTo>
                  <a:pt x="5462" y="502"/>
                </a:lnTo>
                <a:lnTo>
                  <a:pt x="5466" y="486"/>
                </a:lnTo>
                <a:lnTo>
                  <a:pt x="5470" y="468"/>
                </a:lnTo>
                <a:lnTo>
                  <a:pt x="5472" y="452"/>
                </a:lnTo>
                <a:lnTo>
                  <a:pt x="5472" y="438"/>
                </a:lnTo>
                <a:lnTo>
                  <a:pt x="5472" y="438"/>
                </a:lnTo>
                <a:lnTo>
                  <a:pt x="5472" y="422"/>
                </a:lnTo>
                <a:lnTo>
                  <a:pt x="5470" y="404"/>
                </a:lnTo>
                <a:lnTo>
                  <a:pt x="5466" y="388"/>
                </a:lnTo>
                <a:lnTo>
                  <a:pt x="5460" y="370"/>
                </a:lnTo>
                <a:lnTo>
                  <a:pt x="5454" y="354"/>
                </a:lnTo>
                <a:lnTo>
                  <a:pt x="5446" y="336"/>
                </a:lnTo>
                <a:lnTo>
                  <a:pt x="5436" y="320"/>
                </a:lnTo>
                <a:lnTo>
                  <a:pt x="5424" y="306"/>
                </a:lnTo>
                <a:lnTo>
                  <a:pt x="5410" y="292"/>
                </a:lnTo>
                <a:lnTo>
                  <a:pt x="5394" y="278"/>
                </a:lnTo>
                <a:lnTo>
                  <a:pt x="5376" y="266"/>
                </a:lnTo>
                <a:lnTo>
                  <a:pt x="5356" y="256"/>
                </a:lnTo>
                <a:lnTo>
                  <a:pt x="5334" y="248"/>
                </a:lnTo>
                <a:lnTo>
                  <a:pt x="5310" y="242"/>
                </a:lnTo>
                <a:lnTo>
                  <a:pt x="5282" y="238"/>
                </a:lnTo>
                <a:lnTo>
                  <a:pt x="5252" y="236"/>
                </a:lnTo>
                <a:lnTo>
                  <a:pt x="5252" y="236"/>
                </a:lnTo>
                <a:lnTo>
                  <a:pt x="4938" y="236"/>
                </a:lnTo>
                <a:lnTo>
                  <a:pt x="4938" y="236"/>
                </a:lnTo>
                <a:lnTo>
                  <a:pt x="4886" y="238"/>
                </a:lnTo>
                <a:lnTo>
                  <a:pt x="4840" y="246"/>
                </a:lnTo>
                <a:lnTo>
                  <a:pt x="4796" y="256"/>
                </a:lnTo>
                <a:lnTo>
                  <a:pt x="4758" y="270"/>
                </a:lnTo>
                <a:lnTo>
                  <a:pt x="4724" y="286"/>
                </a:lnTo>
                <a:lnTo>
                  <a:pt x="4692" y="306"/>
                </a:lnTo>
                <a:lnTo>
                  <a:pt x="4664" y="328"/>
                </a:lnTo>
                <a:lnTo>
                  <a:pt x="4640" y="354"/>
                </a:lnTo>
                <a:lnTo>
                  <a:pt x="4620" y="380"/>
                </a:lnTo>
                <a:lnTo>
                  <a:pt x="4602" y="408"/>
                </a:lnTo>
                <a:lnTo>
                  <a:pt x="4588" y="438"/>
                </a:lnTo>
                <a:lnTo>
                  <a:pt x="4578" y="468"/>
                </a:lnTo>
                <a:lnTo>
                  <a:pt x="4568" y="498"/>
                </a:lnTo>
                <a:lnTo>
                  <a:pt x="4562" y="528"/>
                </a:lnTo>
                <a:lnTo>
                  <a:pt x="4560" y="560"/>
                </a:lnTo>
                <a:lnTo>
                  <a:pt x="4558" y="590"/>
                </a:lnTo>
                <a:lnTo>
                  <a:pt x="4558" y="590"/>
                </a:lnTo>
                <a:lnTo>
                  <a:pt x="4560" y="622"/>
                </a:lnTo>
                <a:lnTo>
                  <a:pt x="4564" y="654"/>
                </a:lnTo>
                <a:lnTo>
                  <a:pt x="4570" y="686"/>
                </a:lnTo>
                <a:lnTo>
                  <a:pt x="4578" y="718"/>
                </a:lnTo>
                <a:lnTo>
                  <a:pt x="4592" y="748"/>
                </a:lnTo>
                <a:lnTo>
                  <a:pt x="4606" y="778"/>
                </a:lnTo>
                <a:lnTo>
                  <a:pt x="4624" y="804"/>
                </a:lnTo>
                <a:lnTo>
                  <a:pt x="4646" y="830"/>
                </a:lnTo>
                <a:lnTo>
                  <a:pt x="4670" y="854"/>
                </a:lnTo>
                <a:lnTo>
                  <a:pt x="4698" y="876"/>
                </a:lnTo>
                <a:lnTo>
                  <a:pt x="4728" y="896"/>
                </a:lnTo>
                <a:lnTo>
                  <a:pt x="4764" y="912"/>
                </a:lnTo>
                <a:lnTo>
                  <a:pt x="4802" y="924"/>
                </a:lnTo>
                <a:lnTo>
                  <a:pt x="4842" y="934"/>
                </a:lnTo>
                <a:lnTo>
                  <a:pt x="4888" y="940"/>
                </a:lnTo>
                <a:lnTo>
                  <a:pt x="4938" y="942"/>
                </a:lnTo>
                <a:lnTo>
                  <a:pt x="5454" y="942"/>
                </a:lnTo>
                <a:lnTo>
                  <a:pt x="5454" y="942"/>
                </a:lnTo>
                <a:lnTo>
                  <a:pt x="5454" y="922"/>
                </a:lnTo>
                <a:lnTo>
                  <a:pt x="5454" y="922"/>
                </a:lnTo>
                <a:close/>
                <a:moveTo>
                  <a:pt x="4946" y="334"/>
                </a:moveTo>
                <a:lnTo>
                  <a:pt x="4946" y="334"/>
                </a:lnTo>
                <a:lnTo>
                  <a:pt x="5238" y="334"/>
                </a:lnTo>
                <a:lnTo>
                  <a:pt x="5238" y="334"/>
                </a:lnTo>
                <a:lnTo>
                  <a:pt x="5256" y="336"/>
                </a:lnTo>
                <a:lnTo>
                  <a:pt x="5272" y="338"/>
                </a:lnTo>
                <a:lnTo>
                  <a:pt x="5286" y="340"/>
                </a:lnTo>
                <a:lnTo>
                  <a:pt x="5300" y="344"/>
                </a:lnTo>
                <a:lnTo>
                  <a:pt x="5312" y="350"/>
                </a:lnTo>
                <a:lnTo>
                  <a:pt x="5322" y="356"/>
                </a:lnTo>
                <a:lnTo>
                  <a:pt x="5330" y="364"/>
                </a:lnTo>
                <a:lnTo>
                  <a:pt x="5338" y="370"/>
                </a:lnTo>
                <a:lnTo>
                  <a:pt x="5350" y="388"/>
                </a:lnTo>
                <a:lnTo>
                  <a:pt x="5358" y="404"/>
                </a:lnTo>
                <a:lnTo>
                  <a:pt x="5362" y="422"/>
                </a:lnTo>
                <a:lnTo>
                  <a:pt x="5362" y="438"/>
                </a:lnTo>
                <a:lnTo>
                  <a:pt x="5362" y="438"/>
                </a:lnTo>
                <a:lnTo>
                  <a:pt x="5362" y="452"/>
                </a:lnTo>
                <a:lnTo>
                  <a:pt x="5358" y="468"/>
                </a:lnTo>
                <a:lnTo>
                  <a:pt x="5350" y="486"/>
                </a:lnTo>
                <a:lnTo>
                  <a:pt x="5338" y="502"/>
                </a:lnTo>
                <a:lnTo>
                  <a:pt x="5332" y="510"/>
                </a:lnTo>
                <a:lnTo>
                  <a:pt x="5322" y="518"/>
                </a:lnTo>
                <a:lnTo>
                  <a:pt x="5312" y="524"/>
                </a:lnTo>
                <a:lnTo>
                  <a:pt x="5300" y="530"/>
                </a:lnTo>
                <a:lnTo>
                  <a:pt x="5288" y="534"/>
                </a:lnTo>
                <a:lnTo>
                  <a:pt x="5272" y="538"/>
                </a:lnTo>
                <a:lnTo>
                  <a:pt x="5256" y="540"/>
                </a:lnTo>
                <a:lnTo>
                  <a:pt x="5238" y="540"/>
                </a:lnTo>
                <a:lnTo>
                  <a:pt x="5238" y="540"/>
                </a:lnTo>
                <a:lnTo>
                  <a:pt x="4670" y="540"/>
                </a:lnTo>
                <a:lnTo>
                  <a:pt x="4670" y="540"/>
                </a:lnTo>
                <a:lnTo>
                  <a:pt x="4676" y="512"/>
                </a:lnTo>
                <a:lnTo>
                  <a:pt x="4680" y="496"/>
                </a:lnTo>
                <a:lnTo>
                  <a:pt x="4688" y="478"/>
                </a:lnTo>
                <a:lnTo>
                  <a:pt x="4696" y="462"/>
                </a:lnTo>
                <a:lnTo>
                  <a:pt x="4706" y="444"/>
                </a:lnTo>
                <a:lnTo>
                  <a:pt x="4718" y="428"/>
                </a:lnTo>
                <a:lnTo>
                  <a:pt x="4732" y="412"/>
                </a:lnTo>
                <a:lnTo>
                  <a:pt x="4750" y="396"/>
                </a:lnTo>
                <a:lnTo>
                  <a:pt x="4768" y="382"/>
                </a:lnTo>
                <a:lnTo>
                  <a:pt x="4790" y="368"/>
                </a:lnTo>
                <a:lnTo>
                  <a:pt x="4816" y="356"/>
                </a:lnTo>
                <a:lnTo>
                  <a:pt x="4844" y="348"/>
                </a:lnTo>
                <a:lnTo>
                  <a:pt x="4874" y="340"/>
                </a:lnTo>
                <a:lnTo>
                  <a:pt x="4908" y="336"/>
                </a:lnTo>
                <a:lnTo>
                  <a:pt x="4946" y="334"/>
                </a:lnTo>
                <a:lnTo>
                  <a:pt x="4946" y="334"/>
                </a:lnTo>
                <a:close/>
                <a:moveTo>
                  <a:pt x="3760" y="898"/>
                </a:moveTo>
                <a:lnTo>
                  <a:pt x="3760" y="898"/>
                </a:lnTo>
                <a:lnTo>
                  <a:pt x="3740" y="924"/>
                </a:lnTo>
                <a:lnTo>
                  <a:pt x="3730" y="932"/>
                </a:lnTo>
                <a:lnTo>
                  <a:pt x="3720" y="940"/>
                </a:lnTo>
                <a:lnTo>
                  <a:pt x="3712" y="946"/>
                </a:lnTo>
                <a:lnTo>
                  <a:pt x="3702" y="950"/>
                </a:lnTo>
                <a:lnTo>
                  <a:pt x="3694" y="952"/>
                </a:lnTo>
                <a:lnTo>
                  <a:pt x="3684" y="952"/>
                </a:lnTo>
                <a:lnTo>
                  <a:pt x="3684" y="952"/>
                </a:lnTo>
                <a:lnTo>
                  <a:pt x="3670" y="952"/>
                </a:lnTo>
                <a:lnTo>
                  <a:pt x="3660" y="948"/>
                </a:lnTo>
                <a:lnTo>
                  <a:pt x="3650" y="944"/>
                </a:lnTo>
                <a:lnTo>
                  <a:pt x="3642" y="938"/>
                </a:lnTo>
                <a:lnTo>
                  <a:pt x="3634" y="930"/>
                </a:lnTo>
                <a:lnTo>
                  <a:pt x="3624" y="920"/>
                </a:lnTo>
                <a:lnTo>
                  <a:pt x="3606" y="898"/>
                </a:lnTo>
                <a:lnTo>
                  <a:pt x="3606" y="898"/>
                </a:lnTo>
                <a:lnTo>
                  <a:pt x="3124" y="236"/>
                </a:lnTo>
                <a:lnTo>
                  <a:pt x="3124" y="236"/>
                </a:lnTo>
                <a:lnTo>
                  <a:pt x="3188" y="236"/>
                </a:lnTo>
                <a:lnTo>
                  <a:pt x="3188" y="236"/>
                </a:lnTo>
                <a:lnTo>
                  <a:pt x="3212" y="238"/>
                </a:lnTo>
                <a:lnTo>
                  <a:pt x="3232" y="240"/>
                </a:lnTo>
                <a:lnTo>
                  <a:pt x="3250" y="246"/>
                </a:lnTo>
                <a:lnTo>
                  <a:pt x="3264" y="254"/>
                </a:lnTo>
                <a:lnTo>
                  <a:pt x="3276" y="264"/>
                </a:lnTo>
                <a:lnTo>
                  <a:pt x="3286" y="274"/>
                </a:lnTo>
                <a:lnTo>
                  <a:pt x="3308" y="302"/>
                </a:lnTo>
                <a:lnTo>
                  <a:pt x="3308" y="302"/>
                </a:lnTo>
                <a:lnTo>
                  <a:pt x="3686" y="836"/>
                </a:lnTo>
                <a:lnTo>
                  <a:pt x="3686" y="836"/>
                </a:lnTo>
                <a:lnTo>
                  <a:pt x="4066" y="300"/>
                </a:lnTo>
                <a:lnTo>
                  <a:pt x="4066" y="300"/>
                </a:lnTo>
                <a:lnTo>
                  <a:pt x="4086" y="274"/>
                </a:lnTo>
                <a:lnTo>
                  <a:pt x="4098" y="262"/>
                </a:lnTo>
                <a:lnTo>
                  <a:pt x="4110" y="254"/>
                </a:lnTo>
                <a:lnTo>
                  <a:pt x="4124" y="246"/>
                </a:lnTo>
                <a:lnTo>
                  <a:pt x="4140" y="240"/>
                </a:lnTo>
                <a:lnTo>
                  <a:pt x="4160" y="238"/>
                </a:lnTo>
                <a:lnTo>
                  <a:pt x="4184" y="236"/>
                </a:lnTo>
                <a:lnTo>
                  <a:pt x="4184" y="236"/>
                </a:lnTo>
                <a:lnTo>
                  <a:pt x="4242" y="236"/>
                </a:lnTo>
                <a:lnTo>
                  <a:pt x="4242" y="236"/>
                </a:lnTo>
                <a:lnTo>
                  <a:pt x="3760" y="898"/>
                </a:lnTo>
                <a:lnTo>
                  <a:pt x="3760" y="898"/>
                </a:lnTo>
                <a:close/>
                <a:moveTo>
                  <a:pt x="1002" y="942"/>
                </a:moveTo>
                <a:lnTo>
                  <a:pt x="1002" y="942"/>
                </a:lnTo>
                <a:lnTo>
                  <a:pt x="986" y="940"/>
                </a:lnTo>
                <a:lnTo>
                  <a:pt x="972" y="938"/>
                </a:lnTo>
                <a:lnTo>
                  <a:pt x="960" y="932"/>
                </a:lnTo>
                <a:lnTo>
                  <a:pt x="948" y="926"/>
                </a:lnTo>
                <a:lnTo>
                  <a:pt x="938" y="916"/>
                </a:lnTo>
                <a:lnTo>
                  <a:pt x="932" y="904"/>
                </a:lnTo>
                <a:lnTo>
                  <a:pt x="926" y="890"/>
                </a:lnTo>
                <a:lnTo>
                  <a:pt x="922" y="874"/>
                </a:lnTo>
                <a:lnTo>
                  <a:pt x="906" y="796"/>
                </a:lnTo>
                <a:lnTo>
                  <a:pt x="906" y="796"/>
                </a:lnTo>
                <a:lnTo>
                  <a:pt x="894" y="816"/>
                </a:lnTo>
                <a:lnTo>
                  <a:pt x="876" y="838"/>
                </a:lnTo>
                <a:lnTo>
                  <a:pt x="850" y="862"/>
                </a:lnTo>
                <a:lnTo>
                  <a:pt x="836" y="874"/>
                </a:lnTo>
                <a:lnTo>
                  <a:pt x="818" y="886"/>
                </a:lnTo>
                <a:lnTo>
                  <a:pt x="798" y="898"/>
                </a:lnTo>
                <a:lnTo>
                  <a:pt x="778" y="908"/>
                </a:lnTo>
                <a:lnTo>
                  <a:pt x="754" y="918"/>
                </a:lnTo>
                <a:lnTo>
                  <a:pt x="728" y="926"/>
                </a:lnTo>
                <a:lnTo>
                  <a:pt x="700" y="932"/>
                </a:lnTo>
                <a:lnTo>
                  <a:pt x="670" y="938"/>
                </a:lnTo>
                <a:lnTo>
                  <a:pt x="638" y="940"/>
                </a:lnTo>
                <a:lnTo>
                  <a:pt x="604" y="942"/>
                </a:lnTo>
                <a:lnTo>
                  <a:pt x="604" y="942"/>
                </a:lnTo>
                <a:lnTo>
                  <a:pt x="384" y="942"/>
                </a:lnTo>
                <a:lnTo>
                  <a:pt x="384" y="942"/>
                </a:lnTo>
                <a:lnTo>
                  <a:pt x="356" y="942"/>
                </a:lnTo>
                <a:lnTo>
                  <a:pt x="330" y="940"/>
                </a:lnTo>
                <a:lnTo>
                  <a:pt x="306" y="936"/>
                </a:lnTo>
                <a:lnTo>
                  <a:pt x="282" y="932"/>
                </a:lnTo>
                <a:lnTo>
                  <a:pt x="258" y="928"/>
                </a:lnTo>
                <a:lnTo>
                  <a:pt x="238" y="922"/>
                </a:lnTo>
                <a:lnTo>
                  <a:pt x="198" y="908"/>
                </a:lnTo>
                <a:lnTo>
                  <a:pt x="162" y="890"/>
                </a:lnTo>
                <a:lnTo>
                  <a:pt x="130" y="870"/>
                </a:lnTo>
                <a:lnTo>
                  <a:pt x="104" y="846"/>
                </a:lnTo>
                <a:lnTo>
                  <a:pt x="80" y="822"/>
                </a:lnTo>
                <a:lnTo>
                  <a:pt x="60" y="794"/>
                </a:lnTo>
                <a:lnTo>
                  <a:pt x="42" y="766"/>
                </a:lnTo>
                <a:lnTo>
                  <a:pt x="28" y="738"/>
                </a:lnTo>
                <a:lnTo>
                  <a:pt x="18" y="708"/>
                </a:lnTo>
                <a:lnTo>
                  <a:pt x="10" y="678"/>
                </a:lnTo>
                <a:lnTo>
                  <a:pt x="4" y="648"/>
                </a:lnTo>
                <a:lnTo>
                  <a:pt x="2" y="618"/>
                </a:lnTo>
                <a:lnTo>
                  <a:pt x="0" y="590"/>
                </a:lnTo>
                <a:lnTo>
                  <a:pt x="0" y="590"/>
                </a:lnTo>
                <a:lnTo>
                  <a:pt x="2" y="558"/>
                </a:lnTo>
                <a:lnTo>
                  <a:pt x="4" y="526"/>
                </a:lnTo>
                <a:lnTo>
                  <a:pt x="12" y="494"/>
                </a:lnTo>
                <a:lnTo>
                  <a:pt x="20" y="462"/>
                </a:lnTo>
                <a:lnTo>
                  <a:pt x="32" y="432"/>
                </a:lnTo>
                <a:lnTo>
                  <a:pt x="46" y="404"/>
                </a:lnTo>
                <a:lnTo>
                  <a:pt x="64" y="376"/>
                </a:lnTo>
                <a:lnTo>
                  <a:pt x="86" y="350"/>
                </a:lnTo>
                <a:lnTo>
                  <a:pt x="110" y="326"/>
                </a:lnTo>
                <a:lnTo>
                  <a:pt x="138" y="304"/>
                </a:lnTo>
                <a:lnTo>
                  <a:pt x="170" y="284"/>
                </a:lnTo>
                <a:lnTo>
                  <a:pt x="204" y="268"/>
                </a:lnTo>
                <a:lnTo>
                  <a:pt x="244" y="254"/>
                </a:lnTo>
                <a:lnTo>
                  <a:pt x="286" y="244"/>
                </a:lnTo>
                <a:lnTo>
                  <a:pt x="332" y="238"/>
                </a:lnTo>
                <a:lnTo>
                  <a:pt x="384" y="236"/>
                </a:lnTo>
                <a:lnTo>
                  <a:pt x="384" y="236"/>
                </a:lnTo>
                <a:lnTo>
                  <a:pt x="604" y="236"/>
                </a:lnTo>
                <a:lnTo>
                  <a:pt x="604" y="236"/>
                </a:lnTo>
                <a:lnTo>
                  <a:pt x="642" y="238"/>
                </a:lnTo>
                <a:lnTo>
                  <a:pt x="680" y="242"/>
                </a:lnTo>
                <a:lnTo>
                  <a:pt x="714" y="248"/>
                </a:lnTo>
                <a:lnTo>
                  <a:pt x="746" y="258"/>
                </a:lnTo>
                <a:lnTo>
                  <a:pt x="776" y="270"/>
                </a:lnTo>
                <a:lnTo>
                  <a:pt x="804" y="284"/>
                </a:lnTo>
                <a:lnTo>
                  <a:pt x="830" y="300"/>
                </a:lnTo>
                <a:lnTo>
                  <a:pt x="854" y="318"/>
                </a:lnTo>
                <a:lnTo>
                  <a:pt x="876" y="338"/>
                </a:lnTo>
                <a:lnTo>
                  <a:pt x="894" y="358"/>
                </a:lnTo>
                <a:lnTo>
                  <a:pt x="912" y="382"/>
                </a:lnTo>
                <a:lnTo>
                  <a:pt x="926" y="406"/>
                </a:lnTo>
                <a:lnTo>
                  <a:pt x="940" y="432"/>
                </a:lnTo>
                <a:lnTo>
                  <a:pt x="950" y="458"/>
                </a:lnTo>
                <a:lnTo>
                  <a:pt x="958" y="484"/>
                </a:lnTo>
                <a:lnTo>
                  <a:pt x="966" y="514"/>
                </a:lnTo>
                <a:lnTo>
                  <a:pt x="966" y="514"/>
                </a:lnTo>
                <a:lnTo>
                  <a:pt x="1046" y="942"/>
                </a:lnTo>
                <a:lnTo>
                  <a:pt x="1046" y="942"/>
                </a:lnTo>
                <a:lnTo>
                  <a:pt x="1002" y="942"/>
                </a:lnTo>
                <a:lnTo>
                  <a:pt x="1002" y="942"/>
                </a:lnTo>
                <a:close/>
                <a:moveTo>
                  <a:pt x="580" y="334"/>
                </a:moveTo>
                <a:lnTo>
                  <a:pt x="580" y="334"/>
                </a:lnTo>
                <a:lnTo>
                  <a:pt x="392" y="334"/>
                </a:lnTo>
                <a:lnTo>
                  <a:pt x="392" y="334"/>
                </a:lnTo>
                <a:lnTo>
                  <a:pt x="354" y="336"/>
                </a:lnTo>
                <a:lnTo>
                  <a:pt x="318" y="340"/>
                </a:lnTo>
                <a:lnTo>
                  <a:pt x="286" y="348"/>
                </a:lnTo>
                <a:lnTo>
                  <a:pt x="258" y="358"/>
                </a:lnTo>
                <a:lnTo>
                  <a:pt x="232" y="370"/>
                </a:lnTo>
                <a:lnTo>
                  <a:pt x="210" y="384"/>
                </a:lnTo>
                <a:lnTo>
                  <a:pt x="188" y="400"/>
                </a:lnTo>
                <a:lnTo>
                  <a:pt x="170" y="416"/>
                </a:lnTo>
                <a:lnTo>
                  <a:pt x="156" y="436"/>
                </a:lnTo>
                <a:lnTo>
                  <a:pt x="142" y="456"/>
                </a:lnTo>
                <a:lnTo>
                  <a:pt x="132" y="476"/>
                </a:lnTo>
                <a:lnTo>
                  <a:pt x="122" y="498"/>
                </a:lnTo>
                <a:lnTo>
                  <a:pt x="116" y="520"/>
                </a:lnTo>
                <a:lnTo>
                  <a:pt x="112" y="544"/>
                </a:lnTo>
                <a:lnTo>
                  <a:pt x="110" y="566"/>
                </a:lnTo>
                <a:lnTo>
                  <a:pt x="108" y="590"/>
                </a:lnTo>
                <a:lnTo>
                  <a:pt x="108" y="590"/>
                </a:lnTo>
                <a:lnTo>
                  <a:pt x="110" y="612"/>
                </a:lnTo>
                <a:lnTo>
                  <a:pt x="112" y="636"/>
                </a:lnTo>
                <a:lnTo>
                  <a:pt x="116" y="658"/>
                </a:lnTo>
                <a:lnTo>
                  <a:pt x="122" y="680"/>
                </a:lnTo>
                <a:lnTo>
                  <a:pt x="132" y="702"/>
                </a:lnTo>
                <a:lnTo>
                  <a:pt x="142" y="724"/>
                </a:lnTo>
                <a:lnTo>
                  <a:pt x="156" y="744"/>
                </a:lnTo>
                <a:lnTo>
                  <a:pt x="170" y="762"/>
                </a:lnTo>
                <a:lnTo>
                  <a:pt x="188" y="780"/>
                </a:lnTo>
                <a:lnTo>
                  <a:pt x="210" y="796"/>
                </a:lnTo>
                <a:lnTo>
                  <a:pt x="232" y="810"/>
                </a:lnTo>
                <a:lnTo>
                  <a:pt x="258" y="822"/>
                </a:lnTo>
                <a:lnTo>
                  <a:pt x="286" y="830"/>
                </a:lnTo>
                <a:lnTo>
                  <a:pt x="318" y="838"/>
                </a:lnTo>
                <a:lnTo>
                  <a:pt x="354" y="842"/>
                </a:lnTo>
                <a:lnTo>
                  <a:pt x="392" y="844"/>
                </a:lnTo>
                <a:lnTo>
                  <a:pt x="392" y="844"/>
                </a:lnTo>
                <a:lnTo>
                  <a:pt x="580" y="844"/>
                </a:lnTo>
                <a:lnTo>
                  <a:pt x="580" y="844"/>
                </a:lnTo>
                <a:lnTo>
                  <a:pt x="618" y="842"/>
                </a:lnTo>
                <a:lnTo>
                  <a:pt x="654" y="838"/>
                </a:lnTo>
                <a:lnTo>
                  <a:pt x="688" y="830"/>
                </a:lnTo>
                <a:lnTo>
                  <a:pt x="716" y="820"/>
                </a:lnTo>
                <a:lnTo>
                  <a:pt x="744" y="808"/>
                </a:lnTo>
                <a:lnTo>
                  <a:pt x="766" y="794"/>
                </a:lnTo>
                <a:lnTo>
                  <a:pt x="786" y="778"/>
                </a:lnTo>
                <a:lnTo>
                  <a:pt x="804" y="760"/>
                </a:lnTo>
                <a:lnTo>
                  <a:pt x="820" y="740"/>
                </a:lnTo>
                <a:lnTo>
                  <a:pt x="832" y="720"/>
                </a:lnTo>
                <a:lnTo>
                  <a:pt x="842" y="700"/>
                </a:lnTo>
                <a:lnTo>
                  <a:pt x="850" y="678"/>
                </a:lnTo>
                <a:lnTo>
                  <a:pt x="856" y="656"/>
                </a:lnTo>
                <a:lnTo>
                  <a:pt x="860" y="634"/>
                </a:lnTo>
                <a:lnTo>
                  <a:pt x="864" y="610"/>
                </a:lnTo>
                <a:lnTo>
                  <a:pt x="864" y="590"/>
                </a:lnTo>
                <a:lnTo>
                  <a:pt x="864" y="590"/>
                </a:lnTo>
                <a:lnTo>
                  <a:pt x="864" y="570"/>
                </a:lnTo>
                <a:lnTo>
                  <a:pt x="862" y="548"/>
                </a:lnTo>
                <a:lnTo>
                  <a:pt x="858" y="528"/>
                </a:lnTo>
                <a:lnTo>
                  <a:pt x="852" y="506"/>
                </a:lnTo>
                <a:lnTo>
                  <a:pt x="844" y="484"/>
                </a:lnTo>
                <a:lnTo>
                  <a:pt x="834" y="464"/>
                </a:lnTo>
                <a:lnTo>
                  <a:pt x="822" y="444"/>
                </a:lnTo>
                <a:lnTo>
                  <a:pt x="806" y="424"/>
                </a:lnTo>
                <a:lnTo>
                  <a:pt x="790" y="406"/>
                </a:lnTo>
                <a:lnTo>
                  <a:pt x="770" y="388"/>
                </a:lnTo>
                <a:lnTo>
                  <a:pt x="746" y="372"/>
                </a:lnTo>
                <a:lnTo>
                  <a:pt x="720" y="360"/>
                </a:lnTo>
                <a:lnTo>
                  <a:pt x="690" y="350"/>
                </a:lnTo>
                <a:lnTo>
                  <a:pt x="656" y="342"/>
                </a:lnTo>
                <a:lnTo>
                  <a:pt x="620" y="336"/>
                </a:lnTo>
                <a:lnTo>
                  <a:pt x="580" y="334"/>
                </a:lnTo>
                <a:lnTo>
                  <a:pt x="580" y="334"/>
                </a:lnTo>
                <a:close/>
                <a:moveTo>
                  <a:pt x="4384" y="156"/>
                </a:moveTo>
                <a:lnTo>
                  <a:pt x="4384" y="156"/>
                </a:lnTo>
                <a:lnTo>
                  <a:pt x="4394" y="154"/>
                </a:lnTo>
                <a:lnTo>
                  <a:pt x="4404" y="152"/>
                </a:lnTo>
                <a:lnTo>
                  <a:pt x="4414" y="148"/>
                </a:lnTo>
                <a:lnTo>
                  <a:pt x="4422" y="142"/>
                </a:lnTo>
                <a:lnTo>
                  <a:pt x="4430" y="134"/>
                </a:lnTo>
                <a:lnTo>
                  <a:pt x="4434" y="124"/>
                </a:lnTo>
                <a:lnTo>
                  <a:pt x="4438" y="112"/>
                </a:lnTo>
                <a:lnTo>
                  <a:pt x="4438" y="100"/>
                </a:lnTo>
                <a:lnTo>
                  <a:pt x="4438" y="100"/>
                </a:lnTo>
                <a:lnTo>
                  <a:pt x="4438" y="76"/>
                </a:lnTo>
                <a:lnTo>
                  <a:pt x="4438" y="76"/>
                </a:lnTo>
                <a:lnTo>
                  <a:pt x="4438" y="64"/>
                </a:lnTo>
                <a:lnTo>
                  <a:pt x="4434" y="52"/>
                </a:lnTo>
                <a:lnTo>
                  <a:pt x="4430" y="42"/>
                </a:lnTo>
                <a:lnTo>
                  <a:pt x="4422" y="34"/>
                </a:lnTo>
                <a:lnTo>
                  <a:pt x="4414" y="28"/>
                </a:lnTo>
                <a:lnTo>
                  <a:pt x="4404" y="24"/>
                </a:lnTo>
                <a:lnTo>
                  <a:pt x="4394" y="22"/>
                </a:lnTo>
                <a:lnTo>
                  <a:pt x="4384" y="20"/>
                </a:lnTo>
                <a:lnTo>
                  <a:pt x="4384" y="20"/>
                </a:lnTo>
                <a:lnTo>
                  <a:pt x="4372" y="22"/>
                </a:lnTo>
                <a:lnTo>
                  <a:pt x="4362" y="24"/>
                </a:lnTo>
                <a:lnTo>
                  <a:pt x="4352" y="28"/>
                </a:lnTo>
                <a:lnTo>
                  <a:pt x="4344" y="34"/>
                </a:lnTo>
                <a:lnTo>
                  <a:pt x="4338" y="42"/>
                </a:lnTo>
                <a:lnTo>
                  <a:pt x="4332" y="52"/>
                </a:lnTo>
                <a:lnTo>
                  <a:pt x="4328" y="64"/>
                </a:lnTo>
                <a:lnTo>
                  <a:pt x="4328" y="76"/>
                </a:lnTo>
                <a:lnTo>
                  <a:pt x="4328" y="76"/>
                </a:lnTo>
                <a:lnTo>
                  <a:pt x="4328" y="100"/>
                </a:lnTo>
                <a:lnTo>
                  <a:pt x="4328" y="100"/>
                </a:lnTo>
                <a:lnTo>
                  <a:pt x="4328" y="112"/>
                </a:lnTo>
                <a:lnTo>
                  <a:pt x="4332" y="124"/>
                </a:lnTo>
                <a:lnTo>
                  <a:pt x="4336" y="134"/>
                </a:lnTo>
                <a:lnTo>
                  <a:pt x="4344" y="142"/>
                </a:lnTo>
                <a:lnTo>
                  <a:pt x="4352" y="148"/>
                </a:lnTo>
                <a:lnTo>
                  <a:pt x="4362" y="152"/>
                </a:lnTo>
                <a:lnTo>
                  <a:pt x="4372" y="154"/>
                </a:lnTo>
                <a:lnTo>
                  <a:pt x="4384" y="156"/>
                </a:lnTo>
                <a:lnTo>
                  <a:pt x="4384" y="156"/>
                </a:lnTo>
                <a:close/>
                <a:moveTo>
                  <a:pt x="4328" y="236"/>
                </a:moveTo>
                <a:lnTo>
                  <a:pt x="4328" y="236"/>
                </a:lnTo>
                <a:lnTo>
                  <a:pt x="4354" y="236"/>
                </a:lnTo>
                <a:lnTo>
                  <a:pt x="4354" y="236"/>
                </a:lnTo>
                <a:lnTo>
                  <a:pt x="4372" y="238"/>
                </a:lnTo>
                <a:lnTo>
                  <a:pt x="4388" y="242"/>
                </a:lnTo>
                <a:lnTo>
                  <a:pt x="4402" y="248"/>
                </a:lnTo>
                <a:lnTo>
                  <a:pt x="4414" y="256"/>
                </a:lnTo>
                <a:lnTo>
                  <a:pt x="4424" y="268"/>
                </a:lnTo>
                <a:lnTo>
                  <a:pt x="4432" y="284"/>
                </a:lnTo>
                <a:lnTo>
                  <a:pt x="4436" y="304"/>
                </a:lnTo>
                <a:lnTo>
                  <a:pt x="4438" y="328"/>
                </a:lnTo>
                <a:lnTo>
                  <a:pt x="4438" y="328"/>
                </a:lnTo>
                <a:lnTo>
                  <a:pt x="4438" y="942"/>
                </a:lnTo>
                <a:lnTo>
                  <a:pt x="4438" y="942"/>
                </a:lnTo>
                <a:lnTo>
                  <a:pt x="4410" y="942"/>
                </a:lnTo>
                <a:lnTo>
                  <a:pt x="4410" y="942"/>
                </a:lnTo>
                <a:lnTo>
                  <a:pt x="4390" y="940"/>
                </a:lnTo>
                <a:lnTo>
                  <a:pt x="4374" y="936"/>
                </a:lnTo>
                <a:lnTo>
                  <a:pt x="4360" y="930"/>
                </a:lnTo>
                <a:lnTo>
                  <a:pt x="4348" y="920"/>
                </a:lnTo>
                <a:lnTo>
                  <a:pt x="4340" y="908"/>
                </a:lnTo>
                <a:lnTo>
                  <a:pt x="4334" y="892"/>
                </a:lnTo>
                <a:lnTo>
                  <a:pt x="4330" y="874"/>
                </a:lnTo>
                <a:lnTo>
                  <a:pt x="4328" y="852"/>
                </a:lnTo>
                <a:lnTo>
                  <a:pt x="4328" y="852"/>
                </a:lnTo>
                <a:lnTo>
                  <a:pt x="4328" y="236"/>
                </a:lnTo>
                <a:lnTo>
                  <a:pt x="4328" y="236"/>
                </a:lnTo>
                <a:close/>
                <a:moveTo>
                  <a:pt x="1210" y="328"/>
                </a:moveTo>
                <a:lnTo>
                  <a:pt x="1210" y="328"/>
                </a:lnTo>
                <a:lnTo>
                  <a:pt x="1230" y="312"/>
                </a:lnTo>
                <a:lnTo>
                  <a:pt x="1252" y="296"/>
                </a:lnTo>
                <a:lnTo>
                  <a:pt x="1280" y="280"/>
                </a:lnTo>
                <a:lnTo>
                  <a:pt x="1310" y="266"/>
                </a:lnTo>
                <a:lnTo>
                  <a:pt x="1344" y="254"/>
                </a:lnTo>
                <a:lnTo>
                  <a:pt x="1382" y="244"/>
                </a:lnTo>
                <a:lnTo>
                  <a:pt x="1424" y="238"/>
                </a:lnTo>
                <a:lnTo>
                  <a:pt x="1472" y="236"/>
                </a:lnTo>
                <a:lnTo>
                  <a:pt x="1472" y="236"/>
                </a:lnTo>
                <a:lnTo>
                  <a:pt x="1692" y="236"/>
                </a:lnTo>
                <a:lnTo>
                  <a:pt x="1692" y="236"/>
                </a:lnTo>
                <a:lnTo>
                  <a:pt x="1718" y="238"/>
                </a:lnTo>
                <a:lnTo>
                  <a:pt x="1744" y="238"/>
                </a:lnTo>
                <a:lnTo>
                  <a:pt x="1770" y="242"/>
                </a:lnTo>
                <a:lnTo>
                  <a:pt x="1794" y="246"/>
                </a:lnTo>
                <a:lnTo>
                  <a:pt x="1816" y="250"/>
                </a:lnTo>
                <a:lnTo>
                  <a:pt x="1838" y="256"/>
                </a:lnTo>
                <a:lnTo>
                  <a:pt x="1878" y="270"/>
                </a:lnTo>
                <a:lnTo>
                  <a:pt x="1912" y="288"/>
                </a:lnTo>
                <a:lnTo>
                  <a:pt x="1944" y="308"/>
                </a:lnTo>
                <a:lnTo>
                  <a:pt x="1972" y="332"/>
                </a:lnTo>
                <a:lnTo>
                  <a:pt x="1996" y="356"/>
                </a:lnTo>
                <a:lnTo>
                  <a:pt x="2016" y="384"/>
                </a:lnTo>
                <a:lnTo>
                  <a:pt x="2032" y="412"/>
                </a:lnTo>
                <a:lnTo>
                  <a:pt x="2046" y="440"/>
                </a:lnTo>
                <a:lnTo>
                  <a:pt x="2058" y="470"/>
                </a:lnTo>
                <a:lnTo>
                  <a:pt x="2066" y="500"/>
                </a:lnTo>
                <a:lnTo>
                  <a:pt x="2070" y="530"/>
                </a:lnTo>
                <a:lnTo>
                  <a:pt x="2074" y="560"/>
                </a:lnTo>
                <a:lnTo>
                  <a:pt x="2074" y="590"/>
                </a:lnTo>
                <a:lnTo>
                  <a:pt x="2074" y="590"/>
                </a:lnTo>
                <a:lnTo>
                  <a:pt x="2074" y="620"/>
                </a:lnTo>
                <a:lnTo>
                  <a:pt x="2070" y="652"/>
                </a:lnTo>
                <a:lnTo>
                  <a:pt x="2064" y="684"/>
                </a:lnTo>
                <a:lnTo>
                  <a:pt x="2054" y="716"/>
                </a:lnTo>
                <a:lnTo>
                  <a:pt x="2042" y="746"/>
                </a:lnTo>
                <a:lnTo>
                  <a:pt x="2028" y="774"/>
                </a:lnTo>
                <a:lnTo>
                  <a:pt x="2010" y="802"/>
                </a:lnTo>
                <a:lnTo>
                  <a:pt x="1988" y="828"/>
                </a:lnTo>
                <a:lnTo>
                  <a:pt x="1964" y="852"/>
                </a:lnTo>
                <a:lnTo>
                  <a:pt x="1936" y="874"/>
                </a:lnTo>
                <a:lnTo>
                  <a:pt x="1906" y="894"/>
                </a:lnTo>
                <a:lnTo>
                  <a:pt x="1870" y="910"/>
                </a:lnTo>
                <a:lnTo>
                  <a:pt x="1832" y="924"/>
                </a:lnTo>
                <a:lnTo>
                  <a:pt x="1788" y="934"/>
                </a:lnTo>
                <a:lnTo>
                  <a:pt x="1742" y="940"/>
                </a:lnTo>
                <a:lnTo>
                  <a:pt x="1692" y="942"/>
                </a:lnTo>
                <a:lnTo>
                  <a:pt x="1692" y="942"/>
                </a:lnTo>
                <a:lnTo>
                  <a:pt x="1472" y="942"/>
                </a:lnTo>
                <a:lnTo>
                  <a:pt x="1472" y="942"/>
                </a:lnTo>
                <a:lnTo>
                  <a:pt x="1432" y="940"/>
                </a:lnTo>
                <a:lnTo>
                  <a:pt x="1394" y="936"/>
                </a:lnTo>
                <a:lnTo>
                  <a:pt x="1358" y="928"/>
                </a:lnTo>
                <a:lnTo>
                  <a:pt x="1324" y="916"/>
                </a:lnTo>
                <a:lnTo>
                  <a:pt x="1290" y="904"/>
                </a:lnTo>
                <a:lnTo>
                  <a:pt x="1260" y="886"/>
                </a:lnTo>
                <a:lnTo>
                  <a:pt x="1232" y="868"/>
                </a:lnTo>
                <a:lnTo>
                  <a:pt x="1206" y="846"/>
                </a:lnTo>
                <a:lnTo>
                  <a:pt x="1184" y="822"/>
                </a:lnTo>
                <a:lnTo>
                  <a:pt x="1162" y="796"/>
                </a:lnTo>
                <a:lnTo>
                  <a:pt x="1144" y="766"/>
                </a:lnTo>
                <a:lnTo>
                  <a:pt x="1130" y="734"/>
                </a:lnTo>
                <a:lnTo>
                  <a:pt x="1118" y="702"/>
                </a:lnTo>
                <a:lnTo>
                  <a:pt x="1110" y="666"/>
                </a:lnTo>
                <a:lnTo>
                  <a:pt x="1104" y="628"/>
                </a:lnTo>
                <a:lnTo>
                  <a:pt x="1102" y="590"/>
                </a:lnTo>
                <a:lnTo>
                  <a:pt x="1102" y="590"/>
                </a:lnTo>
                <a:lnTo>
                  <a:pt x="1102" y="0"/>
                </a:lnTo>
                <a:lnTo>
                  <a:pt x="1102" y="0"/>
                </a:lnTo>
                <a:lnTo>
                  <a:pt x="1136" y="0"/>
                </a:lnTo>
                <a:lnTo>
                  <a:pt x="1136" y="0"/>
                </a:lnTo>
                <a:lnTo>
                  <a:pt x="1154" y="0"/>
                </a:lnTo>
                <a:lnTo>
                  <a:pt x="1168" y="4"/>
                </a:lnTo>
                <a:lnTo>
                  <a:pt x="1180" y="10"/>
                </a:lnTo>
                <a:lnTo>
                  <a:pt x="1192" y="18"/>
                </a:lnTo>
                <a:lnTo>
                  <a:pt x="1200" y="28"/>
                </a:lnTo>
                <a:lnTo>
                  <a:pt x="1206" y="40"/>
                </a:lnTo>
                <a:lnTo>
                  <a:pt x="1210" y="54"/>
                </a:lnTo>
                <a:lnTo>
                  <a:pt x="1210" y="70"/>
                </a:lnTo>
                <a:lnTo>
                  <a:pt x="1210" y="70"/>
                </a:lnTo>
                <a:lnTo>
                  <a:pt x="1210" y="328"/>
                </a:lnTo>
                <a:lnTo>
                  <a:pt x="1210" y="328"/>
                </a:lnTo>
                <a:close/>
                <a:moveTo>
                  <a:pt x="1496" y="844"/>
                </a:moveTo>
                <a:lnTo>
                  <a:pt x="1496" y="844"/>
                </a:lnTo>
                <a:lnTo>
                  <a:pt x="1684" y="844"/>
                </a:lnTo>
                <a:lnTo>
                  <a:pt x="1684" y="844"/>
                </a:lnTo>
                <a:lnTo>
                  <a:pt x="1722" y="842"/>
                </a:lnTo>
                <a:lnTo>
                  <a:pt x="1756" y="838"/>
                </a:lnTo>
                <a:lnTo>
                  <a:pt x="1788" y="830"/>
                </a:lnTo>
                <a:lnTo>
                  <a:pt x="1816" y="820"/>
                </a:lnTo>
                <a:lnTo>
                  <a:pt x="1842" y="810"/>
                </a:lnTo>
                <a:lnTo>
                  <a:pt x="1866" y="796"/>
                </a:lnTo>
                <a:lnTo>
                  <a:pt x="1886" y="780"/>
                </a:lnTo>
                <a:lnTo>
                  <a:pt x="1904" y="762"/>
                </a:lnTo>
                <a:lnTo>
                  <a:pt x="1920" y="742"/>
                </a:lnTo>
                <a:lnTo>
                  <a:pt x="1932" y="722"/>
                </a:lnTo>
                <a:lnTo>
                  <a:pt x="1944" y="702"/>
                </a:lnTo>
                <a:lnTo>
                  <a:pt x="1952" y="680"/>
                </a:lnTo>
                <a:lnTo>
                  <a:pt x="1958" y="658"/>
                </a:lnTo>
                <a:lnTo>
                  <a:pt x="1964" y="634"/>
                </a:lnTo>
                <a:lnTo>
                  <a:pt x="1966" y="612"/>
                </a:lnTo>
                <a:lnTo>
                  <a:pt x="1966" y="590"/>
                </a:lnTo>
                <a:lnTo>
                  <a:pt x="1966" y="590"/>
                </a:lnTo>
                <a:lnTo>
                  <a:pt x="1966" y="566"/>
                </a:lnTo>
                <a:lnTo>
                  <a:pt x="1964" y="544"/>
                </a:lnTo>
                <a:lnTo>
                  <a:pt x="1958" y="520"/>
                </a:lnTo>
                <a:lnTo>
                  <a:pt x="1952" y="498"/>
                </a:lnTo>
                <a:lnTo>
                  <a:pt x="1944" y="476"/>
                </a:lnTo>
                <a:lnTo>
                  <a:pt x="1932" y="456"/>
                </a:lnTo>
                <a:lnTo>
                  <a:pt x="1920" y="436"/>
                </a:lnTo>
                <a:lnTo>
                  <a:pt x="1904" y="416"/>
                </a:lnTo>
                <a:lnTo>
                  <a:pt x="1886" y="398"/>
                </a:lnTo>
                <a:lnTo>
                  <a:pt x="1866" y="382"/>
                </a:lnTo>
                <a:lnTo>
                  <a:pt x="1842" y="370"/>
                </a:lnTo>
                <a:lnTo>
                  <a:pt x="1816" y="358"/>
                </a:lnTo>
                <a:lnTo>
                  <a:pt x="1788" y="348"/>
                </a:lnTo>
                <a:lnTo>
                  <a:pt x="1756" y="340"/>
                </a:lnTo>
                <a:lnTo>
                  <a:pt x="1722" y="336"/>
                </a:lnTo>
                <a:lnTo>
                  <a:pt x="1684" y="334"/>
                </a:lnTo>
                <a:lnTo>
                  <a:pt x="1684" y="334"/>
                </a:lnTo>
                <a:lnTo>
                  <a:pt x="1496" y="334"/>
                </a:lnTo>
                <a:lnTo>
                  <a:pt x="1496" y="334"/>
                </a:lnTo>
                <a:lnTo>
                  <a:pt x="1456" y="336"/>
                </a:lnTo>
                <a:lnTo>
                  <a:pt x="1420" y="340"/>
                </a:lnTo>
                <a:lnTo>
                  <a:pt x="1388" y="348"/>
                </a:lnTo>
                <a:lnTo>
                  <a:pt x="1358" y="358"/>
                </a:lnTo>
                <a:lnTo>
                  <a:pt x="1332" y="370"/>
                </a:lnTo>
                <a:lnTo>
                  <a:pt x="1308" y="384"/>
                </a:lnTo>
                <a:lnTo>
                  <a:pt x="1288" y="402"/>
                </a:lnTo>
                <a:lnTo>
                  <a:pt x="1270" y="418"/>
                </a:lnTo>
                <a:lnTo>
                  <a:pt x="1256" y="438"/>
                </a:lnTo>
                <a:lnTo>
                  <a:pt x="1242" y="458"/>
                </a:lnTo>
                <a:lnTo>
                  <a:pt x="1232" y="480"/>
                </a:lnTo>
                <a:lnTo>
                  <a:pt x="1224" y="500"/>
                </a:lnTo>
                <a:lnTo>
                  <a:pt x="1218" y="524"/>
                </a:lnTo>
                <a:lnTo>
                  <a:pt x="1214" y="546"/>
                </a:lnTo>
                <a:lnTo>
                  <a:pt x="1212" y="568"/>
                </a:lnTo>
                <a:lnTo>
                  <a:pt x="1210" y="590"/>
                </a:lnTo>
                <a:lnTo>
                  <a:pt x="1210" y="590"/>
                </a:lnTo>
                <a:lnTo>
                  <a:pt x="1212" y="608"/>
                </a:lnTo>
                <a:lnTo>
                  <a:pt x="1214" y="630"/>
                </a:lnTo>
                <a:lnTo>
                  <a:pt x="1218" y="650"/>
                </a:lnTo>
                <a:lnTo>
                  <a:pt x="1224" y="672"/>
                </a:lnTo>
                <a:lnTo>
                  <a:pt x="1232" y="694"/>
                </a:lnTo>
                <a:lnTo>
                  <a:pt x="1242" y="714"/>
                </a:lnTo>
                <a:lnTo>
                  <a:pt x="1254" y="736"/>
                </a:lnTo>
                <a:lnTo>
                  <a:pt x="1268" y="754"/>
                </a:lnTo>
                <a:lnTo>
                  <a:pt x="1286" y="774"/>
                </a:lnTo>
                <a:lnTo>
                  <a:pt x="1306" y="790"/>
                </a:lnTo>
                <a:lnTo>
                  <a:pt x="1328" y="806"/>
                </a:lnTo>
                <a:lnTo>
                  <a:pt x="1356" y="818"/>
                </a:lnTo>
                <a:lnTo>
                  <a:pt x="1384" y="830"/>
                </a:lnTo>
                <a:lnTo>
                  <a:pt x="1418" y="838"/>
                </a:lnTo>
                <a:lnTo>
                  <a:pt x="1456" y="842"/>
                </a:lnTo>
                <a:lnTo>
                  <a:pt x="1496" y="844"/>
                </a:lnTo>
                <a:lnTo>
                  <a:pt x="1496" y="844"/>
                </a:lnTo>
                <a:close/>
                <a:moveTo>
                  <a:pt x="2294" y="328"/>
                </a:moveTo>
                <a:lnTo>
                  <a:pt x="2294" y="328"/>
                </a:lnTo>
                <a:lnTo>
                  <a:pt x="2312" y="312"/>
                </a:lnTo>
                <a:lnTo>
                  <a:pt x="2336" y="296"/>
                </a:lnTo>
                <a:lnTo>
                  <a:pt x="2362" y="280"/>
                </a:lnTo>
                <a:lnTo>
                  <a:pt x="2392" y="266"/>
                </a:lnTo>
                <a:lnTo>
                  <a:pt x="2426" y="254"/>
                </a:lnTo>
                <a:lnTo>
                  <a:pt x="2464" y="244"/>
                </a:lnTo>
                <a:lnTo>
                  <a:pt x="2506" y="238"/>
                </a:lnTo>
                <a:lnTo>
                  <a:pt x="2554" y="236"/>
                </a:lnTo>
                <a:lnTo>
                  <a:pt x="2554" y="236"/>
                </a:lnTo>
                <a:lnTo>
                  <a:pt x="2774" y="236"/>
                </a:lnTo>
                <a:lnTo>
                  <a:pt x="2774" y="236"/>
                </a:lnTo>
                <a:lnTo>
                  <a:pt x="2800" y="238"/>
                </a:lnTo>
                <a:lnTo>
                  <a:pt x="2828" y="238"/>
                </a:lnTo>
                <a:lnTo>
                  <a:pt x="2852" y="242"/>
                </a:lnTo>
                <a:lnTo>
                  <a:pt x="2876" y="246"/>
                </a:lnTo>
                <a:lnTo>
                  <a:pt x="2898" y="250"/>
                </a:lnTo>
                <a:lnTo>
                  <a:pt x="2920" y="256"/>
                </a:lnTo>
                <a:lnTo>
                  <a:pt x="2960" y="270"/>
                </a:lnTo>
                <a:lnTo>
                  <a:pt x="2996" y="288"/>
                </a:lnTo>
                <a:lnTo>
                  <a:pt x="3026" y="308"/>
                </a:lnTo>
                <a:lnTo>
                  <a:pt x="3054" y="332"/>
                </a:lnTo>
                <a:lnTo>
                  <a:pt x="3078" y="356"/>
                </a:lnTo>
                <a:lnTo>
                  <a:pt x="3098" y="384"/>
                </a:lnTo>
                <a:lnTo>
                  <a:pt x="3114" y="412"/>
                </a:lnTo>
                <a:lnTo>
                  <a:pt x="3128" y="440"/>
                </a:lnTo>
                <a:lnTo>
                  <a:pt x="3140" y="470"/>
                </a:lnTo>
                <a:lnTo>
                  <a:pt x="3148" y="500"/>
                </a:lnTo>
                <a:lnTo>
                  <a:pt x="3152" y="530"/>
                </a:lnTo>
                <a:lnTo>
                  <a:pt x="3156" y="560"/>
                </a:lnTo>
                <a:lnTo>
                  <a:pt x="3158" y="590"/>
                </a:lnTo>
                <a:lnTo>
                  <a:pt x="3158" y="590"/>
                </a:lnTo>
                <a:lnTo>
                  <a:pt x="3156" y="620"/>
                </a:lnTo>
                <a:lnTo>
                  <a:pt x="3152" y="652"/>
                </a:lnTo>
                <a:lnTo>
                  <a:pt x="3146" y="684"/>
                </a:lnTo>
                <a:lnTo>
                  <a:pt x="3136" y="716"/>
                </a:lnTo>
                <a:lnTo>
                  <a:pt x="3126" y="746"/>
                </a:lnTo>
                <a:lnTo>
                  <a:pt x="3110" y="774"/>
                </a:lnTo>
                <a:lnTo>
                  <a:pt x="3092" y="802"/>
                </a:lnTo>
                <a:lnTo>
                  <a:pt x="3072" y="828"/>
                </a:lnTo>
                <a:lnTo>
                  <a:pt x="3046" y="852"/>
                </a:lnTo>
                <a:lnTo>
                  <a:pt x="3018" y="874"/>
                </a:lnTo>
                <a:lnTo>
                  <a:pt x="2988" y="894"/>
                </a:lnTo>
                <a:lnTo>
                  <a:pt x="2952" y="910"/>
                </a:lnTo>
                <a:lnTo>
                  <a:pt x="2914" y="924"/>
                </a:lnTo>
                <a:lnTo>
                  <a:pt x="2872" y="934"/>
                </a:lnTo>
                <a:lnTo>
                  <a:pt x="2824" y="940"/>
                </a:lnTo>
                <a:lnTo>
                  <a:pt x="2774" y="942"/>
                </a:lnTo>
                <a:lnTo>
                  <a:pt x="2774" y="942"/>
                </a:lnTo>
                <a:lnTo>
                  <a:pt x="2554" y="942"/>
                </a:lnTo>
                <a:lnTo>
                  <a:pt x="2554" y="942"/>
                </a:lnTo>
                <a:lnTo>
                  <a:pt x="2514" y="940"/>
                </a:lnTo>
                <a:lnTo>
                  <a:pt x="2476" y="936"/>
                </a:lnTo>
                <a:lnTo>
                  <a:pt x="2440" y="928"/>
                </a:lnTo>
                <a:lnTo>
                  <a:pt x="2406" y="916"/>
                </a:lnTo>
                <a:lnTo>
                  <a:pt x="2374" y="904"/>
                </a:lnTo>
                <a:lnTo>
                  <a:pt x="2342" y="886"/>
                </a:lnTo>
                <a:lnTo>
                  <a:pt x="2314" y="868"/>
                </a:lnTo>
                <a:lnTo>
                  <a:pt x="2288" y="846"/>
                </a:lnTo>
                <a:lnTo>
                  <a:pt x="2266" y="822"/>
                </a:lnTo>
                <a:lnTo>
                  <a:pt x="2246" y="796"/>
                </a:lnTo>
                <a:lnTo>
                  <a:pt x="2228" y="766"/>
                </a:lnTo>
                <a:lnTo>
                  <a:pt x="2212" y="734"/>
                </a:lnTo>
                <a:lnTo>
                  <a:pt x="2200" y="702"/>
                </a:lnTo>
                <a:lnTo>
                  <a:pt x="2192" y="666"/>
                </a:lnTo>
                <a:lnTo>
                  <a:pt x="2186" y="628"/>
                </a:lnTo>
                <a:lnTo>
                  <a:pt x="2184" y="590"/>
                </a:lnTo>
                <a:lnTo>
                  <a:pt x="2184" y="590"/>
                </a:lnTo>
                <a:lnTo>
                  <a:pt x="2184" y="0"/>
                </a:lnTo>
                <a:lnTo>
                  <a:pt x="2184" y="0"/>
                </a:lnTo>
                <a:lnTo>
                  <a:pt x="2218" y="0"/>
                </a:lnTo>
                <a:lnTo>
                  <a:pt x="2218" y="0"/>
                </a:lnTo>
                <a:lnTo>
                  <a:pt x="2236" y="0"/>
                </a:lnTo>
                <a:lnTo>
                  <a:pt x="2250" y="4"/>
                </a:lnTo>
                <a:lnTo>
                  <a:pt x="2264" y="10"/>
                </a:lnTo>
                <a:lnTo>
                  <a:pt x="2274" y="18"/>
                </a:lnTo>
                <a:lnTo>
                  <a:pt x="2282" y="28"/>
                </a:lnTo>
                <a:lnTo>
                  <a:pt x="2288" y="40"/>
                </a:lnTo>
                <a:lnTo>
                  <a:pt x="2292" y="54"/>
                </a:lnTo>
                <a:lnTo>
                  <a:pt x="2294" y="70"/>
                </a:lnTo>
                <a:lnTo>
                  <a:pt x="2294" y="70"/>
                </a:lnTo>
                <a:lnTo>
                  <a:pt x="2294" y="328"/>
                </a:lnTo>
                <a:lnTo>
                  <a:pt x="2294" y="328"/>
                </a:lnTo>
                <a:close/>
                <a:moveTo>
                  <a:pt x="2578" y="844"/>
                </a:moveTo>
                <a:lnTo>
                  <a:pt x="2578" y="844"/>
                </a:lnTo>
                <a:lnTo>
                  <a:pt x="2766" y="844"/>
                </a:lnTo>
                <a:lnTo>
                  <a:pt x="2766" y="844"/>
                </a:lnTo>
                <a:lnTo>
                  <a:pt x="2804" y="842"/>
                </a:lnTo>
                <a:lnTo>
                  <a:pt x="2838" y="838"/>
                </a:lnTo>
                <a:lnTo>
                  <a:pt x="2870" y="830"/>
                </a:lnTo>
                <a:lnTo>
                  <a:pt x="2900" y="820"/>
                </a:lnTo>
                <a:lnTo>
                  <a:pt x="2924" y="810"/>
                </a:lnTo>
                <a:lnTo>
                  <a:pt x="2948" y="796"/>
                </a:lnTo>
                <a:lnTo>
                  <a:pt x="2968" y="780"/>
                </a:lnTo>
                <a:lnTo>
                  <a:pt x="2986" y="762"/>
                </a:lnTo>
                <a:lnTo>
                  <a:pt x="3002" y="742"/>
                </a:lnTo>
                <a:lnTo>
                  <a:pt x="3014" y="722"/>
                </a:lnTo>
                <a:lnTo>
                  <a:pt x="3026" y="702"/>
                </a:lnTo>
                <a:lnTo>
                  <a:pt x="3034" y="680"/>
                </a:lnTo>
                <a:lnTo>
                  <a:pt x="3040" y="658"/>
                </a:lnTo>
                <a:lnTo>
                  <a:pt x="3046" y="634"/>
                </a:lnTo>
                <a:lnTo>
                  <a:pt x="3048" y="612"/>
                </a:lnTo>
                <a:lnTo>
                  <a:pt x="3048" y="590"/>
                </a:lnTo>
                <a:lnTo>
                  <a:pt x="3048" y="590"/>
                </a:lnTo>
                <a:lnTo>
                  <a:pt x="3048" y="566"/>
                </a:lnTo>
                <a:lnTo>
                  <a:pt x="3046" y="544"/>
                </a:lnTo>
                <a:lnTo>
                  <a:pt x="3040" y="520"/>
                </a:lnTo>
                <a:lnTo>
                  <a:pt x="3034" y="498"/>
                </a:lnTo>
                <a:lnTo>
                  <a:pt x="3026" y="476"/>
                </a:lnTo>
                <a:lnTo>
                  <a:pt x="3014" y="456"/>
                </a:lnTo>
                <a:lnTo>
                  <a:pt x="3002" y="436"/>
                </a:lnTo>
                <a:lnTo>
                  <a:pt x="2986" y="416"/>
                </a:lnTo>
                <a:lnTo>
                  <a:pt x="2968" y="398"/>
                </a:lnTo>
                <a:lnTo>
                  <a:pt x="2948" y="382"/>
                </a:lnTo>
                <a:lnTo>
                  <a:pt x="2924" y="370"/>
                </a:lnTo>
                <a:lnTo>
                  <a:pt x="2900" y="358"/>
                </a:lnTo>
                <a:lnTo>
                  <a:pt x="2870" y="348"/>
                </a:lnTo>
                <a:lnTo>
                  <a:pt x="2838" y="340"/>
                </a:lnTo>
                <a:lnTo>
                  <a:pt x="2804" y="336"/>
                </a:lnTo>
                <a:lnTo>
                  <a:pt x="2766" y="334"/>
                </a:lnTo>
                <a:lnTo>
                  <a:pt x="2766" y="334"/>
                </a:lnTo>
                <a:lnTo>
                  <a:pt x="2578" y="334"/>
                </a:lnTo>
                <a:lnTo>
                  <a:pt x="2578" y="334"/>
                </a:lnTo>
                <a:lnTo>
                  <a:pt x="2538" y="336"/>
                </a:lnTo>
                <a:lnTo>
                  <a:pt x="2502" y="340"/>
                </a:lnTo>
                <a:lnTo>
                  <a:pt x="2470" y="348"/>
                </a:lnTo>
                <a:lnTo>
                  <a:pt x="2440" y="358"/>
                </a:lnTo>
                <a:lnTo>
                  <a:pt x="2414" y="370"/>
                </a:lnTo>
                <a:lnTo>
                  <a:pt x="2390" y="384"/>
                </a:lnTo>
                <a:lnTo>
                  <a:pt x="2370" y="402"/>
                </a:lnTo>
                <a:lnTo>
                  <a:pt x="2352" y="418"/>
                </a:lnTo>
                <a:lnTo>
                  <a:pt x="2338" y="438"/>
                </a:lnTo>
                <a:lnTo>
                  <a:pt x="2326" y="458"/>
                </a:lnTo>
                <a:lnTo>
                  <a:pt x="2314" y="480"/>
                </a:lnTo>
                <a:lnTo>
                  <a:pt x="2306" y="500"/>
                </a:lnTo>
                <a:lnTo>
                  <a:pt x="2300" y="524"/>
                </a:lnTo>
                <a:lnTo>
                  <a:pt x="2296" y="546"/>
                </a:lnTo>
                <a:lnTo>
                  <a:pt x="2294" y="568"/>
                </a:lnTo>
                <a:lnTo>
                  <a:pt x="2294" y="590"/>
                </a:lnTo>
                <a:lnTo>
                  <a:pt x="2294" y="590"/>
                </a:lnTo>
                <a:lnTo>
                  <a:pt x="2294" y="608"/>
                </a:lnTo>
                <a:lnTo>
                  <a:pt x="2296" y="630"/>
                </a:lnTo>
                <a:lnTo>
                  <a:pt x="2300" y="650"/>
                </a:lnTo>
                <a:lnTo>
                  <a:pt x="2306" y="672"/>
                </a:lnTo>
                <a:lnTo>
                  <a:pt x="2314" y="694"/>
                </a:lnTo>
                <a:lnTo>
                  <a:pt x="2324" y="714"/>
                </a:lnTo>
                <a:lnTo>
                  <a:pt x="2336" y="736"/>
                </a:lnTo>
                <a:lnTo>
                  <a:pt x="2350" y="754"/>
                </a:lnTo>
                <a:lnTo>
                  <a:pt x="2368" y="774"/>
                </a:lnTo>
                <a:lnTo>
                  <a:pt x="2388" y="790"/>
                </a:lnTo>
                <a:lnTo>
                  <a:pt x="2412" y="806"/>
                </a:lnTo>
                <a:lnTo>
                  <a:pt x="2438" y="818"/>
                </a:lnTo>
                <a:lnTo>
                  <a:pt x="2468" y="830"/>
                </a:lnTo>
                <a:lnTo>
                  <a:pt x="2500" y="838"/>
                </a:lnTo>
                <a:lnTo>
                  <a:pt x="2538" y="842"/>
                </a:lnTo>
                <a:lnTo>
                  <a:pt x="2578" y="844"/>
                </a:lnTo>
                <a:lnTo>
                  <a:pt x="2578" y="84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50000"/>
              </a:spcBef>
              <a:spcAft>
                <a:spcPct val="50000"/>
              </a:spcAft>
              <a:buClrTx/>
              <a:buSzTx/>
              <a:buFontTx/>
              <a:buNone/>
              <a:tabLst/>
              <a:defRPr/>
            </a:pPr>
            <a:endParaRPr kumimoji="0" lang="en-US" sz="2200" b="0" i="0" u="none" strike="noStrike" kern="0" cap="none" spc="0" normalizeH="0" baseline="0" noProof="0">
              <a:ln>
                <a:noFill/>
              </a:ln>
              <a:solidFill>
                <a:srgbClr val="FFFFFF"/>
              </a:solidFill>
              <a:effectLst/>
              <a:uLnTx/>
              <a:uFillTx/>
              <a:latin typeface="Arial" charset="0"/>
            </a:endParaRPr>
          </a:p>
        </p:txBody>
      </p:sp>
      <p:cxnSp>
        <p:nvCxnSpPr>
          <p:cNvPr id="14" name="Straight Connector 13">
            <a:extLst>
              <a:ext uri="{FF2B5EF4-FFF2-40B4-BE49-F238E27FC236}">
                <a16:creationId xmlns:a16="http://schemas.microsoft.com/office/drawing/2014/main" id="{739DA7B2-4532-FA4D-873A-3629B3A177EB}"/>
              </a:ext>
            </a:extLst>
          </p:cNvPr>
          <p:cNvCxnSpPr>
            <a:cxnSpLocks/>
            <a:stCxn id="15" idx="6"/>
          </p:cNvCxnSpPr>
          <p:nvPr userDrawn="1"/>
        </p:nvCxnSpPr>
        <p:spPr>
          <a:xfrm flipV="1">
            <a:off x="374468" y="6564724"/>
            <a:ext cx="7183620" cy="7428"/>
          </a:xfrm>
          <a:prstGeom prst="line">
            <a:avLst/>
          </a:prstGeom>
          <a:ln>
            <a:solidFill>
              <a:srgbClr val="00FD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49595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defTabSz="914400" rtl="0" eaLnBrk="1" latinLnBrk="0" hangingPunct="1">
        <a:lnSpc>
          <a:spcPct val="90000"/>
        </a:lnSpc>
        <a:spcBef>
          <a:spcPct val="0"/>
        </a:spcBef>
        <a:buNone/>
        <a:defRPr sz="3600" b="1" kern="1200">
          <a:solidFill>
            <a:srgbClr val="1F497D"/>
          </a:solidFill>
          <a:latin typeface="+mj-lt"/>
          <a:ea typeface="+mj-ea"/>
          <a:cs typeface="+mj-cs"/>
        </a:defRPr>
      </a:lvl1pPr>
    </p:titleStyle>
    <p:bodyStyle>
      <a:lvl1pPr marL="355600" indent="-355600" algn="l" defTabSz="914400" rtl="0" eaLnBrk="1" latinLnBrk="0" hangingPunct="1">
        <a:lnSpc>
          <a:spcPct val="100000"/>
        </a:lnSpc>
        <a:spcBef>
          <a:spcPts val="1000"/>
        </a:spcBef>
        <a:buFontTx/>
        <a:buBlip>
          <a:blip r:embed="rId16"/>
        </a:buBlip>
        <a:tabLst/>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image" Target="../media/image20.png"/><Relationship Id="rId7"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7.svg"/><Relationship Id="rId11" Type="http://schemas.openxmlformats.org/officeDocument/2006/relationships/chart" Target="../charts/chart5.xml"/><Relationship Id="rId5" Type="http://schemas.openxmlformats.org/officeDocument/2006/relationships/image" Target="../media/image16.png"/><Relationship Id="rId10" Type="http://schemas.openxmlformats.org/officeDocument/2006/relationships/chart" Target="../charts/chart4.xml"/><Relationship Id="rId4" Type="http://schemas.openxmlformats.org/officeDocument/2006/relationships/image" Target="../media/image21.png"/><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sv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C00FF549-8E55-AB40-BDD6-2B9D9FF4D280}"/>
              </a:ext>
            </a:extLst>
          </p:cNvPr>
          <p:cNvPicPr>
            <a:picLocks noChangeAspect="1"/>
          </p:cNvPicPr>
          <p:nvPr/>
        </p:nvPicPr>
        <p:blipFill rotWithShape="1">
          <a:blip r:embed="rId3"/>
          <a:srcRect l="6405" t="15068" r="50770" b="3360"/>
          <a:stretch/>
        </p:blipFill>
        <p:spPr>
          <a:xfrm>
            <a:off x="-1" y="-1"/>
            <a:ext cx="9144001" cy="6858001"/>
          </a:xfrm>
          <a:prstGeom prst="rect">
            <a:avLst/>
          </a:prstGeom>
        </p:spPr>
      </p:pic>
      <p:sp>
        <p:nvSpPr>
          <p:cNvPr id="28" name="Rectangle 27">
            <a:extLst>
              <a:ext uri="{FF2B5EF4-FFF2-40B4-BE49-F238E27FC236}">
                <a16:creationId xmlns:a16="http://schemas.microsoft.com/office/drawing/2014/main" id="{4CD82C11-833A-6F4A-93DA-ADF2174F9054}"/>
              </a:ext>
            </a:extLst>
          </p:cNvPr>
          <p:cNvSpPr/>
          <p:nvPr/>
        </p:nvSpPr>
        <p:spPr>
          <a:xfrm rot="16200000">
            <a:off x="3937000" y="1257300"/>
            <a:ext cx="3987800" cy="5359400"/>
          </a:xfrm>
          <a:prstGeom prst="rect">
            <a:avLst/>
          </a:prstGeom>
          <a:gradFill>
            <a:gsLst>
              <a:gs pos="0">
                <a:srgbClr val="002060">
                  <a:alpha val="24000"/>
                </a:srgbClr>
              </a:gs>
              <a:gs pos="98000">
                <a:srgbClr val="00206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0973F520-0F06-EA4A-83E1-F069E275D394}"/>
              </a:ext>
            </a:extLst>
          </p:cNvPr>
          <p:cNvSpPr txBox="1">
            <a:spLocks/>
          </p:cNvSpPr>
          <p:nvPr/>
        </p:nvSpPr>
        <p:spPr>
          <a:xfrm>
            <a:off x="4202130" y="1943098"/>
            <a:ext cx="4185275" cy="3987800"/>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00000"/>
              </a:lnSpc>
              <a:spcAft>
                <a:spcPts val="1200"/>
              </a:spcAft>
            </a:pPr>
            <a:r>
              <a:rPr lang="en-US" sz="2400" b="1" dirty="0">
                <a:solidFill>
                  <a:srgbClr val="46D7FF"/>
                </a:solidFill>
                <a:latin typeface="Arial" panose="020B0604020202020204" pitchFamily="34" charset="0"/>
                <a:cs typeface="Arial" panose="020B0604020202020204" pitchFamily="34" charset="0"/>
              </a:rPr>
              <a:t>Understanding Risk Factors of Cardiovascular Disease and Management Guidance for Men on Androgen Deprivation Therapy With </a:t>
            </a:r>
            <a:br>
              <a:rPr lang="en-US" sz="2400" b="1" dirty="0">
                <a:solidFill>
                  <a:srgbClr val="46D7FF"/>
                </a:solidFill>
                <a:latin typeface="Arial" panose="020B0604020202020204" pitchFamily="34" charset="0"/>
                <a:cs typeface="Arial" panose="020B0604020202020204" pitchFamily="34" charset="0"/>
              </a:rPr>
            </a:br>
            <a:r>
              <a:rPr lang="en-US" sz="2400" b="1" dirty="0">
                <a:solidFill>
                  <a:srgbClr val="46D7FF"/>
                </a:solidFill>
                <a:latin typeface="Arial" panose="020B0604020202020204" pitchFamily="34" charset="0"/>
                <a:cs typeface="Arial" panose="020B0604020202020204" pitchFamily="34" charset="0"/>
              </a:rPr>
              <a:t>Prostate Cancer </a:t>
            </a:r>
            <a:endParaRPr lang="en-US" sz="3200" b="1" dirty="0">
              <a:solidFill>
                <a:srgbClr val="46D7FF"/>
              </a:solidFill>
              <a:latin typeface="Arial" panose="020B0604020202020204" pitchFamily="34" charset="0"/>
              <a:cs typeface="Arial" panose="020B0604020202020204" pitchFamily="34" charset="0"/>
            </a:endParaRPr>
          </a:p>
          <a:p>
            <a:pPr algn="r">
              <a:lnSpc>
                <a:spcPct val="100000"/>
              </a:lnSpc>
              <a:spcAft>
                <a:spcPts val="1200"/>
              </a:spcAft>
            </a:pPr>
            <a:r>
              <a:rPr lang="en-US" sz="1800" i="1" dirty="0">
                <a:solidFill>
                  <a:schemeClr val="bg1"/>
                </a:solidFill>
                <a:latin typeface="Arial" panose="020B0604020202020204" pitchFamily="34" charset="0"/>
                <a:cs typeface="Arial" panose="020B0604020202020204" pitchFamily="34" charset="0"/>
              </a:rPr>
              <a:t>US Medical Affairs, Research </a:t>
            </a:r>
            <a:br>
              <a:rPr lang="en-US" sz="1800" i="1" dirty="0">
                <a:solidFill>
                  <a:schemeClr val="bg1"/>
                </a:solidFill>
                <a:latin typeface="Arial" panose="020B0604020202020204" pitchFamily="34" charset="0"/>
                <a:cs typeface="Arial" panose="020B0604020202020204" pitchFamily="34" charset="0"/>
              </a:rPr>
            </a:br>
            <a:r>
              <a:rPr lang="en-US" sz="1800" i="1" dirty="0">
                <a:solidFill>
                  <a:schemeClr val="bg1"/>
                </a:solidFill>
                <a:latin typeface="Arial" panose="020B0604020202020204" pitchFamily="34" charset="0"/>
                <a:cs typeface="Arial" panose="020B0604020202020204" pitchFamily="34" charset="0"/>
              </a:rPr>
              <a:t>and Development</a:t>
            </a:r>
          </a:p>
        </p:txBody>
      </p:sp>
      <p:sp>
        <p:nvSpPr>
          <p:cNvPr id="25" name="Freeform 24">
            <a:extLst>
              <a:ext uri="{FF2B5EF4-FFF2-40B4-BE49-F238E27FC236}">
                <a16:creationId xmlns:a16="http://schemas.microsoft.com/office/drawing/2014/main" id="{598F7299-D5C5-4B4B-89D2-06664B9344B3}"/>
              </a:ext>
            </a:extLst>
          </p:cNvPr>
          <p:cNvSpPr/>
          <p:nvPr/>
        </p:nvSpPr>
        <p:spPr>
          <a:xfrm>
            <a:off x="3276600" y="1943100"/>
            <a:ext cx="5359400" cy="3987800"/>
          </a:xfrm>
          <a:custGeom>
            <a:avLst/>
            <a:gdLst>
              <a:gd name="connsiteX0" fmla="*/ 0 w 5359400"/>
              <a:gd name="connsiteY0" fmla="*/ 3987800 h 3987800"/>
              <a:gd name="connsiteX1" fmla="*/ 5359400 w 5359400"/>
              <a:gd name="connsiteY1" fmla="*/ 3987800 h 3987800"/>
              <a:gd name="connsiteX2" fmla="*/ 5359400 w 5359400"/>
              <a:gd name="connsiteY2" fmla="*/ 0 h 3987800"/>
              <a:gd name="connsiteX3" fmla="*/ 1524000 w 5359400"/>
              <a:gd name="connsiteY3" fmla="*/ 0 h 3987800"/>
              <a:gd name="connsiteX4" fmla="*/ 1524000 w 5359400"/>
              <a:gd name="connsiteY4" fmla="*/ 0 h 398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9400" h="3987800">
                <a:moveTo>
                  <a:pt x="0" y="3987800"/>
                </a:moveTo>
                <a:lnTo>
                  <a:pt x="5359400" y="3987800"/>
                </a:lnTo>
                <a:lnTo>
                  <a:pt x="5359400" y="0"/>
                </a:lnTo>
                <a:lnTo>
                  <a:pt x="1524000" y="0"/>
                </a:lnTo>
                <a:lnTo>
                  <a:pt x="1524000" y="0"/>
                </a:lnTo>
              </a:path>
            </a:pathLst>
          </a:custGeom>
          <a:noFill/>
          <a:ln>
            <a:solidFill>
              <a:srgbClr val="00F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5">
            <a:extLst>
              <a:ext uri="{FF2B5EF4-FFF2-40B4-BE49-F238E27FC236}">
                <a16:creationId xmlns:a16="http://schemas.microsoft.com/office/drawing/2014/main" id="{A4D906C2-4DA9-0040-B314-4EC5FCCB068B}"/>
              </a:ext>
            </a:extLst>
          </p:cNvPr>
          <p:cNvSpPr>
            <a:spLocks noEditPoints="1"/>
          </p:cNvSpPr>
          <p:nvPr/>
        </p:nvSpPr>
        <p:spPr bwMode="auto">
          <a:xfrm>
            <a:off x="464351" y="403113"/>
            <a:ext cx="1382697" cy="240557"/>
          </a:xfrm>
          <a:custGeom>
            <a:avLst/>
            <a:gdLst/>
            <a:ahLst/>
            <a:cxnLst>
              <a:cxn ang="0">
                <a:pos x="4946" y="844"/>
              </a:cxn>
              <a:cxn ang="0">
                <a:pos x="4698" y="724"/>
              </a:cxn>
              <a:cxn ang="0">
                <a:pos x="5358" y="618"/>
              </a:cxn>
              <a:cxn ang="0">
                <a:pos x="5472" y="438"/>
              </a:cxn>
              <a:cxn ang="0">
                <a:pos x="5376" y="266"/>
              </a:cxn>
              <a:cxn ang="0">
                <a:pos x="4758" y="270"/>
              </a:cxn>
              <a:cxn ang="0">
                <a:pos x="4558" y="590"/>
              </a:cxn>
              <a:cxn ang="0">
                <a:pos x="4728" y="896"/>
              </a:cxn>
              <a:cxn ang="0">
                <a:pos x="5238" y="334"/>
              </a:cxn>
              <a:cxn ang="0">
                <a:pos x="5362" y="422"/>
              </a:cxn>
              <a:cxn ang="0">
                <a:pos x="5272" y="538"/>
              </a:cxn>
              <a:cxn ang="0">
                <a:pos x="4732" y="412"/>
              </a:cxn>
              <a:cxn ang="0">
                <a:pos x="3740" y="924"/>
              </a:cxn>
              <a:cxn ang="0">
                <a:pos x="3634" y="930"/>
              </a:cxn>
              <a:cxn ang="0">
                <a:pos x="3276" y="264"/>
              </a:cxn>
              <a:cxn ang="0">
                <a:pos x="4140" y="240"/>
              </a:cxn>
              <a:cxn ang="0">
                <a:pos x="960" y="932"/>
              </a:cxn>
              <a:cxn ang="0">
                <a:pos x="818" y="886"/>
              </a:cxn>
              <a:cxn ang="0">
                <a:pos x="356" y="942"/>
              </a:cxn>
              <a:cxn ang="0">
                <a:pos x="42" y="766"/>
              </a:cxn>
              <a:cxn ang="0">
                <a:pos x="32" y="432"/>
              </a:cxn>
              <a:cxn ang="0">
                <a:pos x="384" y="236"/>
              </a:cxn>
              <a:cxn ang="0">
                <a:pos x="894" y="358"/>
              </a:cxn>
              <a:cxn ang="0">
                <a:pos x="580" y="334"/>
              </a:cxn>
              <a:cxn ang="0">
                <a:pos x="156" y="436"/>
              </a:cxn>
              <a:cxn ang="0">
                <a:pos x="122" y="680"/>
              </a:cxn>
              <a:cxn ang="0">
                <a:pos x="392" y="844"/>
              </a:cxn>
              <a:cxn ang="0">
                <a:pos x="820" y="740"/>
              </a:cxn>
              <a:cxn ang="0">
                <a:pos x="852" y="506"/>
              </a:cxn>
              <a:cxn ang="0">
                <a:pos x="580" y="334"/>
              </a:cxn>
              <a:cxn ang="0">
                <a:pos x="4438" y="100"/>
              </a:cxn>
              <a:cxn ang="0">
                <a:pos x="4372" y="22"/>
              </a:cxn>
              <a:cxn ang="0">
                <a:pos x="4332" y="124"/>
              </a:cxn>
              <a:cxn ang="0">
                <a:pos x="4372" y="238"/>
              </a:cxn>
              <a:cxn ang="0">
                <a:pos x="4410" y="942"/>
              </a:cxn>
              <a:cxn ang="0">
                <a:pos x="1210" y="328"/>
              </a:cxn>
              <a:cxn ang="0">
                <a:pos x="1692" y="236"/>
              </a:cxn>
              <a:cxn ang="0">
                <a:pos x="2016" y="384"/>
              </a:cxn>
              <a:cxn ang="0">
                <a:pos x="2054" y="716"/>
              </a:cxn>
              <a:cxn ang="0">
                <a:pos x="1692" y="942"/>
              </a:cxn>
              <a:cxn ang="0">
                <a:pos x="1184" y="822"/>
              </a:cxn>
              <a:cxn ang="0">
                <a:pos x="1136" y="0"/>
              </a:cxn>
              <a:cxn ang="0">
                <a:pos x="1496" y="844"/>
              </a:cxn>
              <a:cxn ang="0">
                <a:pos x="1920" y="742"/>
              </a:cxn>
              <a:cxn ang="0">
                <a:pos x="1952" y="498"/>
              </a:cxn>
              <a:cxn ang="0">
                <a:pos x="1684" y="334"/>
              </a:cxn>
              <a:cxn ang="0">
                <a:pos x="1256" y="438"/>
              </a:cxn>
              <a:cxn ang="0">
                <a:pos x="1224" y="672"/>
              </a:cxn>
              <a:cxn ang="0">
                <a:pos x="1496" y="844"/>
              </a:cxn>
              <a:cxn ang="0">
                <a:pos x="2554" y="236"/>
              </a:cxn>
              <a:cxn ang="0">
                <a:pos x="3054" y="332"/>
              </a:cxn>
              <a:cxn ang="0">
                <a:pos x="3152" y="652"/>
              </a:cxn>
              <a:cxn ang="0">
                <a:pos x="2872" y="934"/>
              </a:cxn>
              <a:cxn ang="0">
                <a:pos x="2314" y="868"/>
              </a:cxn>
              <a:cxn ang="0">
                <a:pos x="2184" y="0"/>
              </a:cxn>
              <a:cxn ang="0">
                <a:pos x="2294" y="328"/>
              </a:cxn>
              <a:cxn ang="0">
                <a:pos x="2968" y="780"/>
              </a:cxn>
              <a:cxn ang="0">
                <a:pos x="3046" y="544"/>
              </a:cxn>
              <a:cxn ang="0">
                <a:pos x="2838" y="340"/>
              </a:cxn>
              <a:cxn ang="0">
                <a:pos x="2370" y="402"/>
              </a:cxn>
              <a:cxn ang="0">
                <a:pos x="2296" y="630"/>
              </a:cxn>
              <a:cxn ang="0">
                <a:pos x="2500" y="838"/>
              </a:cxn>
            </a:cxnLst>
            <a:rect l="0" t="0" r="r" b="b"/>
            <a:pathLst>
              <a:path w="5472" h="952">
                <a:moveTo>
                  <a:pt x="5454" y="922"/>
                </a:moveTo>
                <a:lnTo>
                  <a:pt x="5454" y="922"/>
                </a:lnTo>
                <a:lnTo>
                  <a:pt x="5452" y="902"/>
                </a:lnTo>
                <a:lnTo>
                  <a:pt x="5448" y="886"/>
                </a:lnTo>
                <a:lnTo>
                  <a:pt x="5440" y="872"/>
                </a:lnTo>
                <a:lnTo>
                  <a:pt x="5430" y="862"/>
                </a:lnTo>
                <a:lnTo>
                  <a:pt x="5418" y="854"/>
                </a:lnTo>
                <a:lnTo>
                  <a:pt x="5402" y="848"/>
                </a:lnTo>
                <a:lnTo>
                  <a:pt x="5384" y="844"/>
                </a:lnTo>
                <a:lnTo>
                  <a:pt x="5364" y="844"/>
                </a:lnTo>
                <a:lnTo>
                  <a:pt x="5364" y="844"/>
                </a:lnTo>
                <a:lnTo>
                  <a:pt x="4946" y="844"/>
                </a:lnTo>
                <a:lnTo>
                  <a:pt x="4946" y="844"/>
                </a:lnTo>
                <a:lnTo>
                  <a:pt x="4910" y="842"/>
                </a:lnTo>
                <a:lnTo>
                  <a:pt x="4878" y="838"/>
                </a:lnTo>
                <a:lnTo>
                  <a:pt x="4848" y="832"/>
                </a:lnTo>
                <a:lnTo>
                  <a:pt x="4820" y="824"/>
                </a:lnTo>
                <a:lnTo>
                  <a:pt x="4796" y="814"/>
                </a:lnTo>
                <a:lnTo>
                  <a:pt x="4774" y="800"/>
                </a:lnTo>
                <a:lnTo>
                  <a:pt x="4754" y="788"/>
                </a:lnTo>
                <a:lnTo>
                  <a:pt x="4738" y="772"/>
                </a:lnTo>
                <a:lnTo>
                  <a:pt x="4722" y="756"/>
                </a:lnTo>
                <a:lnTo>
                  <a:pt x="4710" y="740"/>
                </a:lnTo>
                <a:lnTo>
                  <a:pt x="4698" y="724"/>
                </a:lnTo>
                <a:lnTo>
                  <a:pt x="4690" y="706"/>
                </a:lnTo>
                <a:lnTo>
                  <a:pt x="4682" y="688"/>
                </a:lnTo>
                <a:lnTo>
                  <a:pt x="4676" y="672"/>
                </a:lnTo>
                <a:lnTo>
                  <a:pt x="4674" y="654"/>
                </a:lnTo>
                <a:lnTo>
                  <a:pt x="4670" y="638"/>
                </a:lnTo>
                <a:lnTo>
                  <a:pt x="4670" y="638"/>
                </a:lnTo>
                <a:lnTo>
                  <a:pt x="5252" y="638"/>
                </a:lnTo>
                <a:lnTo>
                  <a:pt x="5252" y="638"/>
                </a:lnTo>
                <a:lnTo>
                  <a:pt x="5282" y="636"/>
                </a:lnTo>
                <a:lnTo>
                  <a:pt x="5310" y="632"/>
                </a:lnTo>
                <a:lnTo>
                  <a:pt x="5336" y="626"/>
                </a:lnTo>
                <a:lnTo>
                  <a:pt x="5358" y="618"/>
                </a:lnTo>
                <a:lnTo>
                  <a:pt x="5378" y="608"/>
                </a:lnTo>
                <a:lnTo>
                  <a:pt x="5396" y="596"/>
                </a:lnTo>
                <a:lnTo>
                  <a:pt x="5412" y="582"/>
                </a:lnTo>
                <a:lnTo>
                  <a:pt x="5426" y="568"/>
                </a:lnTo>
                <a:lnTo>
                  <a:pt x="5438" y="552"/>
                </a:lnTo>
                <a:lnTo>
                  <a:pt x="5448" y="536"/>
                </a:lnTo>
                <a:lnTo>
                  <a:pt x="5456" y="518"/>
                </a:lnTo>
                <a:lnTo>
                  <a:pt x="5462" y="502"/>
                </a:lnTo>
                <a:lnTo>
                  <a:pt x="5466" y="486"/>
                </a:lnTo>
                <a:lnTo>
                  <a:pt x="5470" y="468"/>
                </a:lnTo>
                <a:lnTo>
                  <a:pt x="5472" y="452"/>
                </a:lnTo>
                <a:lnTo>
                  <a:pt x="5472" y="438"/>
                </a:lnTo>
                <a:lnTo>
                  <a:pt x="5472" y="438"/>
                </a:lnTo>
                <a:lnTo>
                  <a:pt x="5472" y="422"/>
                </a:lnTo>
                <a:lnTo>
                  <a:pt x="5470" y="404"/>
                </a:lnTo>
                <a:lnTo>
                  <a:pt x="5466" y="388"/>
                </a:lnTo>
                <a:lnTo>
                  <a:pt x="5460" y="370"/>
                </a:lnTo>
                <a:lnTo>
                  <a:pt x="5454" y="354"/>
                </a:lnTo>
                <a:lnTo>
                  <a:pt x="5446" y="336"/>
                </a:lnTo>
                <a:lnTo>
                  <a:pt x="5436" y="320"/>
                </a:lnTo>
                <a:lnTo>
                  <a:pt x="5424" y="306"/>
                </a:lnTo>
                <a:lnTo>
                  <a:pt x="5410" y="292"/>
                </a:lnTo>
                <a:lnTo>
                  <a:pt x="5394" y="278"/>
                </a:lnTo>
                <a:lnTo>
                  <a:pt x="5376" y="266"/>
                </a:lnTo>
                <a:lnTo>
                  <a:pt x="5356" y="256"/>
                </a:lnTo>
                <a:lnTo>
                  <a:pt x="5334" y="248"/>
                </a:lnTo>
                <a:lnTo>
                  <a:pt x="5310" y="242"/>
                </a:lnTo>
                <a:lnTo>
                  <a:pt x="5282" y="238"/>
                </a:lnTo>
                <a:lnTo>
                  <a:pt x="5252" y="236"/>
                </a:lnTo>
                <a:lnTo>
                  <a:pt x="5252" y="236"/>
                </a:lnTo>
                <a:lnTo>
                  <a:pt x="4938" y="236"/>
                </a:lnTo>
                <a:lnTo>
                  <a:pt x="4938" y="236"/>
                </a:lnTo>
                <a:lnTo>
                  <a:pt x="4886" y="238"/>
                </a:lnTo>
                <a:lnTo>
                  <a:pt x="4840" y="246"/>
                </a:lnTo>
                <a:lnTo>
                  <a:pt x="4796" y="256"/>
                </a:lnTo>
                <a:lnTo>
                  <a:pt x="4758" y="270"/>
                </a:lnTo>
                <a:lnTo>
                  <a:pt x="4724" y="286"/>
                </a:lnTo>
                <a:lnTo>
                  <a:pt x="4692" y="306"/>
                </a:lnTo>
                <a:lnTo>
                  <a:pt x="4664" y="328"/>
                </a:lnTo>
                <a:lnTo>
                  <a:pt x="4640" y="354"/>
                </a:lnTo>
                <a:lnTo>
                  <a:pt x="4620" y="380"/>
                </a:lnTo>
                <a:lnTo>
                  <a:pt x="4602" y="408"/>
                </a:lnTo>
                <a:lnTo>
                  <a:pt x="4588" y="438"/>
                </a:lnTo>
                <a:lnTo>
                  <a:pt x="4578" y="468"/>
                </a:lnTo>
                <a:lnTo>
                  <a:pt x="4568" y="498"/>
                </a:lnTo>
                <a:lnTo>
                  <a:pt x="4562" y="528"/>
                </a:lnTo>
                <a:lnTo>
                  <a:pt x="4560" y="560"/>
                </a:lnTo>
                <a:lnTo>
                  <a:pt x="4558" y="590"/>
                </a:lnTo>
                <a:lnTo>
                  <a:pt x="4558" y="590"/>
                </a:lnTo>
                <a:lnTo>
                  <a:pt x="4560" y="622"/>
                </a:lnTo>
                <a:lnTo>
                  <a:pt x="4564" y="654"/>
                </a:lnTo>
                <a:lnTo>
                  <a:pt x="4570" y="686"/>
                </a:lnTo>
                <a:lnTo>
                  <a:pt x="4578" y="718"/>
                </a:lnTo>
                <a:lnTo>
                  <a:pt x="4592" y="748"/>
                </a:lnTo>
                <a:lnTo>
                  <a:pt x="4606" y="778"/>
                </a:lnTo>
                <a:lnTo>
                  <a:pt x="4624" y="804"/>
                </a:lnTo>
                <a:lnTo>
                  <a:pt x="4646" y="830"/>
                </a:lnTo>
                <a:lnTo>
                  <a:pt x="4670" y="854"/>
                </a:lnTo>
                <a:lnTo>
                  <a:pt x="4698" y="876"/>
                </a:lnTo>
                <a:lnTo>
                  <a:pt x="4728" y="896"/>
                </a:lnTo>
                <a:lnTo>
                  <a:pt x="4764" y="912"/>
                </a:lnTo>
                <a:lnTo>
                  <a:pt x="4802" y="924"/>
                </a:lnTo>
                <a:lnTo>
                  <a:pt x="4842" y="934"/>
                </a:lnTo>
                <a:lnTo>
                  <a:pt x="4888" y="940"/>
                </a:lnTo>
                <a:lnTo>
                  <a:pt x="4938" y="942"/>
                </a:lnTo>
                <a:lnTo>
                  <a:pt x="5454" y="942"/>
                </a:lnTo>
                <a:lnTo>
                  <a:pt x="5454" y="942"/>
                </a:lnTo>
                <a:lnTo>
                  <a:pt x="5454" y="922"/>
                </a:lnTo>
                <a:lnTo>
                  <a:pt x="5454" y="922"/>
                </a:lnTo>
                <a:close/>
                <a:moveTo>
                  <a:pt x="4946" y="334"/>
                </a:moveTo>
                <a:lnTo>
                  <a:pt x="4946" y="334"/>
                </a:lnTo>
                <a:lnTo>
                  <a:pt x="5238" y="334"/>
                </a:lnTo>
                <a:lnTo>
                  <a:pt x="5238" y="334"/>
                </a:lnTo>
                <a:lnTo>
                  <a:pt x="5256" y="336"/>
                </a:lnTo>
                <a:lnTo>
                  <a:pt x="5272" y="338"/>
                </a:lnTo>
                <a:lnTo>
                  <a:pt x="5286" y="340"/>
                </a:lnTo>
                <a:lnTo>
                  <a:pt x="5300" y="344"/>
                </a:lnTo>
                <a:lnTo>
                  <a:pt x="5312" y="350"/>
                </a:lnTo>
                <a:lnTo>
                  <a:pt x="5322" y="356"/>
                </a:lnTo>
                <a:lnTo>
                  <a:pt x="5330" y="364"/>
                </a:lnTo>
                <a:lnTo>
                  <a:pt x="5338" y="370"/>
                </a:lnTo>
                <a:lnTo>
                  <a:pt x="5350" y="388"/>
                </a:lnTo>
                <a:lnTo>
                  <a:pt x="5358" y="404"/>
                </a:lnTo>
                <a:lnTo>
                  <a:pt x="5362" y="422"/>
                </a:lnTo>
                <a:lnTo>
                  <a:pt x="5362" y="438"/>
                </a:lnTo>
                <a:lnTo>
                  <a:pt x="5362" y="438"/>
                </a:lnTo>
                <a:lnTo>
                  <a:pt x="5362" y="452"/>
                </a:lnTo>
                <a:lnTo>
                  <a:pt x="5358" y="468"/>
                </a:lnTo>
                <a:lnTo>
                  <a:pt x="5350" y="486"/>
                </a:lnTo>
                <a:lnTo>
                  <a:pt x="5338" y="502"/>
                </a:lnTo>
                <a:lnTo>
                  <a:pt x="5332" y="510"/>
                </a:lnTo>
                <a:lnTo>
                  <a:pt x="5322" y="518"/>
                </a:lnTo>
                <a:lnTo>
                  <a:pt x="5312" y="524"/>
                </a:lnTo>
                <a:lnTo>
                  <a:pt x="5300" y="530"/>
                </a:lnTo>
                <a:lnTo>
                  <a:pt x="5288" y="534"/>
                </a:lnTo>
                <a:lnTo>
                  <a:pt x="5272" y="538"/>
                </a:lnTo>
                <a:lnTo>
                  <a:pt x="5256" y="540"/>
                </a:lnTo>
                <a:lnTo>
                  <a:pt x="5238" y="540"/>
                </a:lnTo>
                <a:lnTo>
                  <a:pt x="5238" y="540"/>
                </a:lnTo>
                <a:lnTo>
                  <a:pt x="4670" y="540"/>
                </a:lnTo>
                <a:lnTo>
                  <a:pt x="4670" y="540"/>
                </a:lnTo>
                <a:lnTo>
                  <a:pt x="4676" y="512"/>
                </a:lnTo>
                <a:lnTo>
                  <a:pt x="4680" y="496"/>
                </a:lnTo>
                <a:lnTo>
                  <a:pt x="4688" y="478"/>
                </a:lnTo>
                <a:lnTo>
                  <a:pt x="4696" y="462"/>
                </a:lnTo>
                <a:lnTo>
                  <a:pt x="4706" y="444"/>
                </a:lnTo>
                <a:lnTo>
                  <a:pt x="4718" y="428"/>
                </a:lnTo>
                <a:lnTo>
                  <a:pt x="4732" y="412"/>
                </a:lnTo>
                <a:lnTo>
                  <a:pt x="4750" y="396"/>
                </a:lnTo>
                <a:lnTo>
                  <a:pt x="4768" y="382"/>
                </a:lnTo>
                <a:lnTo>
                  <a:pt x="4790" y="368"/>
                </a:lnTo>
                <a:lnTo>
                  <a:pt x="4816" y="356"/>
                </a:lnTo>
                <a:lnTo>
                  <a:pt x="4844" y="348"/>
                </a:lnTo>
                <a:lnTo>
                  <a:pt x="4874" y="340"/>
                </a:lnTo>
                <a:lnTo>
                  <a:pt x="4908" y="336"/>
                </a:lnTo>
                <a:lnTo>
                  <a:pt x="4946" y="334"/>
                </a:lnTo>
                <a:lnTo>
                  <a:pt x="4946" y="334"/>
                </a:lnTo>
                <a:close/>
                <a:moveTo>
                  <a:pt x="3760" y="898"/>
                </a:moveTo>
                <a:lnTo>
                  <a:pt x="3760" y="898"/>
                </a:lnTo>
                <a:lnTo>
                  <a:pt x="3740" y="924"/>
                </a:lnTo>
                <a:lnTo>
                  <a:pt x="3730" y="932"/>
                </a:lnTo>
                <a:lnTo>
                  <a:pt x="3720" y="940"/>
                </a:lnTo>
                <a:lnTo>
                  <a:pt x="3712" y="946"/>
                </a:lnTo>
                <a:lnTo>
                  <a:pt x="3702" y="950"/>
                </a:lnTo>
                <a:lnTo>
                  <a:pt x="3694" y="952"/>
                </a:lnTo>
                <a:lnTo>
                  <a:pt x="3684" y="952"/>
                </a:lnTo>
                <a:lnTo>
                  <a:pt x="3684" y="952"/>
                </a:lnTo>
                <a:lnTo>
                  <a:pt x="3670" y="952"/>
                </a:lnTo>
                <a:lnTo>
                  <a:pt x="3660" y="948"/>
                </a:lnTo>
                <a:lnTo>
                  <a:pt x="3650" y="944"/>
                </a:lnTo>
                <a:lnTo>
                  <a:pt x="3642" y="938"/>
                </a:lnTo>
                <a:lnTo>
                  <a:pt x="3634" y="930"/>
                </a:lnTo>
                <a:lnTo>
                  <a:pt x="3624" y="920"/>
                </a:lnTo>
                <a:lnTo>
                  <a:pt x="3606" y="898"/>
                </a:lnTo>
                <a:lnTo>
                  <a:pt x="3606" y="898"/>
                </a:lnTo>
                <a:lnTo>
                  <a:pt x="3124" y="236"/>
                </a:lnTo>
                <a:lnTo>
                  <a:pt x="3124" y="236"/>
                </a:lnTo>
                <a:lnTo>
                  <a:pt x="3188" y="236"/>
                </a:lnTo>
                <a:lnTo>
                  <a:pt x="3188" y="236"/>
                </a:lnTo>
                <a:lnTo>
                  <a:pt x="3212" y="238"/>
                </a:lnTo>
                <a:lnTo>
                  <a:pt x="3232" y="240"/>
                </a:lnTo>
                <a:lnTo>
                  <a:pt x="3250" y="246"/>
                </a:lnTo>
                <a:lnTo>
                  <a:pt x="3264" y="254"/>
                </a:lnTo>
                <a:lnTo>
                  <a:pt x="3276" y="264"/>
                </a:lnTo>
                <a:lnTo>
                  <a:pt x="3286" y="274"/>
                </a:lnTo>
                <a:lnTo>
                  <a:pt x="3308" y="302"/>
                </a:lnTo>
                <a:lnTo>
                  <a:pt x="3308" y="302"/>
                </a:lnTo>
                <a:lnTo>
                  <a:pt x="3686" y="836"/>
                </a:lnTo>
                <a:lnTo>
                  <a:pt x="3686" y="836"/>
                </a:lnTo>
                <a:lnTo>
                  <a:pt x="4066" y="300"/>
                </a:lnTo>
                <a:lnTo>
                  <a:pt x="4066" y="300"/>
                </a:lnTo>
                <a:lnTo>
                  <a:pt x="4086" y="274"/>
                </a:lnTo>
                <a:lnTo>
                  <a:pt x="4098" y="262"/>
                </a:lnTo>
                <a:lnTo>
                  <a:pt x="4110" y="254"/>
                </a:lnTo>
                <a:lnTo>
                  <a:pt x="4124" y="246"/>
                </a:lnTo>
                <a:lnTo>
                  <a:pt x="4140" y="240"/>
                </a:lnTo>
                <a:lnTo>
                  <a:pt x="4160" y="238"/>
                </a:lnTo>
                <a:lnTo>
                  <a:pt x="4184" y="236"/>
                </a:lnTo>
                <a:lnTo>
                  <a:pt x="4184" y="236"/>
                </a:lnTo>
                <a:lnTo>
                  <a:pt x="4242" y="236"/>
                </a:lnTo>
                <a:lnTo>
                  <a:pt x="4242" y="236"/>
                </a:lnTo>
                <a:lnTo>
                  <a:pt x="3760" y="898"/>
                </a:lnTo>
                <a:lnTo>
                  <a:pt x="3760" y="898"/>
                </a:lnTo>
                <a:close/>
                <a:moveTo>
                  <a:pt x="1002" y="942"/>
                </a:moveTo>
                <a:lnTo>
                  <a:pt x="1002" y="942"/>
                </a:lnTo>
                <a:lnTo>
                  <a:pt x="986" y="940"/>
                </a:lnTo>
                <a:lnTo>
                  <a:pt x="972" y="938"/>
                </a:lnTo>
                <a:lnTo>
                  <a:pt x="960" y="932"/>
                </a:lnTo>
                <a:lnTo>
                  <a:pt x="948" y="926"/>
                </a:lnTo>
                <a:lnTo>
                  <a:pt x="938" y="916"/>
                </a:lnTo>
                <a:lnTo>
                  <a:pt x="932" y="904"/>
                </a:lnTo>
                <a:lnTo>
                  <a:pt x="926" y="890"/>
                </a:lnTo>
                <a:lnTo>
                  <a:pt x="922" y="874"/>
                </a:lnTo>
                <a:lnTo>
                  <a:pt x="906" y="796"/>
                </a:lnTo>
                <a:lnTo>
                  <a:pt x="906" y="796"/>
                </a:lnTo>
                <a:lnTo>
                  <a:pt x="894" y="816"/>
                </a:lnTo>
                <a:lnTo>
                  <a:pt x="876" y="838"/>
                </a:lnTo>
                <a:lnTo>
                  <a:pt x="850" y="862"/>
                </a:lnTo>
                <a:lnTo>
                  <a:pt x="836" y="874"/>
                </a:lnTo>
                <a:lnTo>
                  <a:pt x="818" y="886"/>
                </a:lnTo>
                <a:lnTo>
                  <a:pt x="798" y="898"/>
                </a:lnTo>
                <a:lnTo>
                  <a:pt x="778" y="908"/>
                </a:lnTo>
                <a:lnTo>
                  <a:pt x="754" y="918"/>
                </a:lnTo>
                <a:lnTo>
                  <a:pt x="728" y="926"/>
                </a:lnTo>
                <a:lnTo>
                  <a:pt x="700" y="932"/>
                </a:lnTo>
                <a:lnTo>
                  <a:pt x="670" y="938"/>
                </a:lnTo>
                <a:lnTo>
                  <a:pt x="638" y="940"/>
                </a:lnTo>
                <a:lnTo>
                  <a:pt x="604" y="942"/>
                </a:lnTo>
                <a:lnTo>
                  <a:pt x="604" y="942"/>
                </a:lnTo>
                <a:lnTo>
                  <a:pt x="384" y="942"/>
                </a:lnTo>
                <a:lnTo>
                  <a:pt x="384" y="942"/>
                </a:lnTo>
                <a:lnTo>
                  <a:pt x="356" y="942"/>
                </a:lnTo>
                <a:lnTo>
                  <a:pt x="330" y="940"/>
                </a:lnTo>
                <a:lnTo>
                  <a:pt x="306" y="936"/>
                </a:lnTo>
                <a:lnTo>
                  <a:pt x="282" y="932"/>
                </a:lnTo>
                <a:lnTo>
                  <a:pt x="258" y="928"/>
                </a:lnTo>
                <a:lnTo>
                  <a:pt x="238" y="922"/>
                </a:lnTo>
                <a:lnTo>
                  <a:pt x="198" y="908"/>
                </a:lnTo>
                <a:lnTo>
                  <a:pt x="162" y="890"/>
                </a:lnTo>
                <a:lnTo>
                  <a:pt x="130" y="870"/>
                </a:lnTo>
                <a:lnTo>
                  <a:pt x="104" y="846"/>
                </a:lnTo>
                <a:lnTo>
                  <a:pt x="80" y="822"/>
                </a:lnTo>
                <a:lnTo>
                  <a:pt x="60" y="794"/>
                </a:lnTo>
                <a:lnTo>
                  <a:pt x="42" y="766"/>
                </a:lnTo>
                <a:lnTo>
                  <a:pt x="28" y="738"/>
                </a:lnTo>
                <a:lnTo>
                  <a:pt x="18" y="708"/>
                </a:lnTo>
                <a:lnTo>
                  <a:pt x="10" y="678"/>
                </a:lnTo>
                <a:lnTo>
                  <a:pt x="4" y="648"/>
                </a:lnTo>
                <a:lnTo>
                  <a:pt x="2" y="618"/>
                </a:lnTo>
                <a:lnTo>
                  <a:pt x="0" y="590"/>
                </a:lnTo>
                <a:lnTo>
                  <a:pt x="0" y="590"/>
                </a:lnTo>
                <a:lnTo>
                  <a:pt x="2" y="558"/>
                </a:lnTo>
                <a:lnTo>
                  <a:pt x="4" y="526"/>
                </a:lnTo>
                <a:lnTo>
                  <a:pt x="12" y="494"/>
                </a:lnTo>
                <a:lnTo>
                  <a:pt x="20" y="462"/>
                </a:lnTo>
                <a:lnTo>
                  <a:pt x="32" y="432"/>
                </a:lnTo>
                <a:lnTo>
                  <a:pt x="46" y="404"/>
                </a:lnTo>
                <a:lnTo>
                  <a:pt x="64" y="376"/>
                </a:lnTo>
                <a:lnTo>
                  <a:pt x="86" y="350"/>
                </a:lnTo>
                <a:lnTo>
                  <a:pt x="110" y="326"/>
                </a:lnTo>
                <a:lnTo>
                  <a:pt x="138" y="304"/>
                </a:lnTo>
                <a:lnTo>
                  <a:pt x="170" y="284"/>
                </a:lnTo>
                <a:lnTo>
                  <a:pt x="204" y="268"/>
                </a:lnTo>
                <a:lnTo>
                  <a:pt x="244" y="254"/>
                </a:lnTo>
                <a:lnTo>
                  <a:pt x="286" y="244"/>
                </a:lnTo>
                <a:lnTo>
                  <a:pt x="332" y="238"/>
                </a:lnTo>
                <a:lnTo>
                  <a:pt x="384" y="236"/>
                </a:lnTo>
                <a:lnTo>
                  <a:pt x="384" y="236"/>
                </a:lnTo>
                <a:lnTo>
                  <a:pt x="604" y="236"/>
                </a:lnTo>
                <a:lnTo>
                  <a:pt x="604" y="236"/>
                </a:lnTo>
                <a:lnTo>
                  <a:pt x="642" y="238"/>
                </a:lnTo>
                <a:lnTo>
                  <a:pt x="680" y="242"/>
                </a:lnTo>
                <a:lnTo>
                  <a:pt x="714" y="248"/>
                </a:lnTo>
                <a:lnTo>
                  <a:pt x="746" y="258"/>
                </a:lnTo>
                <a:lnTo>
                  <a:pt x="776" y="270"/>
                </a:lnTo>
                <a:lnTo>
                  <a:pt x="804" y="284"/>
                </a:lnTo>
                <a:lnTo>
                  <a:pt x="830" y="300"/>
                </a:lnTo>
                <a:lnTo>
                  <a:pt x="854" y="318"/>
                </a:lnTo>
                <a:lnTo>
                  <a:pt x="876" y="338"/>
                </a:lnTo>
                <a:lnTo>
                  <a:pt x="894" y="358"/>
                </a:lnTo>
                <a:lnTo>
                  <a:pt x="912" y="382"/>
                </a:lnTo>
                <a:lnTo>
                  <a:pt x="926" y="406"/>
                </a:lnTo>
                <a:lnTo>
                  <a:pt x="940" y="432"/>
                </a:lnTo>
                <a:lnTo>
                  <a:pt x="950" y="458"/>
                </a:lnTo>
                <a:lnTo>
                  <a:pt x="958" y="484"/>
                </a:lnTo>
                <a:lnTo>
                  <a:pt x="966" y="514"/>
                </a:lnTo>
                <a:lnTo>
                  <a:pt x="966" y="514"/>
                </a:lnTo>
                <a:lnTo>
                  <a:pt x="1046" y="942"/>
                </a:lnTo>
                <a:lnTo>
                  <a:pt x="1046" y="942"/>
                </a:lnTo>
                <a:lnTo>
                  <a:pt x="1002" y="942"/>
                </a:lnTo>
                <a:lnTo>
                  <a:pt x="1002" y="942"/>
                </a:lnTo>
                <a:close/>
                <a:moveTo>
                  <a:pt x="580" y="334"/>
                </a:moveTo>
                <a:lnTo>
                  <a:pt x="580" y="334"/>
                </a:lnTo>
                <a:lnTo>
                  <a:pt x="392" y="334"/>
                </a:lnTo>
                <a:lnTo>
                  <a:pt x="392" y="334"/>
                </a:lnTo>
                <a:lnTo>
                  <a:pt x="354" y="336"/>
                </a:lnTo>
                <a:lnTo>
                  <a:pt x="318" y="340"/>
                </a:lnTo>
                <a:lnTo>
                  <a:pt x="286" y="348"/>
                </a:lnTo>
                <a:lnTo>
                  <a:pt x="258" y="358"/>
                </a:lnTo>
                <a:lnTo>
                  <a:pt x="232" y="370"/>
                </a:lnTo>
                <a:lnTo>
                  <a:pt x="210" y="384"/>
                </a:lnTo>
                <a:lnTo>
                  <a:pt x="188" y="400"/>
                </a:lnTo>
                <a:lnTo>
                  <a:pt x="170" y="416"/>
                </a:lnTo>
                <a:lnTo>
                  <a:pt x="156" y="436"/>
                </a:lnTo>
                <a:lnTo>
                  <a:pt x="142" y="456"/>
                </a:lnTo>
                <a:lnTo>
                  <a:pt x="132" y="476"/>
                </a:lnTo>
                <a:lnTo>
                  <a:pt x="122" y="498"/>
                </a:lnTo>
                <a:lnTo>
                  <a:pt x="116" y="520"/>
                </a:lnTo>
                <a:lnTo>
                  <a:pt x="112" y="544"/>
                </a:lnTo>
                <a:lnTo>
                  <a:pt x="110" y="566"/>
                </a:lnTo>
                <a:lnTo>
                  <a:pt x="108" y="590"/>
                </a:lnTo>
                <a:lnTo>
                  <a:pt x="108" y="590"/>
                </a:lnTo>
                <a:lnTo>
                  <a:pt x="110" y="612"/>
                </a:lnTo>
                <a:lnTo>
                  <a:pt x="112" y="636"/>
                </a:lnTo>
                <a:lnTo>
                  <a:pt x="116" y="658"/>
                </a:lnTo>
                <a:lnTo>
                  <a:pt x="122" y="680"/>
                </a:lnTo>
                <a:lnTo>
                  <a:pt x="132" y="702"/>
                </a:lnTo>
                <a:lnTo>
                  <a:pt x="142" y="724"/>
                </a:lnTo>
                <a:lnTo>
                  <a:pt x="156" y="744"/>
                </a:lnTo>
                <a:lnTo>
                  <a:pt x="170" y="762"/>
                </a:lnTo>
                <a:lnTo>
                  <a:pt x="188" y="780"/>
                </a:lnTo>
                <a:lnTo>
                  <a:pt x="210" y="796"/>
                </a:lnTo>
                <a:lnTo>
                  <a:pt x="232" y="810"/>
                </a:lnTo>
                <a:lnTo>
                  <a:pt x="258" y="822"/>
                </a:lnTo>
                <a:lnTo>
                  <a:pt x="286" y="830"/>
                </a:lnTo>
                <a:lnTo>
                  <a:pt x="318" y="838"/>
                </a:lnTo>
                <a:lnTo>
                  <a:pt x="354" y="842"/>
                </a:lnTo>
                <a:lnTo>
                  <a:pt x="392" y="844"/>
                </a:lnTo>
                <a:lnTo>
                  <a:pt x="392" y="844"/>
                </a:lnTo>
                <a:lnTo>
                  <a:pt x="580" y="844"/>
                </a:lnTo>
                <a:lnTo>
                  <a:pt x="580" y="844"/>
                </a:lnTo>
                <a:lnTo>
                  <a:pt x="618" y="842"/>
                </a:lnTo>
                <a:lnTo>
                  <a:pt x="654" y="838"/>
                </a:lnTo>
                <a:lnTo>
                  <a:pt x="688" y="830"/>
                </a:lnTo>
                <a:lnTo>
                  <a:pt x="716" y="820"/>
                </a:lnTo>
                <a:lnTo>
                  <a:pt x="744" y="808"/>
                </a:lnTo>
                <a:lnTo>
                  <a:pt x="766" y="794"/>
                </a:lnTo>
                <a:lnTo>
                  <a:pt x="786" y="778"/>
                </a:lnTo>
                <a:lnTo>
                  <a:pt x="804" y="760"/>
                </a:lnTo>
                <a:lnTo>
                  <a:pt x="820" y="740"/>
                </a:lnTo>
                <a:lnTo>
                  <a:pt x="832" y="720"/>
                </a:lnTo>
                <a:lnTo>
                  <a:pt x="842" y="700"/>
                </a:lnTo>
                <a:lnTo>
                  <a:pt x="850" y="678"/>
                </a:lnTo>
                <a:lnTo>
                  <a:pt x="856" y="656"/>
                </a:lnTo>
                <a:lnTo>
                  <a:pt x="860" y="634"/>
                </a:lnTo>
                <a:lnTo>
                  <a:pt x="864" y="610"/>
                </a:lnTo>
                <a:lnTo>
                  <a:pt x="864" y="590"/>
                </a:lnTo>
                <a:lnTo>
                  <a:pt x="864" y="590"/>
                </a:lnTo>
                <a:lnTo>
                  <a:pt x="864" y="570"/>
                </a:lnTo>
                <a:lnTo>
                  <a:pt x="862" y="548"/>
                </a:lnTo>
                <a:lnTo>
                  <a:pt x="858" y="528"/>
                </a:lnTo>
                <a:lnTo>
                  <a:pt x="852" y="506"/>
                </a:lnTo>
                <a:lnTo>
                  <a:pt x="844" y="484"/>
                </a:lnTo>
                <a:lnTo>
                  <a:pt x="834" y="464"/>
                </a:lnTo>
                <a:lnTo>
                  <a:pt x="822" y="444"/>
                </a:lnTo>
                <a:lnTo>
                  <a:pt x="806" y="424"/>
                </a:lnTo>
                <a:lnTo>
                  <a:pt x="790" y="406"/>
                </a:lnTo>
                <a:lnTo>
                  <a:pt x="770" y="388"/>
                </a:lnTo>
                <a:lnTo>
                  <a:pt x="746" y="372"/>
                </a:lnTo>
                <a:lnTo>
                  <a:pt x="720" y="360"/>
                </a:lnTo>
                <a:lnTo>
                  <a:pt x="690" y="350"/>
                </a:lnTo>
                <a:lnTo>
                  <a:pt x="656" y="342"/>
                </a:lnTo>
                <a:lnTo>
                  <a:pt x="620" y="336"/>
                </a:lnTo>
                <a:lnTo>
                  <a:pt x="580" y="334"/>
                </a:lnTo>
                <a:lnTo>
                  <a:pt x="580" y="334"/>
                </a:lnTo>
                <a:close/>
                <a:moveTo>
                  <a:pt x="4384" y="156"/>
                </a:moveTo>
                <a:lnTo>
                  <a:pt x="4384" y="156"/>
                </a:lnTo>
                <a:lnTo>
                  <a:pt x="4394" y="154"/>
                </a:lnTo>
                <a:lnTo>
                  <a:pt x="4404" y="152"/>
                </a:lnTo>
                <a:lnTo>
                  <a:pt x="4414" y="148"/>
                </a:lnTo>
                <a:lnTo>
                  <a:pt x="4422" y="142"/>
                </a:lnTo>
                <a:lnTo>
                  <a:pt x="4430" y="134"/>
                </a:lnTo>
                <a:lnTo>
                  <a:pt x="4434" y="124"/>
                </a:lnTo>
                <a:lnTo>
                  <a:pt x="4438" y="112"/>
                </a:lnTo>
                <a:lnTo>
                  <a:pt x="4438" y="100"/>
                </a:lnTo>
                <a:lnTo>
                  <a:pt x="4438" y="100"/>
                </a:lnTo>
                <a:lnTo>
                  <a:pt x="4438" y="76"/>
                </a:lnTo>
                <a:lnTo>
                  <a:pt x="4438" y="76"/>
                </a:lnTo>
                <a:lnTo>
                  <a:pt x="4438" y="64"/>
                </a:lnTo>
                <a:lnTo>
                  <a:pt x="4434" y="52"/>
                </a:lnTo>
                <a:lnTo>
                  <a:pt x="4430" y="42"/>
                </a:lnTo>
                <a:lnTo>
                  <a:pt x="4422" y="34"/>
                </a:lnTo>
                <a:lnTo>
                  <a:pt x="4414" y="28"/>
                </a:lnTo>
                <a:lnTo>
                  <a:pt x="4404" y="24"/>
                </a:lnTo>
                <a:lnTo>
                  <a:pt x="4394" y="22"/>
                </a:lnTo>
                <a:lnTo>
                  <a:pt x="4384" y="20"/>
                </a:lnTo>
                <a:lnTo>
                  <a:pt x="4384" y="20"/>
                </a:lnTo>
                <a:lnTo>
                  <a:pt x="4372" y="22"/>
                </a:lnTo>
                <a:lnTo>
                  <a:pt x="4362" y="24"/>
                </a:lnTo>
                <a:lnTo>
                  <a:pt x="4352" y="28"/>
                </a:lnTo>
                <a:lnTo>
                  <a:pt x="4344" y="34"/>
                </a:lnTo>
                <a:lnTo>
                  <a:pt x="4338" y="42"/>
                </a:lnTo>
                <a:lnTo>
                  <a:pt x="4332" y="52"/>
                </a:lnTo>
                <a:lnTo>
                  <a:pt x="4328" y="64"/>
                </a:lnTo>
                <a:lnTo>
                  <a:pt x="4328" y="76"/>
                </a:lnTo>
                <a:lnTo>
                  <a:pt x="4328" y="76"/>
                </a:lnTo>
                <a:lnTo>
                  <a:pt x="4328" y="100"/>
                </a:lnTo>
                <a:lnTo>
                  <a:pt x="4328" y="100"/>
                </a:lnTo>
                <a:lnTo>
                  <a:pt x="4328" y="112"/>
                </a:lnTo>
                <a:lnTo>
                  <a:pt x="4332" y="124"/>
                </a:lnTo>
                <a:lnTo>
                  <a:pt x="4336" y="134"/>
                </a:lnTo>
                <a:lnTo>
                  <a:pt x="4344" y="142"/>
                </a:lnTo>
                <a:lnTo>
                  <a:pt x="4352" y="148"/>
                </a:lnTo>
                <a:lnTo>
                  <a:pt x="4362" y="152"/>
                </a:lnTo>
                <a:lnTo>
                  <a:pt x="4372" y="154"/>
                </a:lnTo>
                <a:lnTo>
                  <a:pt x="4384" y="156"/>
                </a:lnTo>
                <a:lnTo>
                  <a:pt x="4384" y="156"/>
                </a:lnTo>
                <a:close/>
                <a:moveTo>
                  <a:pt x="4328" y="236"/>
                </a:moveTo>
                <a:lnTo>
                  <a:pt x="4328" y="236"/>
                </a:lnTo>
                <a:lnTo>
                  <a:pt x="4354" y="236"/>
                </a:lnTo>
                <a:lnTo>
                  <a:pt x="4354" y="236"/>
                </a:lnTo>
                <a:lnTo>
                  <a:pt x="4372" y="238"/>
                </a:lnTo>
                <a:lnTo>
                  <a:pt x="4388" y="242"/>
                </a:lnTo>
                <a:lnTo>
                  <a:pt x="4402" y="248"/>
                </a:lnTo>
                <a:lnTo>
                  <a:pt x="4414" y="256"/>
                </a:lnTo>
                <a:lnTo>
                  <a:pt x="4424" y="268"/>
                </a:lnTo>
                <a:lnTo>
                  <a:pt x="4432" y="284"/>
                </a:lnTo>
                <a:lnTo>
                  <a:pt x="4436" y="304"/>
                </a:lnTo>
                <a:lnTo>
                  <a:pt x="4438" y="328"/>
                </a:lnTo>
                <a:lnTo>
                  <a:pt x="4438" y="328"/>
                </a:lnTo>
                <a:lnTo>
                  <a:pt x="4438" y="942"/>
                </a:lnTo>
                <a:lnTo>
                  <a:pt x="4438" y="942"/>
                </a:lnTo>
                <a:lnTo>
                  <a:pt x="4410" y="942"/>
                </a:lnTo>
                <a:lnTo>
                  <a:pt x="4410" y="942"/>
                </a:lnTo>
                <a:lnTo>
                  <a:pt x="4390" y="940"/>
                </a:lnTo>
                <a:lnTo>
                  <a:pt x="4374" y="936"/>
                </a:lnTo>
                <a:lnTo>
                  <a:pt x="4360" y="930"/>
                </a:lnTo>
                <a:lnTo>
                  <a:pt x="4348" y="920"/>
                </a:lnTo>
                <a:lnTo>
                  <a:pt x="4340" y="908"/>
                </a:lnTo>
                <a:lnTo>
                  <a:pt x="4334" y="892"/>
                </a:lnTo>
                <a:lnTo>
                  <a:pt x="4330" y="874"/>
                </a:lnTo>
                <a:lnTo>
                  <a:pt x="4328" y="852"/>
                </a:lnTo>
                <a:lnTo>
                  <a:pt x="4328" y="852"/>
                </a:lnTo>
                <a:lnTo>
                  <a:pt x="4328" y="236"/>
                </a:lnTo>
                <a:lnTo>
                  <a:pt x="4328" y="236"/>
                </a:lnTo>
                <a:close/>
                <a:moveTo>
                  <a:pt x="1210" y="328"/>
                </a:moveTo>
                <a:lnTo>
                  <a:pt x="1210" y="328"/>
                </a:lnTo>
                <a:lnTo>
                  <a:pt x="1230" y="312"/>
                </a:lnTo>
                <a:lnTo>
                  <a:pt x="1252" y="296"/>
                </a:lnTo>
                <a:lnTo>
                  <a:pt x="1280" y="280"/>
                </a:lnTo>
                <a:lnTo>
                  <a:pt x="1310" y="266"/>
                </a:lnTo>
                <a:lnTo>
                  <a:pt x="1344" y="254"/>
                </a:lnTo>
                <a:lnTo>
                  <a:pt x="1382" y="244"/>
                </a:lnTo>
                <a:lnTo>
                  <a:pt x="1424" y="238"/>
                </a:lnTo>
                <a:lnTo>
                  <a:pt x="1472" y="236"/>
                </a:lnTo>
                <a:lnTo>
                  <a:pt x="1472" y="236"/>
                </a:lnTo>
                <a:lnTo>
                  <a:pt x="1692" y="236"/>
                </a:lnTo>
                <a:lnTo>
                  <a:pt x="1692" y="236"/>
                </a:lnTo>
                <a:lnTo>
                  <a:pt x="1718" y="238"/>
                </a:lnTo>
                <a:lnTo>
                  <a:pt x="1744" y="238"/>
                </a:lnTo>
                <a:lnTo>
                  <a:pt x="1770" y="242"/>
                </a:lnTo>
                <a:lnTo>
                  <a:pt x="1794" y="246"/>
                </a:lnTo>
                <a:lnTo>
                  <a:pt x="1816" y="250"/>
                </a:lnTo>
                <a:lnTo>
                  <a:pt x="1838" y="256"/>
                </a:lnTo>
                <a:lnTo>
                  <a:pt x="1878" y="270"/>
                </a:lnTo>
                <a:lnTo>
                  <a:pt x="1912" y="288"/>
                </a:lnTo>
                <a:lnTo>
                  <a:pt x="1944" y="308"/>
                </a:lnTo>
                <a:lnTo>
                  <a:pt x="1972" y="332"/>
                </a:lnTo>
                <a:lnTo>
                  <a:pt x="1996" y="356"/>
                </a:lnTo>
                <a:lnTo>
                  <a:pt x="2016" y="384"/>
                </a:lnTo>
                <a:lnTo>
                  <a:pt x="2032" y="412"/>
                </a:lnTo>
                <a:lnTo>
                  <a:pt x="2046" y="440"/>
                </a:lnTo>
                <a:lnTo>
                  <a:pt x="2058" y="470"/>
                </a:lnTo>
                <a:lnTo>
                  <a:pt x="2066" y="500"/>
                </a:lnTo>
                <a:lnTo>
                  <a:pt x="2070" y="530"/>
                </a:lnTo>
                <a:lnTo>
                  <a:pt x="2074" y="560"/>
                </a:lnTo>
                <a:lnTo>
                  <a:pt x="2074" y="590"/>
                </a:lnTo>
                <a:lnTo>
                  <a:pt x="2074" y="590"/>
                </a:lnTo>
                <a:lnTo>
                  <a:pt x="2074" y="620"/>
                </a:lnTo>
                <a:lnTo>
                  <a:pt x="2070" y="652"/>
                </a:lnTo>
                <a:lnTo>
                  <a:pt x="2064" y="684"/>
                </a:lnTo>
                <a:lnTo>
                  <a:pt x="2054" y="716"/>
                </a:lnTo>
                <a:lnTo>
                  <a:pt x="2042" y="746"/>
                </a:lnTo>
                <a:lnTo>
                  <a:pt x="2028" y="774"/>
                </a:lnTo>
                <a:lnTo>
                  <a:pt x="2010" y="802"/>
                </a:lnTo>
                <a:lnTo>
                  <a:pt x="1988" y="828"/>
                </a:lnTo>
                <a:lnTo>
                  <a:pt x="1964" y="852"/>
                </a:lnTo>
                <a:lnTo>
                  <a:pt x="1936" y="874"/>
                </a:lnTo>
                <a:lnTo>
                  <a:pt x="1906" y="894"/>
                </a:lnTo>
                <a:lnTo>
                  <a:pt x="1870" y="910"/>
                </a:lnTo>
                <a:lnTo>
                  <a:pt x="1832" y="924"/>
                </a:lnTo>
                <a:lnTo>
                  <a:pt x="1788" y="934"/>
                </a:lnTo>
                <a:lnTo>
                  <a:pt x="1742" y="940"/>
                </a:lnTo>
                <a:lnTo>
                  <a:pt x="1692" y="942"/>
                </a:lnTo>
                <a:lnTo>
                  <a:pt x="1692" y="942"/>
                </a:lnTo>
                <a:lnTo>
                  <a:pt x="1472" y="942"/>
                </a:lnTo>
                <a:lnTo>
                  <a:pt x="1472" y="942"/>
                </a:lnTo>
                <a:lnTo>
                  <a:pt x="1432" y="940"/>
                </a:lnTo>
                <a:lnTo>
                  <a:pt x="1394" y="936"/>
                </a:lnTo>
                <a:lnTo>
                  <a:pt x="1358" y="928"/>
                </a:lnTo>
                <a:lnTo>
                  <a:pt x="1324" y="916"/>
                </a:lnTo>
                <a:lnTo>
                  <a:pt x="1290" y="904"/>
                </a:lnTo>
                <a:lnTo>
                  <a:pt x="1260" y="886"/>
                </a:lnTo>
                <a:lnTo>
                  <a:pt x="1232" y="868"/>
                </a:lnTo>
                <a:lnTo>
                  <a:pt x="1206" y="846"/>
                </a:lnTo>
                <a:lnTo>
                  <a:pt x="1184" y="822"/>
                </a:lnTo>
                <a:lnTo>
                  <a:pt x="1162" y="796"/>
                </a:lnTo>
                <a:lnTo>
                  <a:pt x="1144" y="766"/>
                </a:lnTo>
                <a:lnTo>
                  <a:pt x="1130" y="734"/>
                </a:lnTo>
                <a:lnTo>
                  <a:pt x="1118" y="702"/>
                </a:lnTo>
                <a:lnTo>
                  <a:pt x="1110" y="666"/>
                </a:lnTo>
                <a:lnTo>
                  <a:pt x="1104" y="628"/>
                </a:lnTo>
                <a:lnTo>
                  <a:pt x="1102" y="590"/>
                </a:lnTo>
                <a:lnTo>
                  <a:pt x="1102" y="590"/>
                </a:lnTo>
                <a:lnTo>
                  <a:pt x="1102" y="0"/>
                </a:lnTo>
                <a:lnTo>
                  <a:pt x="1102" y="0"/>
                </a:lnTo>
                <a:lnTo>
                  <a:pt x="1136" y="0"/>
                </a:lnTo>
                <a:lnTo>
                  <a:pt x="1136" y="0"/>
                </a:lnTo>
                <a:lnTo>
                  <a:pt x="1154" y="0"/>
                </a:lnTo>
                <a:lnTo>
                  <a:pt x="1168" y="4"/>
                </a:lnTo>
                <a:lnTo>
                  <a:pt x="1180" y="10"/>
                </a:lnTo>
                <a:lnTo>
                  <a:pt x="1192" y="18"/>
                </a:lnTo>
                <a:lnTo>
                  <a:pt x="1200" y="28"/>
                </a:lnTo>
                <a:lnTo>
                  <a:pt x="1206" y="40"/>
                </a:lnTo>
                <a:lnTo>
                  <a:pt x="1210" y="54"/>
                </a:lnTo>
                <a:lnTo>
                  <a:pt x="1210" y="70"/>
                </a:lnTo>
                <a:lnTo>
                  <a:pt x="1210" y="70"/>
                </a:lnTo>
                <a:lnTo>
                  <a:pt x="1210" y="328"/>
                </a:lnTo>
                <a:lnTo>
                  <a:pt x="1210" y="328"/>
                </a:lnTo>
                <a:close/>
                <a:moveTo>
                  <a:pt x="1496" y="844"/>
                </a:moveTo>
                <a:lnTo>
                  <a:pt x="1496" y="844"/>
                </a:lnTo>
                <a:lnTo>
                  <a:pt x="1684" y="844"/>
                </a:lnTo>
                <a:lnTo>
                  <a:pt x="1684" y="844"/>
                </a:lnTo>
                <a:lnTo>
                  <a:pt x="1722" y="842"/>
                </a:lnTo>
                <a:lnTo>
                  <a:pt x="1756" y="838"/>
                </a:lnTo>
                <a:lnTo>
                  <a:pt x="1788" y="830"/>
                </a:lnTo>
                <a:lnTo>
                  <a:pt x="1816" y="820"/>
                </a:lnTo>
                <a:lnTo>
                  <a:pt x="1842" y="810"/>
                </a:lnTo>
                <a:lnTo>
                  <a:pt x="1866" y="796"/>
                </a:lnTo>
                <a:lnTo>
                  <a:pt x="1886" y="780"/>
                </a:lnTo>
                <a:lnTo>
                  <a:pt x="1904" y="762"/>
                </a:lnTo>
                <a:lnTo>
                  <a:pt x="1920" y="742"/>
                </a:lnTo>
                <a:lnTo>
                  <a:pt x="1932" y="722"/>
                </a:lnTo>
                <a:lnTo>
                  <a:pt x="1944" y="702"/>
                </a:lnTo>
                <a:lnTo>
                  <a:pt x="1952" y="680"/>
                </a:lnTo>
                <a:lnTo>
                  <a:pt x="1958" y="658"/>
                </a:lnTo>
                <a:lnTo>
                  <a:pt x="1964" y="634"/>
                </a:lnTo>
                <a:lnTo>
                  <a:pt x="1966" y="612"/>
                </a:lnTo>
                <a:lnTo>
                  <a:pt x="1966" y="590"/>
                </a:lnTo>
                <a:lnTo>
                  <a:pt x="1966" y="590"/>
                </a:lnTo>
                <a:lnTo>
                  <a:pt x="1966" y="566"/>
                </a:lnTo>
                <a:lnTo>
                  <a:pt x="1964" y="544"/>
                </a:lnTo>
                <a:lnTo>
                  <a:pt x="1958" y="520"/>
                </a:lnTo>
                <a:lnTo>
                  <a:pt x="1952" y="498"/>
                </a:lnTo>
                <a:lnTo>
                  <a:pt x="1944" y="476"/>
                </a:lnTo>
                <a:lnTo>
                  <a:pt x="1932" y="456"/>
                </a:lnTo>
                <a:lnTo>
                  <a:pt x="1920" y="436"/>
                </a:lnTo>
                <a:lnTo>
                  <a:pt x="1904" y="416"/>
                </a:lnTo>
                <a:lnTo>
                  <a:pt x="1886" y="398"/>
                </a:lnTo>
                <a:lnTo>
                  <a:pt x="1866" y="382"/>
                </a:lnTo>
                <a:lnTo>
                  <a:pt x="1842" y="370"/>
                </a:lnTo>
                <a:lnTo>
                  <a:pt x="1816" y="358"/>
                </a:lnTo>
                <a:lnTo>
                  <a:pt x="1788" y="348"/>
                </a:lnTo>
                <a:lnTo>
                  <a:pt x="1756" y="340"/>
                </a:lnTo>
                <a:lnTo>
                  <a:pt x="1722" y="336"/>
                </a:lnTo>
                <a:lnTo>
                  <a:pt x="1684" y="334"/>
                </a:lnTo>
                <a:lnTo>
                  <a:pt x="1684" y="334"/>
                </a:lnTo>
                <a:lnTo>
                  <a:pt x="1496" y="334"/>
                </a:lnTo>
                <a:lnTo>
                  <a:pt x="1496" y="334"/>
                </a:lnTo>
                <a:lnTo>
                  <a:pt x="1456" y="336"/>
                </a:lnTo>
                <a:lnTo>
                  <a:pt x="1420" y="340"/>
                </a:lnTo>
                <a:lnTo>
                  <a:pt x="1388" y="348"/>
                </a:lnTo>
                <a:lnTo>
                  <a:pt x="1358" y="358"/>
                </a:lnTo>
                <a:lnTo>
                  <a:pt x="1332" y="370"/>
                </a:lnTo>
                <a:lnTo>
                  <a:pt x="1308" y="384"/>
                </a:lnTo>
                <a:lnTo>
                  <a:pt x="1288" y="402"/>
                </a:lnTo>
                <a:lnTo>
                  <a:pt x="1270" y="418"/>
                </a:lnTo>
                <a:lnTo>
                  <a:pt x="1256" y="438"/>
                </a:lnTo>
                <a:lnTo>
                  <a:pt x="1242" y="458"/>
                </a:lnTo>
                <a:lnTo>
                  <a:pt x="1232" y="480"/>
                </a:lnTo>
                <a:lnTo>
                  <a:pt x="1224" y="500"/>
                </a:lnTo>
                <a:lnTo>
                  <a:pt x="1218" y="524"/>
                </a:lnTo>
                <a:lnTo>
                  <a:pt x="1214" y="546"/>
                </a:lnTo>
                <a:lnTo>
                  <a:pt x="1212" y="568"/>
                </a:lnTo>
                <a:lnTo>
                  <a:pt x="1210" y="590"/>
                </a:lnTo>
                <a:lnTo>
                  <a:pt x="1210" y="590"/>
                </a:lnTo>
                <a:lnTo>
                  <a:pt x="1212" y="608"/>
                </a:lnTo>
                <a:lnTo>
                  <a:pt x="1214" y="630"/>
                </a:lnTo>
                <a:lnTo>
                  <a:pt x="1218" y="650"/>
                </a:lnTo>
                <a:lnTo>
                  <a:pt x="1224" y="672"/>
                </a:lnTo>
                <a:lnTo>
                  <a:pt x="1232" y="694"/>
                </a:lnTo>
                <a:lnTo>
                  <a:pt x="1242" y="714"/>
                </a:lnTo>
                <a:lnTo>
                  <a:pt x="1254" y="736"/>
                </a:lnTo>
                <a:lnTo>
                  <a:pt x="1268" y="754"/>
                </a:lnTo>
                <a:lnTo>
                  <a:pt x="1286" y="774"/>
                </a:lnTo>
                <a:lnTo>
                  <a:pt x="1306" y="790"/>
                </a:lnTo>
                <a:lnTo>
                  <a:pt x="1328" y="806"/>
                </a:lnTo>
                <a:lnTo>
                  <a:pt x="1356" y="818"/>
                </a:lnTo>
                <a:lnTo>
                  <a:pt x="1384" y="830"/>
                </a:lnTo>
                <a:lnTo>
                  <a:pt x="1418" y="838"/>
                </a:lnTo>
                <a:lnTo>
                  <a:pt x="1456" y="842"/>
                </a:lnTo>
                <a:lnTo>
                  <a:pt x="1496" y="844"/>
                </a:lnTo>
                <a:lnTo>
                  <a:pt x="1496" y="844"/>
                </a:lnTo>
                <a:close/>
                <a:moveTo>
                  <a:pt x="2294" y="328"/>
                </a:moveTo>
                <a:lnTo>
                  <a:pt x="2294" y="328"/>
                </a:lnTo>
                <a:lnTo>
                  <a:pt x="2312" y="312"/>
                </a:lnTo>
                <a:lnTo>
                  <a:pt x="2336" y="296"/>
                </a:lnTo>
                <a:lnTo>
                  <a:pt x="2362" y="280"/>
                </a:lnTo>
                <a:lnTo>
                  <a:pt x="2392" y="266"/>
                </a:lnTo>
                <a:lnTo>
                  <a:pt x="2426" y="254"/>
                </a:lnTo>
                <a:lnTo>
                  <a:pt x="2464" y="244"/>
                </a:lnTo>
                <a:lnTo>
                  <a:pt x="2506" y="238"/>
                </a:lnTo>
                <a:lnTo>
                  <a:pt x="2554" y="236"/>
                </a:lnTo>
                <a:lnTo>
                  <a:pt x="2554" y="236"/>
                </a:lnTo>
                <a:lnTo>
                  <a:pt x="2774" y="236"/>
                </a:lnTo>
                <a:lnTo>
                  <a:pt x="2774" y="236"/>
                </a:lnTo>
                <a:lnTo>
                  <a:pt x="2800" y="238"/>
                </a:lnTo>
                <a:lnTo>
                  <a:pt x="2828" y="238"/>
                </a:lnTo>
                <a:lnTo>
                  <a:pt x="2852" y="242"/>
                </a:lnTo>
                <a:lnTo>
                  <a:pt x="2876" y="246"/>
                </a:lnTo>
                <a:lnTo>
                  <a:pt x="2898" y="250"/>
                </a:lnTo>
                <a:lnTo>
                  <a:pt x="2920" y="256"/>
                </a:lnTo>
                <a:lnTo>
                  <a:pt x="2960" y="270"/>
                </a:lnTo>
                <a:lnTo>
                  <a:pt x="2996" y="288"/>
                </a:lnTo>
                <a:lnTo>
                  <a:pt x="3026" y="308"/>
                </a:lnTo>
                <a:lnTo>
                  <a:pt x="3054" y="332"/>
                </a:lnTo>
                <a:lnTo>
                  <a:pt x="3078" y="356"/>
                </a:lnTo>
                <a:lnTo>
                  <a:pt x="3098" y="384"/>
                </a:lnTo>
                <a:lnTo>
                  <a:pt x="3114" y="412"/>
                </a:lnTo>
                <a:lnTo>
                  <a:pt x="3128" y="440"/>
                </a:lnTo>
                <a:lnTo>
                  <a:pt x="3140" y="470"/>
                </a:lnTo>
                <a:lnTo>
                  <a:pt x="3148" y="500"/>
                </a:lnTo>
                <a:lnTo>
                  <a:pt x="3152" y="530"/>
                </a:lnTo>
                <a:lnTo>
                  <a:pt x="3156" y="560"/>
                </a:lnTo>
                <a:lnTo>
                  <a:pt x="3158" y="590"/>
                </a:lnTo>
                <a:lnTo>
                  <a:pt x="3158" y="590"/>
                </a:lnTo>
                <a:lnTo>
                  <a:pt x="3156" y="620"/>
                </a:lnTo>
                <a:lnTo>
                  <a:pt x="3152" y="652"/>
                </a:lnTo>
                <a:lnTo>
                  <a:pt x="3146" y="684"/>
                </a:lnTo>
                <a:lnTo>
                  <a:pt x="3136" y="716"/>
                </a:lnTo>
                <a:lnTo>
                  <a:pt x="3126" y="746"/>
                </a:lnTo>
                <a:lnTo>
                  <a:pt x="3110" y="774"/>
                </a:lnTo>
                <a:lnTo>
                  <a:pt x="3092" y="802"/>
                </a:lnTo>
                <a:lnTo>
                  <a:pt x="3072" y="828"/>
                </a:lnTo>
                <a:lnTo>
                  <a:pt x="3046" y="852"/>
                </a:lnTo>
                <a:lnTo>
                  <a:pt x="3018" y="874"/>
                </a:lnTo>
                <a:lnTo>
                  <a:pt x="2988" y="894"/>
                </a:lnTo>
                <a:lnTo>
                  <a:pt x="2952" y="910"/>
                </a:lnTo>
                <a:lnTo>
                  <a:pt x="2914" y="924"/>
                </a:lnTo>
                <a:lnTo>
                  <a:pt x="2872" y="934"/>
                </a:lnTo>
                <a:lnTo>
                  <a:pt x="2824" y="940"/>
                </a:lnTo>
                <a:lnTo>
                  <a:pt x="2774" y="942"/>
                </a:lnTo>
                <a:lnTo>
                  <a:pt x="2774" y="942"/>
                </a:lnTo>
                <a:lnTo>
                  <a:pt x="2554" y="942"/>
                </a:lnTo>
                <a:lnTo>
                  <a:pt x="2554" y="942"/>
                </a:lnTo>
                <a:lnTo>
                  <a:pt x="2514" y="940"/>
                </a:lnTo>
                <a:lnTo>
                  <a:pt x="2476" y="936"/>
                </a:lnTo>
                <a:lnTo>
                  <a:pt x="2440" y="928"/>
                </a:lnTo>
                <a:lnTo>
                  <a:pt x="2406" y="916"/>
                </a:lnTo>
                <a:lnTo>
                  <a:pt x="2374" y="904"/>
                </a:lnTo>
                <a:lnTo>
                  <a:pt x="2342" y="886"/>
                </a:lnTo>
                <a:lnTo>
                  <a:pt x="2314" y="868"/>
                </a:lnTo>
                <a:lnTo>
                  <a:pt x="2288" y="846"/>
                </a:lnTo>
                <a:lnTo>
                  <a:pt x="2266" y="822"/>
                </a:lnTo>
                <a:lnTo>
                  <a:pt x="2246" y="796"/>
                </a:lnTo>
                <a:lnTo>
                  <a:pt x="2228" y="766"/>
                </a:lnTo>
                <a:lnTo>
                  <a:pt x="2212" y="734"/>
                </a:lnTo>
                <a:lnTo>
                  <a:pt x="2200" y="702"/>
                </a:lnTo>
                <a:lnTo>
                  <a:pt x="2192" y="666"/>
                </a:lnTo>
                <a:lnTo>
                  <a:pt x="2186" y="628"/>
                </a:lnTo>
                <a:lnTo>
                  <a:pt x="2184" y="590"/>
                </a:lnTo>
                <a:lnTo>
                  <a:pt x="2184" y="590"/>
                </a:lnTo>
                <a:lnTo>
                  <a:pt x="2184" y="0"/>
                </a:lnTo>
                <a:lnTo>
                  <a:pt x="2184" y="0"/>
                </a:lnTo>
                <a:lnTo>
                  <a:pt x="2218" y="0"/>
                </a:lnTo>
                <a:lnTo>
                  <a:pt x="2218" y="0"/>
                </a:lnTo>
                <a:lnTo>
                  <a:pt x="2236" y="0"/>
                </a:lnTo>
                <a:lnTo>
                  <a:pt x="2250" y="4"/>
                </a:lnTo>
                <a:lnTo>
                  <a:pt x="2264" y="10"/>
                </a:lnTo>
                <a:lnTo>
                  <a:pt x="2274" y="18"/>
                </a:lnTo>
                <a:lnTo>
                  <a:pt x="2282" y="28"/>
                </a:lnTo>
                <a:lnTo>
                  <a:pt x="2288" y="40"/>
                </a:lnTo>
                <a:lnTo>
                  <a:pt x="2292" y="54"/>
                </a:lnTo>
                <a:lnTo>
                  <a:pt x="2294" y="70"/>
                </a:lnTo>
                <a:lnTo>
                  <a:pt x="2294" y="70"/>
                </a:lnTo>
                <a:lnTo>
                  <a:pt x="2294" y="328"/>
                </a:lnTo>
                <a:lnTo>
                  <a:pt x="2294" y="328"/>
                </a:lnTo>
                <a:close/>
                <a:moveTo>
                  <a:pt x="2578" y="844"/>
                </a:moveTo>
                <a:lnTo>
                  <a:pt x="2578" y="844"/>
                </a:lnTo>
                <a:lnTo>
                  <a:pt x="2766" y="844"/>
                </a:lnTo>
                <a:lnTo>
                  <a:pt x="2766" y="844"/>
                </a:lnTo>
                <a:lnTo>
                  <a:pt x="2804" y="842"/>
                </a:lnTo>
                <a:lnTo>
                  <a:pt x="2838" y="838"/>
                </a:lnTo>
                <a:lnTo>
                  <a:pt x="2870" y="830"/>
                </a:lnTo>
                <a:lnTo>
                  <a:pt x="2900" y="820"/>
                </a:lnTo>
                <a:lnTo>
                  <a:pt x="2924" y="810"/>
                </a:lnTo>
                <a:lnTo>
                  <a:pt x="2948" y="796"/>
                </a:lnTo>
                <a:lnTo>
                  <a:pt x="2968" y="780"/>
                </a:lnTo>
                <a:lnTo>
                  <a:pt x="2986" y="762"/>
                </a:lnTo>
                <a:lnTo>
                  <a:pt x="3002" y="742"/>
                </a:lnTo>
                <a:lnTo>
                  <a:pt x="3014" y="722"/>
                </a:lnTo>
                <a:lnTo>
                  <a:pt x="3026" y="702"/>
                </a:lnTo>
                <a:lnTo>
                  <a:pt x="3034" y="680"/>
                </a:lnTo>
                <a:lnTo>
                  <a:pt x="3040" y="658"/>
                </a:lnTo>
                <a:lnTo>
                  <a:pt x="3046" y="634"/>
                </a:lnTo>
                <a:lnTo>
                  <a:pt x="3048" y="612"/>
                </a:lnTo>
                <a:lnTo>
                  <a:pt x="3048" y="590"/>
                </a:lnTo>
                <a:lnTo>
                  <a:pt x="3048" y="590"/>
                </a:lnTo>
                <a:lnTo>
                  <a:pt x="3048" y="566"/>
                </a:lnTo>
                <a:lnTo>
                  <a:pt x="3046" y="544"/>
                </a:lnTo>
                <a:lnTo>
                  <a:pt x="3040" y="520"/>
                </a:lnTo>
                <a:lnTo>
                  <a:pt x="3034" y="498"/>
                </a:lnTo>
                <a:lnTo>
                  <a:pt x="3026" y="476"/>
                </a:lnTo>
                <a:lnTo>
                  <a:pt x="3014" y="456"/>
                </a:lnTo>
                <a:lnTo>
                  <a:pt x="3002" y="436"/>
                </a:lnTo>
                <a:lnTo>
                  <a:pt x="2986" y="416"/>
                </a:lnTo>
                <a:lnTo>
                  <a:pt x="2968" y="398"/>
                </a:lnTo>
                <a:lnTo>
                  <a:pt x="2948" y="382"/>
                </a:lnTo>
                <a:lnTo>
                  <a:pt x="2924" y="370"/>
                </a:lnTo>
                <a:lnTo>
                  <a:pt x="2900" y="358"/>
                </a:lnTo>
                <a:lnTo>
                  <a:pt x="2870" y="348"/>
                </a:lnTo>
                <a:lnTo>
                  <a:pt x="2838" y="340"/>
                </a:lnTo>
                <a:lnTo>
                  <a:pt x="2804" y="336"/>
                </a:lnTo>
                <a:lnTo>
                  <a:pt x="2766" y="334"/>
                </a:lnTo>
                <a:lnTo>
                  <a:pt x="2766" y="334"/>
                </a:lnTo>
                <a:lnTo>
                  <a:pt x="2578" y="334"/>
                </a:lnTo>
                <a:lnTo>
                  <a:pt x="2578" y="334"/>
                </a:lnTo>
                <a:lnTo>
                  <a:pt x="2538" y="336"/>
                </a:lnTo>
                <a:lnTo>
                  <a:pt x="2502" y="340"/>
                </a:lnTo>
                <a:lnTo>
                  <a:pt x="2470" y="348"/>
                </a:lnTo>
                <a:lnTo>
                  <a:pt x="2440" y="358"/>
                </a:lnTo>
                <a:lnTo>
                  <a:pt x="2414" y="370"/>
                </a:lnTo>
                <a:lnTo>
                  <a:pt x="2390" y="384"/>
                </a:lnTo>
                <a:lnTo>
                  <a:pt x="2370" y="402"/>
                </a:lnTo>
                <a:lnTo>
                  <a:pt x="2352" y="418"/>
                </a:lnTo>
                <a:lnTo>
                  <a:pt x="2338" y="438"/>
                </a:lnTo>
                <a:lnTo>
                  <a:pt x="2326" y="458"/>
                </a:lnTo>
                <a:lnTo>
                  <a:pt x="2314" y="480"/>
                </a:lnTo>
                <a:lnTo>
                  <a:pt x="2306" y="500"/>
                </a:lnTo>
                <a:lnTo>
                  <a:pt x="2300" y="524"/>
                </a:lnTo>
                <a:lnTo>
                  <a:pt x="2296" y="546"/>
                </a:lnTo>
                <a:lnTo>
                  <a:pt x="2294" y="568"/>
                </a:lnTo>
                <a:lnTo>
                  <a:pt x="2294" y="590"/>
                </a:lnTo>
                <a:lnTo>
                  <a:pt x="2294" y="590"/>
                </a:lnTo>
                <a:lnTo>
                  <a:pt x="2294" y="608"/>
                </a:lnTo>
                <a:lnTo>
                  <a:pt x="2296" y="630"/>
                </a:lnTo>
                <a:lnTo>
                  <a:pt x="2300" y="650"/>
                </a:lnTo>
                <a:lnTo>
                  <a:pt x="2306" y="672"/>
                </a:lnTo>
                <a:lnTo>
                  <a:pt x="2314" y="694"/>
                </a:lnTo>
                <a:lnTo>
                  <a:pt x="2324" y="714"/>
                </a:lnTo>
                <a:lnTo>
                  <a:pt x="2336" y="736"/>
                </a:lnTo>
                <a:lnTo>
                  <a:pt x="2350" y="754"/>
                </a:lnTo>
                <a:lnTo>
                  <a:pt x="2368" y="774"/>
                </a:lnTo>
                <a:lnTo>
                  <a:pt x="2388" y="790"/>
                </a:lnTo>
                <a:lnTo>
                  <a:pt x="2412" y="806"/>
                </a:lnTo>
                <a:lnTo>
                  <a:pt x="2438" y="818"/>
                </a:lnTo>
                <a:lnTo>
                  <a:pt x="2468" y="830"/>
                </a:lnTo>
                <a:lnTo>
                  <a:pt x="2500" y="838"/>
                </a:lnTo>
                <a:lnTo>
                  <a:pt x="2538" y="842"/>
                </a:lnTo>
                <a:lnTo>
                  <a:pt x="2578" y="844"/>
                </a:lnTo>
                <a:lnTo>
                  <a:pt x="2578" y="84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50000"/>
              </a:spcBef>
              <a:spcAft>
                <a:spcPct val="50000"/>
              </a:spcAft>
              <a:buClrTx/>
              <a:buSzTx/>
              <a:buFontTx/>
              <a:buNone/>
              <a:tabLst/>
              <a:defRPr/>
            </a:pPr>
            <a:endParaRPr kumimoji="0" lang="en-US" sz="2200" b="0" i="0" u="none" strike="noStrike" kern="0" cap="none" spc="0" normalizeH="0" baseline="0" noProof="0">
              <a:ln>
                <a:noFill/>
              </a:ln>
              <a:solidFill>
                <a:srgbClr val="FFFFFF"/>
              </a:solidFill>
              <a:effectLst/>
              <a:uLnTx/>
              <a:uFillTx/>
              <a:latin typeface="Arial" charset="0"/>
            </a:endParaRPr>
          </a:p>
        </p:txBody>
      </p:sp>
      <p:sp>
        <p:nvSpPr>
          <p:cNvPr id="2" name="TextBox 1">
            <a:extLst>
              <a:ext uri="{FF2B5EF4-FFF2-40B4-BE49-F238E27FC236}">
                <a16:creationId xmlns:a16="http://schemas.microsoft.com/office/drawing/2014/main" id="{9E9F5250-21F8-4E29-9FC3-D8EF11ED555F}"/>
              </a:ext>
            </a:extLst>
          </p:cNvPr>
          <p:cNvSpPr txBox="1"/>
          <p:nvPr/>
        </p:nvSpPr>
        <p:spPr>
          <a:xfrm>
            <a:off x="5966691" y="6613238"/>
            <a:ext cx="2116106" cy="261610"/>
          </a:xfrm>
          <a:prstGeom prst="rect">
            <a:avLst/>
          </a:prstGeom>
          <a:noFill/>
        </p:spPr>
        <p:txBody>
          <a:bodyPr wrap="square" rtlCol="0">
            <a:spAutoFit/>
          </a:bodyPr>
          <a:lstStyle/>
          <a:p>
            <a:r>
              <a:rPr lang="en-US" sz="1100" dirty="0">
                <a:solidFill>
                  <a:schemeClr val="bg1"/>
                </a:solidFill>
              </a:rPr>
              <a:t>ABBV-US-00939-E v1.0 7.2021</a:t>
            </a:r>
          </a:p>
        </p:txBody>
      </p:sp>
    </p:spTree>
    <p:extLst>
      <p:ext uri="{BB962C8B-B14F-4D97-AF65-F5344CB8AC3E}">
        <p14:creationId xmlns:p14="http://schemas.microsoft.com/office/powerpoint/2010/main" val="1271044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76310-FB9C-4F3B-9B25-B04EA9F8CF91}"/>
              </a:ext>
            </a:extLst>
          </p:cNvPr>
          <p:cNvSpPr>
            <a:spLocks noGrp="1"/>
          </p:cNvSpPr>
          <p:nvPr>
            <p:ph type="title"/>
          </p:nvPr>
        </p:nvSpPr>
        <p:spPr>
          <a:xfrm>
            <a:off x="595992" y="193485"/>
            <a:ext cx="7886700" cy="1071536"/>
          </a:xfrm>
        </p:spPr>
        <p:txBody>
          <a:bodyPr>
            <a:noAutofit/>
          </a:bodyPr>
          <a:lstStyle/>
          <a:p>
            <a:pPr>
              <a:lnSpc>
                <a:spcPts val="3060"/>
              </a:lnSpc>
            </a:pPr>
            <a:r>
              <a:rPr lang="en-US" sz="2400" dirty="0">
                <a:latin typeface="Arial" panose="020B0604020202020204" pitchFamily="34" charset="0"/>
                <a:cs typeface="Arial" panose="020B0604020202020204" pitchFamily="34" charset="0"/>
              </a:rPr>
              <a:t>CVD Risk Mitigation Factors/Intervention and its Impact on CVD</a:t>
            </a:r>
          </a:p>
        </p:txBody>
      </p:sp>
      <p:sp>
        <p:nvSpPr>
          <p:cNvPr id="4" name="TextBox 3">
            <a:extLst>
              <a:ext uri="{FF2B5EF4-FFF2-40B4-BE49-F238E27FC236}">
                <a16:creationId xmlns:a16="http://schemas.microsoft.com/office/drawing/2014/main" id="{2D05494D-CF49-422A-9D52-C2621C2FB565}"/>
              </a:ext>
            </a:extLst>
          </p:cNvPr>
          <p:cNvSpPr txBox="1"/>
          <p:nvPr/>
        </p:nvSpPr>
        <p:spPr>
          <a:xfrm>
            <a:off x="685800" y="5745976"/>
            <a:ext cx="7395754" cy="323165"/>
          </a:xfrm>
          <a:prstGeom prst="rect">
            <a:avLst/>
          </a:prstGeom>
          <a:noFill/>
        </p:spPr>
        <p:txBody>
          <a:bodyPr wrap="square" lIns="0" tIns="0" rIns="0" bIns="0" rtlCol="0">
            <a:spAutoFit/>
          </a:bodyPr>
          <a:lstStyle/>
          <a:p>
            <a:pPr lvl="0">
              <a:defRPr/>
            </a:pPr>
            <a:r>
              <a:rPr lang="en-US" sz="700" dirty="0">
                <a:solidFill>
                  <a:srgbClr val="000000"/>
                </a:solidFill>
                <a:latin typeface="Arial" panose="020B0604020202020204" pitchFamily="34" charset="0"/>
                <a:cs typeface="Arial" panose="020B0604020202020204" pitchFamily="34" charset="0"/>
              </a:rPr>
              <a:t>ADT, androgen deprivation therapy; CVD, cardiovascular disease; PSA, prostate-specific antigen.   </a:t>
            </a:r>
          </a:p>
          <a:p>
            <a:pPr lvl="0">
              <a:defRPr/>
            </a:pPr>
            <a:r>
              <a:rPr kumimoji="0" lang="en-US" sz="7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References: 1</a:t>
            </a:r>
            <a:r>
              <a:rPr lang="en-US" sz="700" b="1" dirty="0">
                <a:latin typeface="Arial" panose="020B0604020202020204" pitchFamily="34" charset="0"/>
                <a:cs typeface="Arial" panose="020B0604020202020204" pitchFamily="34" charset="0"/>
              </a:rPr>
              <a:t>.</a:t>
            </a:r>
            <a:r>
              <a:rPr lang="en-US" sz="700" dirty="0">
                <a:latin typeface="Arial" panose="020B0604020202020204" pitchFamily="34" charset="0"/>
                <a:cs typeface="Arial" panose="020B0604020202020204" pitchFamily="34" charset="0"/>
              </a:rPr>
              <a:t> Moyad MA et al. </a:t>
            </a:r>
            <a:r>
              <a:rPr lang="en-US" sz="700" i="1" dirty="0">
                <a:latin typeface="Arial" panose="020B0604020202020204" pitchFamily="34" charset="0"/>
                <a:cs typeface="Arial" panose="020B0604020202020204" pitchFamily="34" charset="0"/>
              </a:rPr>
              <a:t>Asian J </a:t>
            </a:r>
            <a:r>
              <a:rPr lang="en-US" sz="700" i="1" dirty="0" err="1">
                <a:latin typeface="Arial" panose="020B0604020202020204" pitchFamily="34" charset="0"/>
                <a:cs typeface="Arial" panose="020B0604020202020204" pitchFamily="34" charset="0"/>
              </a:rPr>
              <a:t>Androl</a:t>
            </a:r>
            <a:r>
              <a:rPr lang="en-US" sz="700" i="1" dirty="0">
                <a:latin typeface="Arial" panose="020B0604020202020204" pitchFamily="34" charset="0"/>
                <a:cs typeface="Arial" panose="020B0604020202020204" pitchFamily="34" charset="0"/>
              </a:rPr>
              <a:t>. </a:t>
            </a:r>
            <a:r>
              <a:rPr lang="en-US" sz="700" dirty="0">
                <a:latin typeface="Arial" panose="020B0604020202020204" pitchFamily="34" charset="0"/>
                <a:cs typeface="Arial" panose="020B0604020202020204" pitchFamily="34" charset="0"/>
              </a:rPr>
              <a:t>2015;17:1–9.</a:t>
            </a:r>
            <a:r>
              <a:rPr lang="en-US" sz="700" b="1" dirty="0">
                <a:latin typeface="Arial" panose="020B0604020202020204" pitchFamily="34" charset="0"/>
                <a:cs typeface="Arial" panose="020B0604020202020204" pitchFamily="34" charset="0"/>
              </a:rPr>
              <a:t> 2.</a:t>
            </a:r>
            <a:r>
              <a:rPr lang="en-US" sz="700" dirty="0">
                <a:latin typeface="Arial" panose="020B0604020202020204" pitchFamily="34" charset="0"/>
                <a:cs typeface="Arial" panose="020B0604020202020204" pitchFamily="34" charset="0"/>
              </a:rPr>
              <a:t>. Gupta D et al. </a:t>
            </a:r>
            <a:r>
              <a:rPr lang="en-US" sz="700" i="1" dirty="0">
                <a:latin typeface="Arial" panose="020B0604020202020204" pitchFamily="34" charset="0"/>
                <a:cs typeface="Arial" panose="020B0604020202020204" pitchFamily="34" charset="0"/>
              </a:rPr>
              <a:t>J Oncol </a:t>
            </a:r>
            <a:r>
              <a:rPr lang="en-US" sz="700" i="1" dirty="0" err="1">
                <a:latin typeface="Arial" panose="020B0604020202020204" pitchFamily="34" charset="0"/>
                <a:cs typeface="Arial" panose="020B0604020202020204" pitchFamily="34" charset="0"/>
              </a:rPr>
              <a:t>Pract</a:t>
            </a:r>
            <a:r>
              <a:rPr lang="en-US" sz="700" dirty="0">
                <a:latin typeface="Arial" panose="020B0604020202020204" pitchFamily="34" charset="0"/>
                <a:cs typeface="Arial" panose="020B0604020202020204" pitchFamily="34" charset="0"/>
              </a:rPr>
              <a:t>. 2018;14(10):580-587. </a:t>
            </a:r>
            <a:r>
              <a:rPr lang="en-US" sz="700" b="1" dirty="0">
                <a:latin typeface="Arial" panose="020B0604020202020204" pitchFamily="34" charset="0"/>
                <a:cs typeface="Arial" panose="020B0604020202020204" pitchFamily="34" charset="0"/>
              </a:rPr>
              <a:t>3.</a:t>
            </a:r>
            <a:r>
              <a:rPr lang="en-US" sz="700" dirty="0">
                <a:latin typeface="Arial" panose="020B0604020202020204" pitchFamily="34" charset="0"/>
                <a:cs typeface="Arial" panose="020B0604020202020204" pitchFamily="34" charset="0"/>
              </a:rPr>
              <a:t> Moyad MA. </a:t>
            </a:r>
            <a:r>
              <a:rPr lang="en-US" sz="700" i="1" dirty="0" err="1">
                <a:latin typeface="Arial" panose="020B0604020202020204" pitchFamily="34" charset="0"/>
                <a:cs typeface="Arial" panose="020B0604020202020204" pitchFamily="34" charset="0"/>
              </a:rPr>
              <a:t>Curr</a:t>
            </a:r>
            <a:r>
              <a:rPr lang="en-US" sz="700" i="1" dirty="0">
                <a:latin typeface="Arial" panose="020B0604020202020204" pitchFamily="34" charset="0"/>
                <a:cs typeface="Arial" panose="020B0604020202020204" pitchFamily="34" charset="0"/>
              </a:rPr>
              <a:t> </a:t>
            </a:r>
            <a:r>
              <a:rPr lang="en-US" sz="700" i="1" dirty="0" err="1">
                <a:latin typeface="Arial" panose="020B0604020202020204" pitchFamily="34" charset="0"/>
                <a:cs typeface="Arial" panose="020B0604020202020204" pitchFamily="34" charset="0"/>
              </a:rPr>
              <a:t>Urol</a:t>
            </a:r>
            <a:r>
              <a:rPr lang="en-US" sz="700" i="1" dirty="0">
                <a:latin typeface="Arial" panose="020B0604020202020204" pitchFamily="34" charset="0"/>
                <a:cs typeface="Arial" panose="020B0604020202020204" pitchFamily="34" charset="0"/>
              </a:rPr>
              <a:t> Rep. </a:t>
            </a:r>
            <a:r>
              <a:rPr lang="en-US" sz="700" dirty="0">
                <a:latin typeface="Arial" panose="020B0604020202020204" pitchFamily="34" charset="0"/>
                <a:cs typeface="Arial" panose="020B0604020202020204" pitchFamily="34" charset="0"/>
              </a:rPr>
              <a:t>2020;21(5):22. </a:t>
            </a:r>
            <a:r>
              <a:rPr lang="en-US" sz="700" b="1" dirty="0">
                <a:latin typeface="Arial" panose="020B0604020202020204" pitchFamily="34" charset="0"/>
                <a:cs typeface="Arial" panose="020B0604020202020204" pitchFamily="34" charset="0"/>
              </a:rPr>
              <a:t>4. </a:t>
            </a:r>
            <a:r>
              <a:rPr lang="en-US" sz="700" dirty="0">
                <a:latin typeface="Arial" panose="020B0604020202020204" pitchFamily="34" charset="0"/>
                <a:cs typeface="Arial" panose="020B0604020202020204" pitchFamily="34" charset="0"/>
              </a:rPr>
              <a:t>Moyad MA et al. </a:t>
            </a:r>
            <a:r>
              <a:rPr lang="en-US" sz="700" i="1" dirty="0" err="1">
                <a:latin typeface="Arial" panose="020B0604020202020204" pitchFamily="34" charset="0"/>
                <a:cs typeface="Arial" panose="020B0604020202020204" pitchFamily="34" charset="0"/>
              </a:rPr>
              <a:t>Urol</a:t>
            </a:r>
            <a:r>
              <a:rPr lang="en-US" sz="700" i="1" dirty="0">
                <a:latin typeface="Arial" panose="020B0604020202020204" pitchFamily="34" charset="0"/>
                <a:cs typeface="Arial" panose="020B0604020202020204" pitchFamily="34" charset="0"/>
              </a:rPr>
              <a:t> Clin North Am. </a:t>
            </a:r>
            <a:r>
              <a:rPr lang="en-US" sz="700" dirty="0">
                <a:latin typeface="Arial" panose="020B0604020202020204" pitchFamily="34" charset="0"/>
                <a:cs typeface="Arial" panose="020B0604020202020204" pitchFamily="34" charset="0"/>
              </a:rPr>
              <a:t>2011;38(3):325–331  </a:t>
            </a:r>
            <a:endParaRPr kumimoji="0" lang="en-US" sz="7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E8048A5-D81D-BF43-8E32-7D63FF04CC28}"/>
              </a:ext>
            </a:extLst>
          </p:cNvPr>
          <p:cNvSpPr txBox="1"/>
          <p:nvPr/>
        </p:nvSpPr>
        <p:spPr>
          <a:xfrm>
            <a:off x="100013" y="6441663"/>
            <a:ext cx="387667"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4A4CFE6-E8D8-5D4D-AB7C-47703D32433E}" type="slidenum">
              <a:rPr kumimoji="0" lang="en-US" sz="1100" b="0" i="0" u="none" strike="noStrike" kern="1200" cap="none" spc="0" normalizeH="0" baseline="0" noProof="0" smtClean="0">
                <a:ln>
                  <a:noFill/>
                </a:ln>
                <a:solidFill>
                  <a:srgbClr val="00407F"/>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10</a:t>
            </a:fld>
            <a:endParaRPr kumimoji="0" lang="en-US" sz="1100" b="0" i="0" u="none" strike="noStrike" kern="1200" cap="none" spc="0" normalizeH="0" baseline="0" noProof="0" dirty="0">
              <a:ln>
                <a:noFill/>
              </a:ln>
              <a:solidFill>
                <a:srgbClr val="00407F"/>
              </a:solidFill>
              <a:effectLst/>
              <a:uLnTx/>
              <a:uFillTx/>
              <a:latin typeface="Calibri" panose="020F0502020204030204"/>
              <a:ea typeface="+mn-ea"/>
              <a:cs typeface="+mn-cs"/>
            </a:endParaRPr>
          </a:p>
        </p:txBody>
      </p:sp>
      <p:graphicFrame>
        <p:nvGraphicFramePr>
          <p:cNvPr id="6" name="Table 7">
            <a:extLst>
              <a:ext uri="{FF2B5EF4-FFF2-40B4-BE49-F238E27FC236}">
                <a16:creationId xmlns:a16="http://schemas.microsoft.com/office/drawing/2014/main" id="{23C6AFCF-4DFB-4E98-83BD-D89D1306A8AB}"/>
              </a:ext>
            </a:extLst>
          </p:cNvPr>
          <p:cNvGraphicFramePr>
            <a:graphicFrameLocks noGrp="1"/>
          </p:cNvGraphicFramePr>
          <p:nvPr>
            <p:extLst>
              <p:ext uri="{D42A27DB-BD31-4B8C-83A1-F6EECF244321}">
                <p14:modId xmlns:p14="http://schemas.microsoft.com/office/powerpoint/2010/main" val="1490391136"/>
              </p:ext>
            </p:extLst>
          </p:nvPr>
        </p:nvGraphicFramePr>
        <p:xfrm>
          <a:off x="685800" y="1319885"/>
          <a:ext cx="8016652" cy="3687285"/>
        </p:xfrm>
        <a:graphic>
          <a:graphicData uri="http://schemas.openxmlformats.org/drawingml/2006/table">
            <a:tbl>
              <a:tblPr firstRow="1" bandRow="1">
                <a:tableStyleId>{5C22544A-7EE6-4342-B048-85BDC9FD1C3A}</a:tableStyleId>
              </a:tblPr>
              <a:tblGrid>
                <a:gridCol w="2913338">
                  <a:extLst>
                    <a:ext uri="{9D8B030D-6E8A-4147-A177-3AD203B41FA5}">
                      <a16:colId xmlns:a16="http://schemas.microsoft.com/office/drawing/2014/main" val="3054260120"/>
                    </a:ext>
                  </a:extLst>
                </a:gridCol>
                <a:gridCol w="5103314">
                  <a:extLst>
                    <a:ext uri="{9D8B030D-6E8A-4147-A177-3AD203B41FA5}">
                      <a16:colId xmlns:a16="http://schemas.microsoft.com/office/drawing/2014/main" val="402167957"/>
                    </a:ext>
                  </a:extLst>
                </a:gridCol>
              </a:tblGrid>
              <a:tr h="422411">
                <a:tc>
                  <a:txBody>
                    <a:bodyPr/>
                    <a:lstStyle/>
                    <a:p>
                      <a:pPr algn="l"/>
                      <a:r>
                        <a:rPr lang="en-US" sz="1100" b="1" dirty="0">
                          <a:solidFill>
                            <a:schemeClr val="bg1"/>
                          </a:solidFill>
                          <a:latin typeface="Arial" panose="020B0604020202020204" pitchFamily="34" charset="0"/>
                          <a:cs typeface="Arial" panose="020B0604020202020204" pitchFamily="34" charset="0"/>
                        </a:rPr>
                        <a:t>CVD Risk Mitigation Factors/Interventions </a:t>
                      </a:r>
                      <a:endParaRPr lang="en-US" sz="1100" b="1" baseline="30000" dirty="0">
                        <a:solidFill>
                          <a:schemeClr val="bg1"/>
                        </a:solidFill>
                        <a:latin typeface="Arial" panose="020B0604020202020204" pitchFamily="34" charset="0"/>
                        <a:cs typeface="Arial" panose="020B0604020202020204" pitchFamily="34" charset="0"/>
                      </a:endParaRPr>
                    </a:p>
                  </a:txBody>
                  <a:tcPr anchor="ctr">
                    <a:lnB w="12700" cap="flat" cmpd="sng" algn="ctr">
                      <a:solidFill>
                        <a:srgbClr val="00FDFF"/>
                      </a:solidFill>
                      <a:prstDash val="solid"/>
                      <a:round/>
                      <a:headEnd type="none" w="med" len="med"/>
                      <a:tailEnd type="none" w="med" len="med"/>
                    </a:lnB>
                    <a:solidFill>
                      <a:srgbClr val="1F497D"/>
                    </a:solidFill>
                  </a:tcPr>
                </a:tc>
                <a:tc>
                  <a:txBody>
                    <a:bodyPr/>
                    <a:lstStyle/>
                    <a:p>
                      <a:pPr algn="l"/>
                      <a:r>
                        <a:rPr lang="en-US" sz="1100" b="1" dirty="0">
                          <a:solidFill>
                            <a:schemeClr val="bg1"/>
                          </a:solidFill>
                          <a:latin typeface="Arial" panose="020B0604020202020204" pitchFamily="34" charset="0"/>
                          <a:cs typeface="Arial" panose="020B0604020202020204" pitchFamily="34" charset="0"/>
                        </a:rPr>
                        <a:t>Impact on CVD (CVD Caused From Treatment With ADT)</a:t>
                      </a:r>
                      <a:endParaRPr lang="en-US" sz="1100" b="1" baseline="30000" dirty="0">
                        <a:solidFill>
                          <a:schemeClr val="bg1"/>
                        </a:solidFill>
                        <a:latin typeface="Arial" panose="020B0604020202020204" pitchFamily="34" charset="0"/>
                        <a:cs typeface="Arial" panose="020B0604020202020204" pitchFamily="34" charset="0"/>
                      </a:endParaRPr>
                    </a:p>
                  </a:txBody>
                  <a:tcPr anchor="ctr">
                    <a:lnB w="12700" cap="flat" cmpd="sng" algn="ctr">
                      <a:solidFill>
                        <a:srgbClr val="00FDFF"/>
                      </a:solidFill>
                      <a:prstDash val="solid"/>
                      <a:round/>
                      <a:headEnd type="none" w="med" len="med"/>
                      <a:tailEnd type="none" w="med" len="med"/>
                    </a:lnB>
                    <a:solidFill>
                      <a:srgbClr val="1F497D"/>
                    </a:solidFill>
                  </a:tcPr>
                </a:tc>
                <a:extLst>
                  <a:ext uri="{0D108BD9-81ED-4DB2-BD59-A6C34878D82A}">
                    <a16:rowId xmlns:a16="http://schemas.microsoft.com/office/drawing/2014/main" val="2538855742"/>
                  </a:ext>
                </a:extLst>
              </a:tr>
              <a:tr h="646715">
                <a:tc>
                  <a:txBody>
                    <a:bodyPr/>
                    <a:lstStyle/>
                    <a:p>
                      <a:pPr algn="l"/>
                      <a:r>
                        <a:rPr lang="en-US" sz="1100" b="1" dirty="0">
                          <a:latin typeface="Arial" panose="020B0604020202020204" pitchFamily="34" charset="0"/>
                          <a:cs typeface="Arial" panose="020B0604020202020204" pitchFamily="34" charset="0"/>
                        </a:rPr>
                        <a:t>Calorie control or reduction/diet</a:t>
                      </a:r>
                      <a:r>
                        <a:rPr lang="en-US" sz="1100" b="1" baseline="30000" dirty="0">
                          <a:latin typeface="Arial" panose="020B0604020202020204" pitchFamily="34" charset="0"/>
                          <a:cs typeface="Arial" panose="020B0604020202020204" pitchFamily="34" charset="0"/>
                        </a:rPr>
                        <a:t>1</a:t>
                      </a:r>
                    </a:p>
                  </a:txBody>
                  <a:tcPr anchor="ctr">
                    <a:lnT w="12700" cap="flat" cmpd="sng" algn="ctr">
                      <a:solidFill>
                        <a:srgbClr val="00FDFF"/>
                      </a:solidFill>
                      <a:prstDash val="solid"/>
                      <a:round/>
                      <a:headEnd type="none" w="med" len="med"/>
                      <a:tailEnd type="none" w="med" len="med"/>
                    </a:lnT>
                    <a:solidFill>
                      <a:srgbClr val="F2F2F2"/>
                    </a:solidFill>
                  </a:tcPr>
                </a:tc>
                <a:tc>
                  <a:txBody>
                    <a:bodyPr/>
                    <a:lstStyle/>
                    <a:p>
                      <a:pPr algn="l"/>
                      <a:r>
                        <a:rPr lang="en-US" sz="1100" b="0" i="0" u="none" strike="noStrike" kern="1200" baseline="0" dirty="0">
                          <a:solidFill>
                            <a:schemeClr val="dk1"/>
                          </a:solidFill>
                          <a:latin typeface="Arial" panose="020B0604020202020204" pitchFamily="34" charset="0"/>
                          <a:ea typeface="+mn-ea"/>
                          <a:cs typeface="Arial" panose="020B0604020202020204" pitchFamily="34" charset="0"/>
                        </a:rPr>
                        <a:t>Reducing caloric intake to assist in preventing weight gain may reduce total prostate cancer risk and prostate-specific antigen (PSA) velocity, which could reduce unneeded biopsies</a:t>
                      </a:r>
                      <a:endParaRPr lang="en-US" sz="1100" dirty="0">
                        <a:latin typeface="Arial" panose="020B0604020202020204" pitchFamily="34" charset="0"/>
                        <a:cs typeface="Arial" panose="020B0604020202020204" pitchFamily="34" charset="0"/>
                      </a:endParaRPr>
                    </a:p>
                  </a:txBody>
                  <a:tcPr anchor="ctr">
                    <a:lnT w="12700" cap="flat" cmpd="sng" algn="ctr">
                      <a:solidFill>
                        <a:srgbClr val="00FDFF"/>
                      </a:solidFill>
                      <a:prstDash val="solid"/>
                      <a:round/>
                      <a:headEnd type="none" w="med" len="med"/>
                      <a:tailEnd type="none" w="med" len="med"/>
                    </a:lnT>
                    <a:solidFill>
                      <a:srgbClr val="F2F2F2"/>
                    </a:solidFill>
                  </a:tcPr>
                </a:tc>
                <a:extLst>
                  <a:ext uri="{0D108BD9-81ED-4DB2-BD59-A6C34878D82A}">
                    <a16:rowId xmlns:a16="http://schemas.microsoft.com/office/drawing/2014/main" val="3249680716"/>
                  </a:ext>
                </a:extLst>
              </a:tr>
              <a:tr h="422411">
                <a:tc>
                  <a:txBody>
                    <a:bodyPr/>
                    <a:lstStyle/>
                    <a:p>
                      <a:pPr algn="l"/>
                      <a:r>
                        <a:rPr lang="en-US" sz="1100" b="1" dirty="0">
                          <a:latin typeface="Arial" panose="020B0604020202020204" pitchFamily="34" charset="0"/>
                          <a:cs typeface="Arial" panose="020B0604020202020204" pitchFamily="34" charset="0"/>
                        </a:rPr>
                        <a:t>Tobacco cessation</a:t>
                      </a:r>
                      <a:r>
                        <a:rPr lang="en-US" sz="1100" b="1" baseline="30000" dirty="0">
                          <a:latin typeface="Arial" panose="020B0604020202020204" pitchFamily="34" charset="0"/>
                          <a:cs typeface="Arial" panose="020B0604020202020204" pitchFamily="34" charset="0"/>
                        </a:rPr>
                        <a:t>2</a:t>
                      </a:r>
                      <a:r>
                        <a:rPr lang="en-US" sz="1100" b="1" dirty="0">
                          <a:latin typeface="Arial" panose="020B0604020202020204" pitchFamily="34" charset="0"/>
                          <a:cs typeface="Arial" panose="020B0604020202020204" pitchFamily="34" charset="0"/>
                        </a:rPr>
                        <a:t> </a:t>
                      </a:r>
                    </a:p>
                  </a:txBody>
                  <a:tcPr anchor="ctr">
                    <a:solidFill>
                      <a:srgbClr val="F2F2F2"/>
                    </a:solidFill>
                  </a:tcPr>
                </a:tc>
                <a:tc>
                  <a:txBody>
                    <a:bodyPr/>
                    <a:lstStyle/>
                    <a:p>
                      <a:pPr algn="l"/>
                      <a:r>
                        <a:rPr lang="en-US" sz="1100" b="0" i="0" u="none" strike="noStrike" kern="1200" baseline="0" dirty="0">
                          <a:solidFill>
                            <a:schemeClr val="dk1"/>
                          </a:solidFill>
                          <a:latin typeface="Arial" panose="020B0604020202020204" pitchFamily="34" charset="0"/>
                          <a:ea typeface="+mn-ea"/>
                          <a:cs typeface="Arial" panose="020B0604020202020204" pitchFamily="34" charset="0"/>
                        </a:rPr>
                        <a:t>Avoids inflammation thus preventing atherosclerosis and decreases thrombotic risk  </a:t>
                      </a:r>
                      <a:endParaRPr lang="en-US" sz="1100" dirty="0">
                        <a:latin typeface="Arial" panose="020B0604020202020204" pitchFamily="34" charset="0"/>
                        <a:cs typeface="Arial" panose="020B0604020202020204" pitchFamily="34" charset="0"/>
                      </a:endParaRPr>
                    </a:p>
                  </a:txBody>
                  <a:tcPr anchor="ctr">
                    <a:solidFill>
                      <a:srgbClr val="F2F2F2"/>
                    </a:solidFill>
                  </a:tcPr>
                </a:tc>
                <a:extLst>
                  <a:ext uri="{0D108BD9-81ED-4DB2-BD59-A6C34878D82A}">
                    <a16:rowId xmlns:a16="http://schemas.microsoft.com/office/drawing/2014/main" val="1172739711"/>
                  </a:ext>
                </a:extLst>
              </a:tr>
              <a:tr h="588358">
                <a:tc>
                  <a:txBody>
                    <a:bodyPr/>
                    <a:lstStyle/>
                    <a:p>
                      <a:pPr algn="l"/>
                      <a:r>
                        <a:rPr lang="en-US" sz="1100" b="1" dirty="0">
                          <a:latin typeface="Arial" panose="020B0604020202020204" pitchFamily="34" charset="0"/>
                          <a:cs typeface="Arial" panose="020B0604020202020204" pitchFamily="34" charset="0"/>
                        </a:rPr>
                        <a:t>Exercise regimen</a:t>
                      </a:r>
                      <a:r>
                        <a:rPr lang="en-US" sz="1100" b="1" baseline="30000" dirty="0">
                          <a:latin typeface="Arial" panose="020B0604020202020204" pitchFamily="34" charset="0"/>
                          <a:cs typeface="Arial" panose="020B0604020202020204" pitchFamily="34" charset="0"/>
                        </a:rPr>
                        <a:t>2</a:t>
                      </a:r>
                    </a:p>
                  </a:txBody>
                  <a:tcPr anchor="ctr">
                    <a:solidFill>
                      <a:schemeClr val="bg1"/>
                    </a:solidFill>
                  </a:tcPr>
                </a:tc>
                <a:tc>
                  <a:txBody>
                    <a:bodyPr/>
                    <a:lstStyle/>
                    <a:p>
                      <a:pPr algn="l"/>
                      <a:r>
                        <a:rPr lang="en-US" sz="1100" dirty="0">
                          <a:latin typeface="Arial" panose="020B0604020202020204" pitchFamily="34" charset="0"/>
                          <a:cs typeface="Arial" panose="020B0604020202020204" pitchFamily="34" charset="0"/>
                        </a:rPr>
                        <a:t>Decreases fat mass and increase lean body mass; benefits for cardiovascular health reducing proinflammatory cytokines, and mitigating the adverse effects of fatigue </a:t>
                      </a:r>
                    </a:p>
                  </a:txBody>
                  <a:tcPr anchor="ctr">
                    <a:solidFill>
                      <a:schemeClr val="bg1"/>
                    </a:solidFill>
                  </a:tcPr>
                </a:tc>
                <a:extLst>
                  <a:ext uri="{0D108BD9-81ED-4DB2-BD59-A6C34878D82A}">
                    <a16:rowId xmlns:a16="http://schemas.microsoft.com/office/drawing/2014/main" val="2192708309"/>
                  </a:ext>
                </a:extLst>
              </a:tr>
              <a:tr h="312610">
                <a:tc>
                  <a:txBody>
                    <a:bodyPr/>
                    <a:lstStyle/>
                    <a:p>
                      <a:pPr algn="l"/>
                      <a:r>
                        <a:rPr lang="en-US" sz="1100" b="1" dirty="0">
                          <a:latin typeface="Arial" panose="020B0604020202020204" pitchFamily="34" charset="0"/>
                          <a:cs typeface="Arial" panose="020B0604020202020204" pitchFamily="34" charset="0"/>
                        </a:rPr>
                        <a:t>Nutritional supplements</a:t>
                      </a:r>
                      <a:r>
                        <a:rPr lang="en-US" sz="1100" b="1" baseline="30000" dirty="0">
                          <a:latin typeface="Arial" panose="020B0604020202020204" pitchFamily="34" charset="0"/>
                          <a:cs typeface="Arial" panose="020B0604020202020204" pitchFamily="34" charset="0"/>
                        </a:rPr>
                        <a:t>2</a:t>
                      </a:r>
                    </a:p>
                  </a:txBody>
                  <a:tcPr anchor="ctr">
                    <a:solidFill>
                      <a:srgbClr val="F2F2F2"/>
                    </a:solidFill>
                  </a:tcPr>
                </a:tc>
                <a:tc>
                  <a:txBody>
                    <a:bodyPr/>
                    <a:lstStyle/>
                    <a:p>
                      <a:pPr algn="l"/>
                      <a:r>
                        <a:rPr lang="en-US" sz="1100" b="0" i="0" u="none" strike="noStrike" kern="1200" baseline="0" dirty="0">
                          <a:solidFill>
                            <a:schemeClr val="dk1"/>
                          </a:solidFill>
                          <a:latin typeface="Arial" panose="020B0604020202020204" pitchFamily="34" charset="0"/>
                          <a:ea typeface="+mn-ea"/>
                          <a:cs typeface="Arial" panose="020B0604020202020204" pitchFamily="34" charset="0"/>
                        </a:rPr>
                        <a:t>Helps to minimize bone loss and osteoporosis as result of treatment with ADT </a:t>
                      </a:r>
                      <a:endParaRPr lang="en-US" sz="1100" dirty="0">
                        <a:latin typeface="Arial" panose="020B0604020202020204" pitchFamily="34" charset="0"/>
                        <a:cs typeface="Arial" panose="020B0604020202020204" pitchFamily="34" charset="0"/>
                      </a:endParaRPr>
                    </a:p>
                  </a:txBody>
                  <a:tcPr anchor="ctr">
                    <a:solidFill>
                      <a:srgbClr val="F2F2F2"/>
                    </a:solidFill>
                  </a:tcPr>
                </a:tc>
                <a:extLst>
                  <a:ext uri="{0D108BD9-81ED-4DB2-BD59-A6C34878D82A}">
                    <a16:rowId xmlns:a16="http://schemas.microsoft.com/office/drawing/2014/main" val="1485980416"/>
                  </a:ext>
                </a:extLst>
              </a:tr>
              <a:tr h="422411">
                <a:tc>
                  <a:txBody>
                    <a:bodyPr/>
                    <a:lstStyle/>
                    <a:p>
                      <a:pPr algn="l"/>
                      <a:r>
                        <a:rPr lang="en-US" sz="1100" b="1" dirty="0">
                          <a:latin typeface="Arial" panose="020B0604020202020204" pitchFamily="34" charset="0"/>
                          <a:cs typeface="Arial" panose="020B0604020202020204" pitchFamily="34" charset="0"/>
                        </a:rPr>
                        <a:t>Diet (low in saturated fat and refined carbohydrates)</a:t>
                      </a:r>
                      <a:r>
                        <a:rPr lang="en-US" sz="1100" b="1" baseline="30000" dirty="0">
                          <a:latin typeface="Arial" panose="020B0604020202020204" pitchFamily="34" charset="0"/>
                          <a:cs typeface="Arial" panose="020B0604020202020204" pitchFamily="34" charset="0"/>
                        </a:rPr>
                        <a:t>2</a:t>
                      </a:r>
                      <a:r>
                        <a:rPr lang="en-US" sz="1100" b="1" dirty="0">
                          <a:latin typeface="Arial" panose="020B0604020202020204" pitchFamily="34" charset="0"/>
                          <a:cs typeface="Arial" panose="020B0604020202020204" pitchFamily="34" charset="0"/>
                        </a:rPr>
                        <a:t> </a:t>
                      </a:r>
                    </a:p>
                  </a:txBody>
                  <a:tcPr anchor="ctr">
                    <a:solidFill>
                      <a:schemeClr val="bg1"/>
                    </a:solidFill>
                  </a:tcPr>
                </a:tc>
                <a:tc>
                  <a:txBody>
                    <a:bodyPr/>
                    <a:lstStyle/>
                    <a:p>
                      <a:pPr algn="l"/>
                      <a:r>
                        <a:rPr lang="en-US" sz="1100" b="0" i="0" u="none" strike="noStrike" kern="1200" baseline="0" dirty="0">
                          <a:solidFill>
                            <a:schemeClr val="dk1"/>
                          </a:solidFill>
                          <a:latin typeface="Arial" panose="020B0604020202020204" pitchFamily="34" charset="0"/>
                          <a:ea typeface="+mn-ea"/>
                          <a:cs typeface="Arial" panose="020B0604020202020204" pitchFamily="34" charset="0"/>
                        </a:rPr>
                        <a:t>Prevents the metabolic effects of ADT on dyslipidemia, insulin resistance, and diabetes mellitus </a:t>
                      </a:r>
                      <a:endParaRPr lang="en-US" sz="1100" dirty="0">
                        <a:latin typeface="Arial" panose="020B0604020202020204" pitchFamily="34" charset="0"/>
                        <a:cs typeface="Arial" panose="020B0604020202020204" pitchFamily="34" charset="0"/>
                      </a:endParaRPr>
                    </a:p>
                  </a:txBody>
                  <a:tcPr anchor="ctr">
                    <a:solidFill>
                      <a:schemeClr val="bg1"/>
                    </a:solidFill>
                  </a:tcPr>
                </a:tc>
                <a:extLst>
                  <a:ext uri="{0D108BD9-81ED-4DB2-BD59-A6C34878D82A}">
                    <a16:rowId xmlns:a16="http://schemas.microsoft.com/office/drawing/2014/main" val="2032417308"/>
                  </a:ext>
                </a:extLst>
              </a:tr>
              <a:tr h="422411">
                <a:tc>
                  <a:txBody>
                    <a:bodyPr/>
                    <a:lstStyle/>
                    <a:p>
                      <a:pPr algn="l"/>
                      <a:r>
                        <a:rPr lang="en-US" sz="1100" b="1" dirty="0">
                          <a:latin typeface="Arial" panose="020B0604020202020204" pitchFamily="34" charset="0"/>
                          <a:cs typeface="Arial" panose="020B0604020202020204" pitchFamily="34" charset="0"/>
                        </a:rPr>
                        <a:t>S.A.M. (Statins, Aspirin, and Metformin)</a:t>
                      </a:r>
                      <a:r>
                        <a:rPr lang="en-US" sz="1100" b="1" baseline="30000" dirty="0">
                          <a:latin typeface="Arial" panose="020B0604020202020204" pitchFamily="34" charset="0"/>
                          <a:cs typeface="Arial" panose="020B0604020202020204" pitchFamily="34" charset="0"/>
                        </a:rPr>
                        <a:t>3</a:t>
                      </a:r>
                    </a:p>
                  </a:txBody>
                  <a:tcPr anchor="ctr">
                    <a:solidFill>
                      <a:srgbClr val="F2F2F2"/>
                    </a:solidFill>
                  </a:tcPr>
                </a:tc>
                <a:tc>
                  <a:txBody>
                    <a:bodyPr/>
                    <a:lstStyle/>
                    <a:p>
                      <a:pPr algn="l"/>
                      <a:r>
                        <a:rPr lang="en-US" sz="1100" dirty="0">
                          <a:latin typeface="Arial" panose="020B0604020202020204" pitchFamily="34" charset="0"/>
                          <a:cs typeface="Arial" panose="020B0604020202020204" pitchFamily="34" charset="0"/>
                        </a:rPr>
                        <a:t>Harbors the potential to experience overt and subtle pleiotropic effects that reduce overall general morbidity and mortality of prostate cancer patients </a:t>
                      </a:r>
                    </a:p>
                  </a:txBody>
                  <a:tcPr anchor="ctr">
                    <a:solidFill>
                      <a:srgbClr val="F2F2F2"/>
                    </a:solidFill>
                  </a:tcPr>
                </a:tc>
                <a:extLst>
                  <a:ext uri="{0D108BD9-81ED-4DB2-BD59-A6C34878D82A}">
                    <a16:rowId xmlns:a16="http://schemas.microsoft.com/office/drawing/2014/main" val="1576411428"/>
                  </a:ext>
                </a:extLst>
              </a:tr>
              <a:tr h="422411">
                <a:tc>
                  <a:txBody>
                    <a:bodyPr/>
                    <a:lstStyle/>
                    <a:p>
                      <a:pPr algn="l"/>
                      <a:r>
                        <a:rPr lang="en-US" sz="1100" b="1" dirty="0">
                          <a:latin typeface="Arial" panose="020B0604020202020204" pitchFamily="34" charset="0"/>
                          <a:cs typeface="Arial" panose="020B0604020202020204" pitchFamily="34" charset="0"/>
                        </a:rPr>
                        <a:t>Capsaicin, vitamin D, red yeast rice, others</a:t>
                      </a:r>
                      <a:r>
                        <a:rPr lang="en-US" sz="1100" b="1" baseline="30000" dirty="0">
                          <a:latin typeface="Arial" panose="020B0604020202020204" pitchFamily="34" charset="0"/>
                          <a:cs typeface="Arial" panose="020B0604020202020204" pitchFamily="34" charset="0"/>
                        </a:rPr>
                        <a:t>4</a:t>
                      </a:r>
                    </a:p>
                  </a:txBody>
                  <a:tcPr anchor="ctr">
                    <a:solidFill>
                      <a:srgbClr val="F2F2F2"/>
                    </a:solidFill>
                  </a:tcPr>
                </a:tc>
                <a:tc>
                  <a:txBody>
                    <a:bodyPr/>
                    <a:lstStyle/>
                    <a:p>
                      <a:pPr algn="l"/>
                      <a:r>
                        <a:rPr lang="en-US" sz="1100" b="0" i="0" u="none" strike="noStrike" kern="1200" baseline="0" dirty="0">
                          <a:solidFill>
                            <a:schemeClr val="dk1"/>
                          </a:solidFill>
                          <a:latin typeface="Arial" panose="020B0604020202020204" pitchFamily="34" charset="0"/>
                          <a:ea typeface="+mn-ea"/>
                          <a:cs typeface="Arial" panose="020B0604020202020204" pitchFamily="34" charset="0"/>
                        </a:rPr>
                        <a:t>It is hypothesized that vitamins and natural supplements may be used as a preventive agent for both heart disease and prostate cancer</a:t>
                      </a:r>
                    </a:p>
                  </a:txBody>
                  <a:tcPr anchor="ctr">
                    <a:solidFill>
                      <a:srgbClr val="F2F2F2"/>
                    </a:solidFill>
                  </a:tcPr>
                </a:tc>
                <a:extLst>
                  <a:ext uri="{0D108BD9-81ED-4DB2-BD59-A6C34878D82A}">
                    <a16:rowId xmlns:a16="http://schemas.microsoft.com/office/drawing/2014/main" val="2945749306"/>
                  </a:ext>
                </a:extLst>
              </a:tr>
            </a:tbl>
          </a:graphicData>
        </a:graphic>
      </p:graphicFrame>
    </p:spTree>
    <p:extLst>
      <p:ext uri="{BB962C8B-B14F-4D97-AF65-F5344CB8AC3E}">
        <p14:creationId xmlns:p14="http://schemas.microsoft.com/office/powerpoint/2010/main" val="3227159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2B5D4-EA4B-4482-8D84-4EC21887B1F8}"/>
              </a:ext>
            </a:extLst>
          </p:cNvPr>
          <p:cNvSpPr>
            <a:spLocks noGrp="1"/>
          </p:cNvSpPr>
          <p:nvPr>
            <p:ph type="title"/>
          </p:nvPr>
        </p:nvSpPr>
        <p:spPr>
          <a:xfrm>
            <a:off x="594418" y="204416"/>
            <a:ext cx="7886700" cy="1071536"/>
          </a:xfrm>
        </p:spPr>
        <p:txBody>
          <a:bodyPr>
            <a:noAutofit/>
          </a:bodyPr>
          <a:lstStyle/>
          <a:p>
            <a:pPr>
              <a:lnSpc>
                <a:spcPts val="3040"/>
              </a:lnSpc>
            </a:pPr>
            <a:r>
              <a:rPr lang="en-US" sz="2400" dirty="0">
                <a:latin typeface="Arial" panose="020B0604020202020204" pitchFamily="34" charset="0"/>
                <a:cs typeface="Arial" panose="020B0604020202020204" pitchFamily="34" charset="0"/>
              </a:rPr>
              <a:t>CVD Risk Mitigations and Recommended Management for Men on ADT Treatment (</a:t>
            </a:r>
            <a:r>
              <a:rPr lang="en-US" sz="2400" dirty="0" err="1">
                <a:latin typeface="Arial" panose="020B0604020202020204" pitchFamily="34" charset="0"/>
                <a:cs typeface="Arial" panose="020B0604020202020204" pitchFamily="34" charset="0"/>
              </a:rPr>
              <a:t>cont</a:t>
            </a:r>
            <a:r>
              <a:rPr lang="en-US" sz="2400" dirty="0">
                <a:latin typeface="Arial" panose="020B0604020202020204" pitchFamily="34" charset="0"/>
                <a:cs typeface="Arial" panose="020B0604020202020204" pitchFamily="34" charset="0"/>
              </a:rPr>
              <a:t>)</a:t>
            </a:r>
          </a:p>
        </p:txBody>
      </p:sp>
      <p:sp>
        <p:nvSpPr>
          <p:cNvPr id="47" name="Text Box 8">
            <a:extLst>
              <a:ext uri="{FF2B5EF4-FFF2-40B4-BE49-F238E27FC236}">
                <a16:creationId xmlns:a16="http://schemas.microsoft.com/office/drawing/2014/main" id="{5C483D64-D233-421A-BB92-79B8A0ACA57A}"/>
              </a:ext>
            </a:extLst>
          </p:cNvPr>
          <p:cNvSpPr txBox="1">
            <a:spLocks noChangeArrowheads="1"/>
          </p:cNvSpPr>
          <p:nvPr/>
        </p:nvSpPr>
        <p:spPr bwMode="auto">
          <a:xfrm>
            <a:off x="691908" y="5534050"/>
            <a:ext cx="5851117" cy="468503"/>
          </a:xfrm>
          <a:prstGeom prst="rect">
            <a:avLst/>
          </a:prstGeom>
          <a:noFill/>
          <a:ln w="9525">
            <a:noFill/>
            <a:miter lim="800000"/>
            <a:headEnd/>
            <a:tailEnd/>
          </a:ln>
        </p:spPr>
        <p:txBody>
          <a:bodyPr lIns="0" tIns="0" rIns="0" bIns="0" anchor="b" anchorCtr="0"/>
          <a:lstStyle/>
          <a:p>
            <a:r>
              <a:rPr lang="en-US" sz="700" dirty="0">
                <a:solidFill>
                  <a:srgbClr val="000000"/>
                </a:solidFill>
                <a:latin typeface="Arial" panose="020B0604020202020204" pitchFamily="34" charset="0"/>
                <a:cs typeface="Arial" panose="020B0604020202020204" pitchFamily="34" charset="0"/>
              </a:rPr>
              <a:t>ADT, androgen deprivation therapy; BMI, body mass index; CVD, cardiovascular disease; PC, prostate cancer; RCTs, randomized control trials; SE, side effects; CI, confidence interval.</a:t>
            </a:r>
          </a:p>
          <a:p>
            <a:r>
              <a:rPr lang="en-US" sz="700" b="1" dirty="0">
                <a:solidFill>
                  <a:srgbClr val="000000"/>
                </a:solidFill>
                <a:latin typeface="Arial" panose="020B0604020202020204" pitchFamily="34" charset="0"/>
                <a:cs typeface="Arial" panose="020B0604020202020204" pitchFamily="34" charset="0"/>
              </a:rPr>
              <a:t>References:</a:t>
            </a:r>
            <a:r>
              <a:rPr lang="en-US" sz="700" dirty="0">
                <a:solidFill>
                  <a:srgbClr val="000000"/>
                </a:solidFill>
                <a:latin typeface="Arial" panose="020B0604020202020204" pitchFamily="34" charset="0"/>
                <a:cs typeface="Arial" panose="020B0604020202020204" pitchFamily="34" charset="0"/>
              </a:rPr>
              <a:t> </a:t>
            </a:r>
            <a:r>
              <a:rPr lang="en-US" sz="700" b="1" dirty="0">
                <a:solidFill>
                  <a:srgbClr val="000000"/>
                </a:solidFill>
                <a:latin typeface="Arial" panose="020B0604020202020204" pitchFamily="34" charset="0"/>
                <a:cs typeface="Arial" panose="020B0604020202020204" pitchFamily="34" charset="0"/>
              </a:rPr>
              <a:t>1. </a:t>
            </a:r>
            <a:r>
              <a:rPr lang="it-IT" sz="700" dirty="0">
                <a:solidFill>
                  <a:srgbClr val="000000"/>
                </a:solidFill>
                <a:latin typeface="Arial" panose="020B0604020202020204" pitchFamily="34" charset="0"/>
                <a:cs typeface="Arial" panose="020B0604020202020204" pitchFamily="34" charset="0"/>
              </a:rPr>
              <a:t>Saraei P et al. </a:t>
            </a:r>
            <a:r>
              <a:rPr lang="it-IT" sz="700" i="1" dirty="0">
                <a:solidFill>
                  <a:srgbClr val="000000"/>
                </a:solidFill>
                <a:latin typeface="Arial" panose="020B0604020202020204" pitchFamily="34" charset="0"/>
                <a:cs typeface="Arial" panose="020B0604020202020204" pitchFamily="34" charset="0"/>
              </a:rPr>
              <a:t>Cancer Manag Res</a:t>
            </a:r>
            <a:r>
              <a:rPr lang="it-IT" sz="700" dirty="0">
                <a:solidFill>
                  <a:srgbClr val="000000"/>
                </a:solidFill>
                <a:latin typeface="Arial" panose="020B0604020202020204" pitchFamily="34" charset="0"/>
                <a:cs typeface="Arial" panose="020B0604020202020204" pitchFamily="34" charset="0"/>
              </a:rPr>
              <a:t>. 2019;11:3295-3313. </a:t>
            </a:r>
            <a:r>
              <a:rPr lang="it-IT" sz="700" b="1" dirty="0">
                <a:solidFill>
                  <a:srgbClr val="000000"/>
                </a:solidFill>
                <a:latin typeface="Arial" panose="020B0604020202020204" pitchFamily="34" charset="0"/>
                <a:cs typeface="Arial" panose="020B0604020202020204" pitchFamily="34" charset="0"/>
              </a:rPr>
              <a:t>2.</a:t>
            </a:r>
            <a:r>
              <a:rPr lang="it-IT" sz="700" dirty="0">
                <a:solidFill>
                  <a:srgbClr val="000000"/>
                </a:solidFill>
                <a:latin typeface="Arial" panose="020B0604020202020204" pitchFamily="34" charset="0"/>
                <a:cs typeface="Arial" panose="020B0604020202020204" pitchFamily="34" charset="0"/>
              </a:rPr>
              <a:t> He K et al. </a:t>
            </a:r>
            <a:r>
              <a:rPr lang="it-IT" sz="700" i="1" dirty="0">
                <a:solidFill>
                  <a:srgbClr val="000000"/>
                </a:solidFill>
                <a:latin typeface="Arial" panose="020B0604020202020204" pitchFamily="34" charset="0"/>
                <a:cs typeface="Arial" panose="020B0604020202020204" pitchFamily="34" charset="0"/>
              </a:rPr>
              <a:t>Scientific Reports. </a:t>
            </a:r>
            <a:r>
              <a:rPr lang="it-IT" sz="700" dirty="0">
                <a:solidFill>
                  <a:srgbClr val="000000"/>
                </a:solidFill>
                <a:latin typeface="Arial" panose="020B0604020202020204" pitchFamily="34" charset="0"/>
                <a:cs typeface="Arial" panose="020B0604020202020204" pitchFamily="34" charset="0"/>
              </a:rPr>
              <a:t>2019;9(2218). </a:t>
            </a:r>
            <a:r>
              <a:rPr lang="it-IT" sz="700" b="1" dirty="0">
                <a:solidFill>
                  <a:srgbClr val="000000"/>
                </a:solidFill>
                <a:latin typeface="Arial" panose="020B0604020202020204" pitchFamily="34" charset="0"/>
                <a:cs typeface="Arial" panose="020B0604020202020204" pitchFamily="34" charset="0"/>
              </a:rPr>
              <a:t>3</a:t>
            </a:r>
            <a:r>
              <a:rPr lang="it-IT" sz="700" dirty="0">
                <a:solidFill>
                  <a:srgbClr val="000000"/>
                </a:solidFill>
                <a:latin typeface="Arial" panose="020B0604020202020204" pitchFamily="34" charset="0"/>
                <a:cs typeface="Arial" panose="020B0604020202020204" pitchFamily="34" charset="0"/>
              </a:rPr>
              <a:t>. </a:t>
            </a:r>
            <a:r>
              <a:rPr lang="pl-PL" sz="700" dirty="0">
                <a:solidFill>
                  <a:srgbClr val="000000"/>
                </a:solidFill>
                <a:latin typeface="Arial" panose="020B0604020202020204" pitchFamily="34" charset="0"/>
                <a:cs typeface="Arial" panose="020B0604020202020204" pitchFamily="34" charset="0"/>
              </a:rPr>
              <a:t>Zhu W, </a:t>
            </a:r>
            <a:r>
              <a:rPr lang="en-US" sz="700" dirty="0">
                <a:solidFill>
                  <a:srgbClr val="000000"/>
                </a:solidFill>
                <a:latin typeface="Arial" panose="020B0604020202020204" pitchFamily="34" charset="0"/>
                <a:cs typeface="Arial" panose="020B0604020202020204" pitchFamily="34" charset="0"/>
              </a:rPr>
              <a:t>et al. </a:t>
            </a:r>
            <a:r>
              <a:rPr lang="pl-PL" sz="700" i="1" dirty="0">
                <a:solidFill>
                  <a:srgbClr val="000000"/>
                </a:solidFill>
                <a:latin typeface="Arial" panose="020B0604020202020204" pitchFamily="34" charset="0"/>
                <a:cs typeface="Arial" panose="020B0604020202020204" pitchFamily="34" charset="0"/>
              </a:rPr>
              <a:t>Urol Int</a:t>
            </a:r>
            <a:r>
              <a:rPr lang="pl-PL" sz="700" dirty="0">
                <a:solidFill>
                  <a:srgbClr val="000000"/>
                </a:solidFill>
                <a:latin typeface="Arial" panose="020B0604020202020204" pitchFamily="34" charset="0"/>
                <a:cs typeface="Arial" panose="020B0604020202020204" pitchFamily="34" charset="0"/>
              </a:rPr>
              <a:t>. 2017;98(1):79-84</a:t>
            </a:r>
            <a:r>
              <a:rPr lang="en-US" sz="700" dirty="0">
                <a:solidFill>
                  <a:srgbClr val="000000"/>
                </a:solidFill>
                <a:latin typeface="Arial" panose="020B0604020202020204" pitchFamily="34" charset="0"/>
                <a:cs typeface="Arial" panose="020B0604020202020204" pitchFamily="34" charset="0"/>
              </a:rPr>
              <a:t>. 4. </a:t>
            </a:r>
            <a:r>
              <a:rPr lang="en-US" sz="800" dirty="0" err="1"/>
              <a:t>Nobes</a:t>
            </a:r>
            <a:r>
              <a:rPr lang="en-US" sz="800" dirty="0"/>
              <a:t> J, et al. </a:t>
            </a:r>
            <a:r>
              <a:rPr lang="en-US" sz="800" i="1" dirty="0"/>
              <a:t>BJU Int</a:t>
            </a:r>
            <a:r>
              <a:rPr lang="en-US" sz="800" dirty="0"/>
              <a:t>. 2012 May;109(10):1495-502</a:t>
            </a:r>
            <a:r>
              <a:rPr lang="en-US" sz="700" dirty="0">
                <a:solidFill>
                  <a:srgbClr val="000000"/>
                </a:solidFill>
                <a:latin typeface="Arial" panose="020B0604020202020204" pitchFamily="34" charset="0"/>
                <a:cs typeface="Arial" panose="020B0604020202020204" pitchFamily="34" charset="0"/>
              </a:rPr>
              <a:t>.</a:t>
            </a:r>
            <a:endParaRPr lang="en-US" sz="800" dirty="0"/>
          </a:p>
        </p:txBody>
      </p:sp>
      <p:sp>
        <p:nvSpPr>
          <p:cNvPr id="32" name="TextBox 31">
            <a:extLst>
              <a:ext uri="{FF2B5EF4-FFF2-40B4-BE49-F238E27FC236}">
                <a16:creationId xmlns:a16="http://schemas.microsoft.com/office/drawing/2014/main" id="{86525BD9-0FB5-AA4D-A3DD-4249A8076CCF}"/>
              </a:ext>
            </a:extLst>
          </p:cNvPr>
          <p:cNvSpPr txBox="1"/>
          <p:nvPr/>
        </p:nvSpPr>
        <p:spPr>
          <a:xfrm>
            <a:off x="100013" y="6441663"/>
            <a:ext cx="387667" cy="261610"/>
          </a:xfrm>
          <a:prstGeom prst="rect">
            <a:avLst/>
          </a:prstGeom>
          <a:noFill/>
        </p:spPr>
        <p:txBody>
          <a:bodyPr wrap="square" rtlCol="0">
            <a:spAutoFit/>
          </a:bodyPr>
          <a:lstStyle/>
          <a:p>
            <a:pPr algn="ctr"/>
            <a:fld id="{C4A4CFE6-E8D8-5D4D-AB7C-47703D32433E}" type="slidenum">
              <a:rPr lang="en-US" sz="1100" smtClean="0">
                <a:solidFill>
                  <a:srgbClr val="00407F"/>
                </a:solidFill>
              </a:rPr>
              <a:t>11</a:t>
            </a:fld>
            <a:endParaRPr lang="en-US" sz="1100" dirty="0">
              <a:solidFill>
                <a:srgbClr val="00407F"/>
              </a:solidFill>
            </a:endParaRPr>
          </a:p>
        </p:txBody>
      </p:sp>
      <p:sp>
        <p:nvSpPr>
          <p:cNvPr id="71" name="TextBox 70">
            <a:extLst>
              <a:ext uri="{FF2B5EF4-FFF2-40B4-BE49-F238E27FC236}">
                <a16:creationId xmlns:a16="http://schemas.microsoft.com/office/drawing/2014/main" id="{2D66BDC1-4634-4324-B478-D12F7A340CC9}"/>
              </a:ext>
            </a:extLst>
          </p:cNvPr>
          <p:cNvSpPr txBox="1"/>
          <p:nvPr/>
        </p:nvSpPr>
        <p:spPr>
          <a:xfrm>
            <a:off x="603563" y="2163015"/>
            <a:ext cx="8083238" cy="1292662"/>
          </a:xfrm>
          <a:prstGeom prst="rect">
            <a:avLst/>
          </a:prstGeom>
          <a:noFill/>
        </p:spPr>
        <p:txBody>
          <a:bodyPr wrap="square" rtlCol="0">
            <a:spAutoFit/>
          </a:bodyPr>
          <a:lstStyle>
            <a:defPPr>
              <a:defRPr lang="en-US"/>
            </a:defPPr>
            <a:lvl1pPr marL="171450" indent="-171450" algn="l">
              <a:buClr>
                <a:srgbClr val="000000"/>
              </a:buClr>
              <a:buFont typeface="Arial" panose="020B0604020202020204" pitchFamily="34" charset="0"/>
              <a:buChar char="•"/>
              <a:defRPr sz="1200">
                <a:solidFill>
                  <a:srgbClr val="000000"/>
                </a:solidFill>
                <a:latin typeface="+mn-lt"/>
              </a:defRPr>
            </a:lvl1pPr>
          </a:lstStyle>
          <a:p>
            <a:pPr marL="171450" marR="0" lvl="0" indent="-171450" algn="l" defTabSz="457200" rtl="0" eaLnBrk="1" fontAlgn="auto" latinLnBrk="0" hangingPunct="1">
              <a:lnSpc>
                <a:spcPct val="100000"/>
              </a:lnSpc>
              <a:spcBef>
                <a:spcPts val="600"/>
              </a:spcBef>
              <a:spcAft>
                <a:spcPts val="0"/>
              </a:spcAft>
              <a:buClr>
                <a:srgbClr val="1F497D"/>
              </a:buClr>
              <a:buSzTx/>
              <a:buFont typeface="Arial" panose="020B0604020202020204" pitchFamily="34" charset="0"/>
              <a:buBlip>
                <a:blip r:embed="rId3"/>
              </a:buBlip>
              <a:tabLst/>
              <a:defRPr/>
            </a:pPr>
            <a:r>
              <a:rPr kumimoji="0" lang="en-US" sz="1200" b="1" i="0" u="none" strike="noStrike" kern="1200" cap="none" spc="0" normalizeH="0" baseline="0" noProof="0" dirty="0">
                <a:ln>
                  <a:noFill/>
                </a:ln>
                <a:solidFill>
                  <a:srgbClr val="000000"/>
                </a:solidFill>
                <a:effectLst/>
                <a:uLnTx/>
                <a:uFillTx/>
                <a:latin typeface="+mj-lt"/>
                <a:ea typeface="+mn-ea"/>
                <a:cs typeface="Arial" panose="020B0604020202020204" pitchFamily="34" charset="0"/>
              </a:rPr>
              <a:t>Possible addition of metformin should be considered</a:t>
            </a:r>
            <a:endParaRPr kumimoji="0" lang="en-US" sz="1200" b="1" i="0" u="none" strike="noStrike" kern="1200" cap="none" spc="0" normalizeH="0" baseline="30000" noProof="0" dirty="0">
              <a:ln>
                <a:noFill/>
              </a:ln>
              <a:solidFill>
                <a:srgbClr val="000000"/>
              </a:solidFill>
              <a:effectLst/>
              <a:uLnTx/>
              <a:uFillTx/>
              <a:latin typeface="+mj-lt"/>
              <a:ea typeface="+mn-ea"/>
              <a:cs typeface="Arial" panose="020B0604020202020204" pitchFamily="34" charset="0"/>
            </a:endParaRPr>
          </a:p>
          <a:p>
            <a:pPr marL="342900" marR="0" lvl="1" indent="-169863" algn="l" defTabSz="457200" rtl="0" eaLnBrk="1" fontAlgn="auto" latinLnBrk="0" hangingPunct="1">
              <a:lnSpc>
                <a:spcPct val="100000"/>
              </a:lnSpc>
              <a:spcBef>
                <a:spcPts val="0"/>
              </a:spcBef>
              <a:spcAft>
                <a:spcPts val="0"/>
              </a:spcAft>
              <a:buClr>
                <a:srgbClr val="1F497D"/>
              </a:buClr>
              <a:buSzTx/>
              <a:buFont typeface="System Font Regular"/>
              <a:buChar char="–"/>
              <a:defRPr/>
            </a:pPr>
            <a:r>
              <a:rPr kumimoji="0" lang="en-US" sz="1100" b="0" i="0" u="none" strike="noStrike" kern="1200" cap="none" spc="0" normalizeH="0" baseline="0" noProof="0" dirty="0">
                <a:ln>
                  <a:noFill/>
                </a:ln>
                <a:solidFill>
                  <a:srgbClr val="000000"/>
                </a:solidFill>
                <a:effectLst/>
                <a:uLnTx/>
                <a:uFillTx/>
                <a:latin typeface="+mj-lt"/>
                <a:ea typeface="+mn-ea"/>
                <a:cs typeface="Arial" panose="020B0604020202020204" pitchFamily="34" charset="0"/>
              </a:rPr>
              <a:t>Reduced the damaging effects of ADT</a:t>
            </a:r>
          </a:p>
          <a:p>
            <a:pPr marL="342900" marR="0" lvl="1" indent="-169863" algn="l" defTabSz="457200" rtl="0" eaLnBrk="1" fontAlgn="auto" latinLnBrk="0" hangingPunct="1">
              <a:lnSpc>
                <a:spcPct val="100000"/>
              </a:lnSpc>
              <a:spcBef>
                <a:spcPts val="0"/>
              </a:spcBef>
              <a:spcAft>
                <a:spcPts val="0"/>
              </a:spcAft>
              <a:buClr>
                <a:srgbClr val="1F497D"/>
              </a:buClr>
              <a:buSzTx/>
              <a:buFont typeface="System Font Regular"/>
              <a:buChar char="–"/>
              <a:defRPr/>
            </a:pPr>
            <a:r>
              <a:rPr lang="en-US" sz="1100" dirty="0">
                <a:solidFill>
                  <a:srgbClr val="000000"/>
                </a:solidFill>
                <a:latin typeface="+mj-lt"/>
                <a:cs typeface="Arial" panose="020B0604020202020204" pitchFamily="34" charset="0"/>
              </a:rPr>
              <a:t>Potentially lengthened the time to progression </a:t>
            </a:r>
            <a:r>
              <a:rPr kumimoji="0" lang="en-US" sz="1100" b="0" i="0" u="none" strike="noStrike" kern="1200" cap="none" spc="0" normalizeH="0" baseline="0" noProof="0" dirty="0">
                <a:ln>
                  <a:noFill/>
                </a:ln>
                <a:solidFill>
                  <a:srgbClr val="000000"/>
                </a:solidFill>
                <a:effectLst/>
                <a:uLnTx/>
                <a:uFillTx/>
                <a:latin typeface="+mj-lt"/>
                <a:ea typeface="+mn-ea"/>
                <a:cs typeface="Arial" panose="020B0604020202020204" pitchFamily="34" charset="0"/>
              </a:rPr>
              <a:t>when combined with ADT </a:t>
            </a:r>
          </a:p>
          <a:p>
            <a:pPr marL="342900" marR="0" lvl="1" indent="-169863" algn="l" defTabSz="457200" rtl="0" eaLnBrk="1" fontAlgn="auto" latinLnBrk="0" hangingPunct="1">
              <a:lnSpc>
                <a:spcPct val="100000"/>
              </a:lnSpc>
              <a:spcBef>
                <a:spcPts val="0"/>
              </a:spcBef>
              <a:spcAft>
                <a:spcPts val="0"/>
              </a:spcAft>
              <a:buClr>
                <a:srgbClr val="1F497D"/>
              </a:buClr>
              <a:buSzTx/>
              <a:buFont typeface="System Font Regular"/>
              <a:buChar char="–"/>
              <a:defRPr/>
            </a:pPr>
            <a:r>
              <a:rPr lang="en-US" sz="1100" dirty="0">
                <a:solidFill>
                  <a:srgbClr val="000000"/>
                </a:solidFill>
                <a:latin typeface="+mj-lt"/>
                <a:cs typeface="Arial" panose="020B0604020202020204" pitchFamily="34" charset="0"/>
              </a:rPr>
              <a:t>Zhu et al. </a:t>
            </a:r>
            <a:r>
              <a:rPr lang="en-US" sz="1100" i="1" dirty="0" err="1">
                <a:solidFill>
                  <a:srgbClr val="000000"/>
                </a:solidFill>
                <a:latin typeface="+mj-lt"/>
                <a:cs typeface="Arial" panose="020B0604020202020204" pitchFamily="34" charset="0"/>
              </a:rPr>
              <a:t>Urol</a:t>
            </a:r>
            <a:r>
              <a:rPr lang="en-US" sz="1100" i="1" dirty="0">
                <a:solidFill>
                  <a:srgbClr val="000000"/>
                </a:solidFill>
                <a:latin typeface="+mj-lt"/>
                <a:cs typeface="Arial" panose="020B0604020202020204" pitchFamily="34" charset="0"/>
              </a:rPr>
              <a:t> Int. </a:t>
            </a:r>
            <a:r>
              <a:rPr lang="en-US" sz="1100" dirty="0">
                <a:solidFill>
                  <a:srgbClr val="000000"/>
                </a:solidFill>
                <a:latin typeface="+mj-lt"/>
                <a:cs typeface="Arial" panose="020B0604020202020204" pitchFamily="34" charset="0"/>
              </a:rPr>
              <a:t>2017 and </a:t>
            </a:r>
            <a:r>
              <a:rPr lang="sv-SE" sz="1100" dirty="0">
                <a:solidFill>
                  <a:srgbClr val="000000"/>
                </a:solidFill>
                <a:latin typeface="+mj-lt"/>
                <a:cs typeface="Arial" panose="020B0604020202020204" pitchFamily="34" charset="0"/>
              </a:rPr>
              <a:t>Nobes J et al. </a:t>
            </a:r>
            <a:r>
              <a:rPr lang="sv-SE" sz="1100" i="1" dirty="0">
                <a:solidFill>
                  <a:srgbClr val="000000"/>
                </a:solidFill>
                <a:latin typeface="+mj-lt"/>
                <a:cs typeface="Arial" panose="020B0604020202020204" pitchFamily="34" charset="0"/>
              </a:rPr>
              <a:t>BJU Int</a:t>
            </a:r>
            <a:r>
              <a:rPr lang="sv-SE" sz="1100" dirty="0">
                <a:solidFill>
                  <a:srgbClr val="000000"/>
                </a:solidFill>
                <a:latin typeface="+mj-lt"/>
                <a:cs typeface="Arial" panose="020B0604020202020204" pitchFamily="34" charset="0"/>
              </a:rPr>
              <a:t>. 2012 both were RCTs which showed </a:t>
            </a:r>
            <a:r>
              <a:rPr lang="en-US" sz="1100" dirty="0">
                <a:solidFill>
                  <a:srgbClr val="000000"/>
                </a:solidFill>
                <a:latin typeface="+mj-lt"/>
                <a:cs typeface="Arial" panose="020B0604020202020204" pitchFamily="34" charset="0"/>
              </a:rPr>
              <a:t>significant  improvements in abdominal girth/waist circumference, weight, and BMI in the metformin group</a:t>
            </a:r>
            <a:endParaRPr kumimoji="0" lang="en-US" sz="1100" b="0" i="0" u="none" strike="noStrike" kern="1200" cap="none" spc="0" normalizeH="0" baseline="0" noProof="0" dirty="0">
              <a:ln>
                <a:noFill/>
              </a:ln>
              <a:solidFill>
                <a:srgbClr val="000000"/>
              </a:solidFill>
              <a:effectLst/>
              <a:uLnTx/>
              <a:uFillTx/>
              <a:latin typeface="+mj-lt"/>
              <a:ea typeface="+mn-ea"/>
              <a:cs typeface="Arial" panose="020B0604020202020204" pitchFamily="34" charset="0"/>
            </a:endParaRPr>
          </a:p>
          <a:p>
            <a:pPr marL="342900" marR="0" lvl="1" indent="-169863" algn="l" defTabSz="457200" rtl="0" eaLnBrk="1" fontAlgn="auto" latinLnBrk="0" hangingPunct="1">
              <a:lnSpc>
                <a:spcPct val="100000"/>
              </a:lnSpc>
              <a:spcBef>
                <a:spcPts val="0"/>
              </a:spcBef>
              <a:spcAft>
                <a:spcPts val="0"/>
              </a:spcAft>
              <a:buClr>
                <a:srgbClr val="1F497D"/>
              </a:buClr>
              <a:buSzTx/>
              <a:buFont typeface="System Font Regular"/>
              <a:buChar char="–"/>
              <a:defRPr/>
            </a:pPr>
            <a:r>
              <a:rPr lang="en-US" sz="1100" dirty="0">
                <a:solidFill>
                  <a:prstClr val="black"/>
                </a:solidFill>
                <a:latin typeface="+mj-lt"/>
              </a:rPr>
              <a:t>He et al. </a:t>
            </a:r>
            <a:r>
              <a:rPr lang="en-US" sz="1100" i="1" dirty="0">
                <a:solidFill>
                  <a:prstClr val="black"/>
                </a:solidFill>
                <a:latin typeface="+mj-lt"/>
              </a:rPr>
              <a:t>Scientific Reports. </a:t>
            </a:r>
            <a:r>
              <a:rPr lang="en-US" sz="1100" dirty="0">
                <a:solidFill>
                  <a:prstClr val="black"/>
                </a:solidFill>
                <a:latin typeface="+mj-lt"/>
              </a:rPr>
              <a:t>2019 concluded in a </a:t>
            </a:r>
            <a:r>
              <a:rPr kumimoji="0" lang="en-US" sz="1100" b="0" i="0" u="none" strike="noStrike" kern="1200" cap="none" spc="0" normalizeH="0" baseline="0" noProof="0" dirty="0">
                <a:ln>
                  <a:noFill/>
                </a:ln>
                <a:solidFill>
                  <a:prstClr val="black"/>
                </a:solidFill>
                <a:effectLst/>
                <a:uLnTx/>
                <a:uFillTx/>
                <a:latin typeface="+mj-lt"/>
                <a:ea typeface="+mn-ea"/>
                <a:cs typeface="+mn-cs"/>
              </a:rPr>
              <a:t>systemic</a:t>
            </a:r>
            <a:r>
              <a:rPr lang="en-US" sz="1100" dirty="0">
                <a:solidFill>
                  <a:prstClr val="black"/>
                </a:solidFill>
                <a:latin typeface="+mj-lt"/>
              </a:rPr>
              <a:t> review and meta-analysis </a:t>
            </a:r>
            <a:r>
              <a:rPr kumimoji="0" lang="en-US" sz="1100" b="0" i="0" u="none" strike="noStrike" kern="1200" cap="none" spc="0" normalizeH="0" baseline="0" noProof="0" dirty="0">
                <a:ln>
                  <a:noFill/>
                </a:ln>
                <a:solidFill>
                  <a:prstClr val="black"/>
                </a:solidFill>
                <a:effectLst/>
                <a:uLnTx/>
                <a:uFillTx/>
                <a:latin typeface="+mj-lt"/>
                <a:ea typeface="+mn-ea"/>
                <a:cs typeface="+mn-cs"/>
              </a:rPr>
              <a:t>that metformin therapy significantly improved overall survival (OS), cancer-specific survival (CSS), and recurrence-free survival (RFS) in prostate cancer patients</a:t>
            </a:r>
            <a:endParaRPr kumimoji="0" lang="en-US" sz="1100" b="0" i="0" u="none" strike="noStrike" kern="1200" cap="none" spc="0" normalizeH="0" baseline="0" noProof="0" dirty="0">
              <a:ln>
                <a:noFill/>
              </a:ln>
              <a:solidFill>
                <a:srgbClr val="000000"/>
              </a:solidFill>
              <a:effectLst/>
              <a:uLnTx/>
              <a:uFillTx/>
              <a:latin typeface="+mj-lt"/>
              <a:ea typeface="+mn-ea"/>
              <a:cs typeface="Arial" panose="020B0604020202020204" pitchFamily="34" charset="0"/>
            </a:endParaRPr>
          </a:p>
        </p:txBody>
      </p:sp>
      <p:grpSp>
        <p:nvGrpSpPr>
          <p:cNvPr id="72" name="Group 71">
            <a:extLst>
              <a:ext uri="{FF2B5EF4-FFF2-40B4-BE49-F238E27FC236}">
                <a16:creationId xmlns:a16="http://schemas.microsoft.com/office/drawing/2014/main" id="{104A7201-BBF3-44FA-9773-045078777131}"/>
              </a:ext>
            </a:extLst>
          </p:cNvPr>
          <p:cNvGrpSpPr/>
          <p:nvPr/>
        </p:nvGrpSpPr>
        <p:grpSpPr>
          <a:xfrm>
            <a:off x="693860" y="1415408"/>
            <a:ext cx="585787" cy="585787"/>
            <a:chOff x="5445880" y="3773111"/>
            <a:chExt cx="585787" cy="585787"/>
          </a:xfrm>
        </p:grpSpPr>
        <p:sp>
          <p:nvSpPr>
            <p:cNvPr id="73" name="Oval 72">
              <a:extLst>
                <a:ext uri="{FF2B5EF4-FFF2-40B4-BE49-F238E27FC236}">
                  <a16:creationId xmlns:a16="http://schemas.microsoft.com/office/drawing/2014/main" id="{A9DDFDC1-696C-421E-B154-C5FE2781A5EC}"/>
                </a:ext>
              </a:extLst>
            </p:cNvPr>
            <p:cNvSpPr/>
            <p:nvPr/>
          </p:nvSpPr>
          <p:spPr>
            <a:xfrm>
              <a:off x="5445880" y="3773111"/>
              <a:ext cx="585787" cy="585787"/>
            </a:xfrm>
            <a:prstGeom prst="ellipse">
              <a:avLst/>
            </a:prstGeom>
            <a:solidFill>
              <a:srgbClr val="0040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4" name="Graphic 73">
              <a:extLst>
                <a:ext uri="{FF2B5EF4-FFF2-40B4-BE49-F238E27FC236}">
                  <a16:creationId xmlns:a16="http://schemas.microsoft.com/office/drawing/2014/main" id="{78031FAF-4340-4AB9-8922-E064C186CE7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47606" y="3873385"/>
              <a:ext cx="352453" cy="459214"/>
            </a:xfrm>
            <a:prstGeom prst="rect">
              <a:avLst/>
            </a:prstGeom>
          </p:spPr>
        </p:pic>
      </p:grpSp>
      <p:grpSp>
        <p:nvGrpSpPr>
          <p:cNvPr id="33" name="Group 32">
            <a:extLst>
              <a:ext uri="{FF2B5EF4-FFF2-40B4-BE49-F238E27FC236}">
                <a16:creationId xmlns:a16="http://schemas.microsoft.com/office/drawing/2014/main" id="{D7E9041F-76CB-4500-B295-E4AF45E92839}"/>
              </a:ext>
            </a:extLst>
          </p:cNvPr>
          <p:cNvGrpSpPr/>
          <p:nvPr/>
        </p:nvGrpSpPr>
        <p:grpSpPr>
          <a:xfrm>
            <a:off x="1369682" y="1453725"/>
            <a:ext cx="7312444" cy="532259"/>
            <a:chOff x="678184" y="5293936"/>
            <a:chExt cx="8021085" cy="532259"/>
          </a:xfrm>
        </p:grpSpPr>
        <p:sp>
          <p:nvSpPr>
            <p:cNvPr id="34" name="Rectangle 33">
              <a:extLst>
                <a:ext uri="{FF2B5EF4-FFF2-40B4-BE49-F238E27FC236}">
                  <a16:creationId xmlns:a16="http://schemas.microsoft.com/office/drawing/2014/main" id="{C4623982-13F9-4734-B711-3272E3F8392F}"/>
                </a:ext>
              </a:extLst>
            </p:cNvPr>
            <p:cNvSpPr/>
            <p:nvPr/>
          </p:nvSpPr>
          <p:spPr>
            <a:xfrm>
              <a:off x="678184" y="5293936"/>
              <a:ext cx="8021084" cy="512833"/>
            </a:xfrm>
            <a:prstGeom prst="rect">
              <a:avLst/>
            </a:prstGeom>
            <a:solidFill>
              <a:srgbClr val="00CAFF">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9FE76DAF-0BEC-464E-8040-E28C5DEE19DB}"/>
                </a:ext>
              </a:extLst>
            </p:cNvPr>
            <p:cNvSpPr/>
            <p:nvPr/>
          </p:nvSpPr>
          <p:spPr bwMode="auto">
            <a:xfrm>
              <a:off x="691008" y="5400242"/>
              <a:ext cx="8008261" cy="323166"/>
            </a:xfrm>
            <a:prstGeom prst="rect">
              <a:avLst/>
            </a:prstGeom>
            <a:no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spcBef>
                  <a:spcPts val="1200"/>
                </a:spcBef>
              </a:pPr>
              <a:r>
                <a:rPr lang="en-US" sz="1400" b="1" dirty="0">
                  <a:solidFill>
                    <a:srgbClr val="00407F"/>
                  </a:solidFill>
                  <a:latin typeface="Arial" panose="020B0604020202020204" pitchFamily="34" charset="0"/>
                  <a:cs typeface="Arial" panose="020B0604020202020204" pitchFamily="34" charset="0"/>
                </a:rPr>
                <a:t>Treatment management</a:t>
              </a:r>
              <a:r>
                <a:rPr lang="en-US" sz="1400" b="1" baseline="30000" dirty="0">
                  <a:solidFill>
                    <a:srgbClr val="00407F"/>
                  </a:solidFill>
                  <a:latin typeface="Arial" panose="020B0604020202020204" pitchFamily="34" charset="0"/>
                  <a:cs typeface="Arial" panose="020B0604020202020204" pitchFamily="34" charset="0"/>
                </a:rPr>
                <a:t>1-4</a:t>
              </a:r>
              <a:r>
                <a:rPr lang="en-US" sz="1400" b="1" dirty="0">
                  <a:solidFill>
                    <a:srgbClr val="00407F"/>
                  </a:solidFill>
                  <a:latin typeface="Arial" panose="020B0604020202020204" pitchFamily="34" charset="0"/>
                  <a:cs typeface="Arial" panose="020B0604020202020204" pitchFamily="34" charset="0"/>
                </a:rPr>
                <a:t>:</a:t>
              </a:r>
            </a:p>
          </p:txBody>
        </p:sp>
        <p:cxnSp>
          <p:nvCxnSpPr>
            <p:cNvPr id="36" name="Straight Connector 35">
              <a:extLst>
                <a:ext uri="{FF2B5EF4-FFF2-40B4-BE49-F238E27FC236}">
                  <a16:creationId xmlns:a16="http://schemas.microsoft.com/office/drawing/2014/main" id="{B7F2EF1A-3716-4303-8587-BBF53F52689A}"/>
                </a:ext>
              </a:extLst>
            </p:cNvPr>
            <p:cNvCxnSpPr>
              <a:cxnSpLocks/>
            </p:cNvCxnSpPr>
            <p:nvPr/>
          </p:nvCxnSpPr>
          <p:spPr>
            <a:xfrm flipV="1">
              <a:off x="678184" y="5293936"/>
              <a:ext cx="8021085" cy="25777"/>
            </a:xfrm>
            <a:prstGeom prst="line">
              <a:avLst/>
            </a:prstGeom>
            <a:ln w="9525">
              <a:solidFill>
                <a:srgbClr val="00FDFF"/>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6A3CE7E-5DBC-4246-8008-D03CAD4A000C}"/>
                </a:ext>
              </a:extLst>
            </p:cNvPr>
            <p:cNvCxnSpPr>
              <a:cxnSpLocks/>
            </p:cNvCxnSpPr>
            <p:nvPr/>
          </p:nvCxnSpPr>
          <p:spPr>
            <a:xfrm flipV="1">
              <a:off x="678184" y="5805533"/>
              <a:ext cx="8021085" cy="20662"/>
            </a:xfrm>
            <a:prstGeom prst="line">
              <a:avLst/>
            </a:prstGeom>
            <a:ln w="9525">
              <a:solidFill>
                <a:srgbClr val="00FDFF"/>
              </a:solidFill>
            </a:ln>
          </p:spPr>
          <p:style>
            <a:lnRef idx="1">
              <a:schemeClr val="accent1"/>
            </a:lnRef>
            <a:fillRef idx="0">
              <a:schemeClr val="accent1"/>
            </a:fillRef>
            <a:effectRef idx="0">
              <a:schemeClr val="accent1"/>
            </a:effectRef>
            <a:fontRef idx="minor">
              <a:schemeClr val="tx1"/>
            </a:fontRef>
          </p:style>
        </p:cxnSp>
      </p:grpSp>
      <p:sp>
        <p:nvSpPr>
          <p:cNvPr id="39" name="TextBox 38">
            <a:extLst>
              <a:ext uri="{FF2B5EF4-FFF2-40B4-BE49-F238E27FC236}">
                <a16:creationId xmlns:a16="http://schemas.microsoft.com/office/drawing/2014/main" id="{AD06D7CC-3D0A-49DC-9D22-B05978F51FDC}"/>
              </a:ext>
            </a:extLst>
          </p:cNvPr>
          <p:cNvSpPr txBox="1"/>
          <p:nvPr/>
        </p:nvSpPr>
        <p:spPr>
          <a:xfrm>
            <a:off x="682322" y="3569325"/>
            <a:ext cx="7994891" cy="246221"/>
          </a:xfrm>
          <a:prstGeom prst="rect">
            <a:avLst/>
          </a:prstGeom>
          <a:noFill/>
        </p:spPr>
        <p:txBody>
          <a:bodyPr wrap="square">
            <a:spAutoFit/>
          </a:bodyPr>
          <a:lstStyle/>
          <a:p>
            <a:pPr algn="ctr"/>
            <a:r>
              <a:rPr lang="en-US" sz="1000" b="1" i="0" u="none" strike="noStrike" baseline="0" dirty="0">
                <a:latin typeface="Arial" panose="020B0604020202020204" pitchFamily="34" charset="0"/>
                <a:cs typeface="Arial" panose="020B0604020202020204" pitchFamily="34" charset="0"/>
              </a:rPr>
              <a:t>Forest plot for the pooled analyses of the association between metformin use and OS and CSS of PC patients receiving ADT</a:t>
            </a:r>
            <a:endParaRPr lang="en-US" sz="1000" b="1" dirty="0">
              <a:latin typeface="Arial" panose="020B0604020202020204" pitchFamily="34" charset="0"/>
              <a:cs typeface="Arial" panose="020B0604020202020204" pitchFamily="34" charset="0"/>
            </a:endParaRPr>
          </a:p>
        </p:txBody>
      </p:sp>
      <p:graphicFrame>
        <p:nvGraphicFramePr>
          <p:cNvPr id="19" name="Table 8">
            <a:extLst>
              <a:ext uri="{FF2B5EF4-FFF2-40B4-BE49-F238E27FC236}">
                <a16:creationId xmlns:a16="http://schemas.microsoft.com/office/drawing/2014/main" id="{DCB825EC-AA8B-D04D-8407-131AAE9D7016}"/>
              </a:ext>
            </a:extLst>
          </p:cNvPr>
          <p:cNvGraphicFramePr>
            <a:graphicFrameLocks noGrp="1"/>
          </p:cNvGraphicFramePr>
          <p:nvPr>
            <p:extLst>
              <p:ext uri="{D42A27DB-BD31-4B8C-83A1-F6EECF244321}">
                <p14:modId xmlns:p14="http://schemas.microsoft.com/office/powerpoint/2010/main" val="1758034118"/>
              </p:ext>
            </p:extLst>
          </p:nvPr>
        </p:nvGraphicFramePr>
        <p:xfrm>
          <a:off x="682322" y="3808667"/>
          <a:ext cx="7994891" cy="1737360"/>
        </p:xfrm>
        <a:graphic>
          <a:graphicData uri="http://schemas.openxmlformats.org/drawingml/2006/table">
            <a:tbl>
              <a:tblPr firstRow="1" bandRow="1">
                <a:tableStyleId>{5C22544A-7EE6-4342-B048-85BDC9FD1C3A}</a:tableStyleId>
              </a:tblPr>
              <a:tblGrid>
                <a:gridCol w="2432057">
                  <a:extLst>
                    <a:ext uri="{9D8B030D-6E8A-4147-A177-3AD203B41FA5}">
                      <a16:colId xmlns:a16="http://schemas.microsoft.com/office/drawing/2014/main" val="266722561"/>
                    </a:ext>
                  </a:extLst>
                </a:gridCol>
                <a:gridCol w="848945">
                  <a:extLst>
                    <a:ext uri="{9D8B030D-6E8A-4147-A177-3AD203B41FA5}">
                      <a16:colId xmlns:a16="http://schemas.microsoft.com/office/drawing/2014/main" val="451089890"/>
                    </a:ext>
                  </a:extLst>
                </a:gridCol>
                <a:gridCol w="515007">
                  <a:extLst>
                    <a:ext uri="{9D8B030D-6E8A-4147-A177-3AD203B41FA5}">
                      <a16:colId xmlns:a16="http://schemas.microsoft.com/office/drawing/2014/main" val="3835453083"/>
                    </a:ext>
                  </a:extLst>
                </a:gridCol>
                <a:gridCol w="872359">
                  <a:extLst>
                    <a:ext uri="{9D8B030D-6E8A-4147-A177-3AD203B41FA5}">
                      <a16:colId xmlns:a16="http://schemas.microsoft.com/office/drawing/2014/main" val="4076194644"/>
                    </a:ext>
                  </a:extLst>
                </a:gridCol>
                <a:gridCol w="1450427">
                  <a:extLst>
                    <a:ext uri="{9D8B030D-6E8A-4147-A177-3AD203B41FA5}">
                      <a16:colId xmlns:a16="http://schemas.microsoft.com/office/drawing/2014/main" val="2933141693"/>
                    </a:ext>
                  </a:extLst>
                </a:gridCol>
                <a:gridCol w="1876096">
                  <a:extLst>
                    <a:ext uri="{9D8B030D-6E8A-4147-A177-3AD203B41FA5}">
                      <a16:colId xmlns:a16="http://schemas.microsoft.com/office/drawing/2014/main" val="3239710066"/>
                    </a:ext>
                  </a:extLst>
                </a:gridCol>
              </a:tblGrid>
              <a:tr h="1542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mn-lt"/>
                        </a:rPr>
                        <a:t>Study or Subgroup</a:t>
                      </a:r>
                    </a:p>
                  </a:txBody>
                  <a:tcPr anchor="ctr">
                    <a:lnB w="12700" cap="flat" cmpd="sng" algn="ctr">
                      <a:solidFill>
                        <a:srgbClr val="00FDFF"/>
                      </a:solidFill>
                      <a:prstDash val="solid"/>
                      <a:round/>
                      <a:headEnd type="none" w="med" len="med"/>
                      <a:tailEnd type="none" w="med" len="med"/>
                    </a:lnB>
                    <a:solidFill>
                      <a:srgbClr val="00407F"/>
                    </a:solidFill>
                  </a:tcPr>
                </a:tc>
                <a:tc>
                  <a:txBody>
                    <a:bodyPr/>
                    <a:lstStyle/>
                    <a:p>
                      <a:pPr algn="ctr"/>
                      <a:r>
                        <a:rPr lang="en-US" sz="900" b="1" dirty="0">
                          <a:latin typeface="+mn-lt"/>
                        </a:rPr>
                        <a:t>Log [Hazard Ratio]</a:t>
                      </a:r>
                    </a:p>
                  </a:txBody>
                  <a:tcPr anchor="ctr">
                    <a:lnB w="12700" cap="flat" cmpd="sng" algn="ctr">
                      <a:solidFill>
                        <a:srgbClr val="00FDFF"/>
                      </a:solidFill>
                      <a:prstDash val="solid"/>
                      <a:round/>
                      <a:headEnd type="none" w="med" len="med"/>
                      <a:tailEnd type="none" w="med" len="med"/>
                    </a:lnB>
                    <a:solidFill>
                      <a:srgbClr val="00407F"/>
                    </a:solidFill>
                  </a:tcPr>
                </a:tc>
                <a:tc>
                  <a:txBody>
                    <a:bodyPr/>
                    <a:lstStyle/>
                    <a:p>
                      <a:pPr algn="ctr"/>
                      <a:r>
                        <a:rPr lang="en-US" sz="900" b="1" dirty="0">
                          <a:latin typeface="+mn-lt"/>
                        </a:rPr>
                        <a:t>SE</a:t>
                      </a:r>
                    </a:p>
                  </a:txBody>
                  <a:tcPr anchor="ctr">
                    <a:lnB w="12700" cap="flat" cmpd="sng" algn="ctr">
                      <a:solidFill>
                        <a:srgbClr val="00FDFF"/>
                      </a:solidFill>
                      <a:prstDash val="solid"/>
                      <a:round/>
                      <a:headEnd type="none" w="med" len="med"/>
                      <a:tailEnd type="none" w="med" len="med"/>
                    </a:lnB>
                    <a:solidFill>
                      <a:srgbClr val="00407F"/>
                    </a:solidFill>
                  </a:tcPr>
                </a:tc>
                <a:tc>
                  <a:txBody>
                    <a:bodyPr/>
                    <a:lstStyle/>
                    <a:p>
                      <a:pPr algn="ctr"/>
                      <a:r>
                        <a:rPr lang="en-US" sz="900" b="1" dirty="0">
                          <a:latin typeface="+mn-lt"/>
                        </a:rPr>
                        <a:t>Weight</a:t>
                      </a:r>
                    </a:p>
                  </a:txBody>
                  <a:tcPr anchor="ctr">
                    <a:lnB w="12700" cap="flat" cmpd="sng" algn="ctr">
                      <a:solidFill>
                        <a:srgbClr val="00FDFF"/>
                      </a:solidFill>
                      <a:prstDash val="solid"/>
                      <a:round/>
                      <a:headEnd type="none" w="med" len="med"/>
                      <a:tailEnd type="none" w="med" len="med"/>
                    </a:lnB>
                    <a:solidFill>
                      <a:srgbClr val="00407F"/>
                    </a:solidFill>
                  </a:tcPr>
                </a:tc>
                <a:tc>
                  <a:txBody>
                    <a:bodyPr/>
                    <a:lstStyle/>
                    <a:p>
                      <a:pPr algn="ctr"/>
                      <a:r>
                        <a:rPr lang="en-US" sz="900" b="1" dirty="0">
                          <a:latin typeface="+mn-lt"/>
                        </a:rPr>
                        <a:t>Hazard Ratio</a:t>
                      </a:r>
                    </a:p>
                    <a:p>
                      <a:pPr algn="ctr"/>
                      <a:r>
                        <a:rPr lang="en-US" sz="900" b="1" dirty="0">
                          <a:latin typeface="+mn-lt"/>
                        </a:rPr>
                        <a:t>IV, Random. 95% CI</a:t>
                      </a:r>
                    </a:p>
                  </a:txBody>
                  <a:tcPr anchor="ctr">
                    <a:lnB w="12700" cap="flat" cmpd="sng" algn="ctr">
                      <a:solidFill>
                        <a:srgbClr val="00FDFF"/>
                      </a:solidFill>
                      <a:prstDash val="solid"/>
                      <a:round/>
                      <a:headEnd type="none" w="med" len="med"/>
                      <a:tailEnd type="none" w="med" len="med"/>
                    </a:lnB>
                    <a:solidFill>
                      <a:srgbClr val="00407F"/>
                    </a:solidFill>
                  </a:tcPr>
                </a:tc>
                <a:tc>
                  <a:txBody>
                    <a:bodyPr/>
                    <a:lstStyle/>
                    <a:p>
                      <a:pPr algn="ctr"/>
                      <a:r>
                        <a:rPr lang="en-US" sz="900" b="1" dirty="0">
                          <a:latin typeface="+mn-lt"/>
                        </a:rPr>
                        <a:t>Hazard Ratio</a:t>
                      </a:r>
                    </a:p>
                    <a:p>
                      <a:pPr algn="ctr"/>
                      <a:r>
                        <a:rPr lang="en-US" sz="900" b="1" dirty="0">
                          <a:latin typeface="+mn-lt"/>
                        </a:rPr>
                        <a:t>IV, Random. 95% CI</a:t>
                      </a:r>
                    </a:p>
                  </a:txBody>
                  <a:tcPr anchor="ctr">
                    <a:lnB w="12700" cap="flat" cmpd="sng" algn="ctr">
                      <a:solidFill>
                        <a:srgbClr val="00FDFF"/>
                      </a:solidFill>
                      <a:prstDash val="solid"/>
                      <a:round/>
                      <a:headEnd type="none" w="med" len="med"/>
                      <a:tailEnd type="none" w="med" len="med"/>
                    </a:lnB>
                    <a:solidFill>
                      <a:srgbClr val="00407F"/>
                    </a:solidFill>
                  </a:tcPr>
                </a:tc>
                <a:extLst>
                  <a:ext uri="{0D108BD9-81ED-4DB2-BD59-A6C34878D82A}">
                    <a16:rowId xmlns:a16="http://schemas.microsoft.com/office/drawing/2014/main" val="3758866304"/>
                  </a:ext>
                </a:extLst>
              </a:tr>
              <a:tr h="73579">
                <a:tc>
                  <a:txBody>
                    <a:bodyPr/>
                    <a:lstStyle/>
                    <a:p>
                      <a:r>
                        <a:rPr lang="en-US" sz="900" b="1" dirty="0">
                          <a:latin typeface="+mn-lt"/>
                        </a:rPr>
                        <a:t>1.2.5 ADT</a:t>
                      </a:r>
                    </a:p>
                  </a:txBody>
                  <a:tcPr marT="0" marB="0" anchor="ctr">
                    <a:lnT w="12700" cap="flat" cmpd="sng" algn="ctr">
                      <a:solidFill>
                        <a:srgbClr val="00FDFF"/>
                      </a:solidFill>
                      <a:prstDash val="solid"/>
                      <a:round/>
                      <a:headEnd type="none" w="med" len="med"/>
                      <a:tailEnd type="none" w="med" len="med"/>
                    </a:lnT>
                    <a:solidFill>
                      <a:schemeClr val="bg1">
                        <a:lumMod val="95000"/>
                      </a:schemeClr>
                    </a:solidFill>
                  </a:tcPr>
                </a:tc>
                <a:tc>
                  <a:txBody>
                    <a:bodyPr/>
                    <a:lstStyle/>
                    <a:p>
                      <a:endParaRPr lang="en-US" sz="900" b="1" dirty="0">
                        <a:latin typeface="+mn-lt"/>
                      </a:endParaRPr>
                    </a:p>
                  </a:txBody>
                  <a:tcPr marT="0" marB="0" anchor="ctr">
                    <a:lnT w="12700" cap="flat" cmpd="sng" algn="ctr">
                      <a:solidFill>
                        <a:srgbClr val="00FDFF"/>
                      </a:solidFill>
                      <a:prstDash val="solid"/>
                      <a:round/>
                      <a:headEnd type="none" w="med" len="med"/>
                      <a:tailEnd type="none" w="med" len="med"/>
                    </a:lnT>
                    <a:solidFill>
                      <a:schemeClr val="bg1">
                        <a:lumMod val="95000"/>
                      </a:schemeClr>
                    </a:solidFill>
                  </a:tcPr>
                </a:tc>
                <a:tc>
                  <a:txBody>
                    <a:bodyPr/>
                    <a:lstStyle/>
                    <a:p>
                      <a:endParaRPr lang="en-US" sz="900" b="1" dirty="0">
                        <a:latin typeface="+mn-lt"/>
                      </a:endParaRPr>
                    </a:p>
                  </a:txBody>
                  <a:tcPr marT="0" marB="0" anchor="ctr">
                    <a:lnT w="12700" cap="flat" cmpd="sng" algn="ctr">
                      <a:solidFill>
                        <a:srgbClr val="00FDFF"/>
                      </a:solidFill>
                      <a:prstDash val="solid"/>
                      <a:round/>
                      <a:headEnd type="none" w="med" len="med"/>
                      <a:tailEnd type="none" w="med" len="med"/>
                    </a:lnT>
                    <a:solidFill>
                      <a:schemeClr val="bg1">
                        <a:lumMod val="95000"/>
                      </a:schemeClr>
                    </a:solidFill>
                  </a:tcPr>
                </a:tc>
                <a:tc>
                  <a:txBody>
                    <a:bodyPr/>
                    <a:lstStyle/>
                    <a:p>
                      <a:endParaRPr lang="en-US" sz="900" b="1" dirty="0">
                        <a:latin typeface="+mn-lt"/>
                      </a:endParaRPr>
                    </a:p>
                  </a:txBody>
                  <a:tcPr marT="0" marB="0" anchor="ctr">
                    <a:lnT w="12700" cap="flat" cmpd="sng" algn="ctr">
                      <a:solidFill>
                        <a:srgbClr val="00FDFF"/>
                      </a:solidFill>
                      <a:prstDash val="solid"/>
                      <a:round/>
                      <a:headEnd type="none" w="med" len="med"/>
                      <a:tailEnd type="none" w="med" len="med"/>
                    </a:lnT>
                    <a:solidFill>
                      <a:schemeClr val="bg1">
                        <a:lumMod val="95000"/>
                      </a:schemeClr>
                    </a:solidFill>
                  </a:tcPr>
                </a:tc>
                <a:tc>
                  <a:txBody>
                    <a:bodyPr/>
                    <a:lstStyle/>
                    <a:p>
                      <a:endParaRPr lang="en-US" sz="900" b="0" dirty="0">
                        <a:latin typeface="+mn-lt"/>
                      </a:endParaRPr>
                    </a:p>
                  </a:txBody>
                  <a:tcPr marT="0" marB="0">
                    <a:lnT w="12700" cap="flat" cmpd="sng" algn="ctr">
                      <a:solidFill>
                        <a:srgbClr val="00FDFF"/>
                      </a:solidFill>
                      <a:prstDash val="solid"/>
                      <a:round/>
                      <a:headEnd type="none" w="med" len="med"/>
                      <a:tailEnd type="none" w="med" len="med"/>
                    </a:lnT>
                    <a:solidFill>
                      <a:schemeClr val="bg1">
                        <a:lumMod val="95000"/>
                      </a:schemeClr>
                    </a:solidFill>
                  </a:tcPr>
                </a:tc>
                <a:tc>
                  <a:txBody>
                    <a:bodyPr/>
                    <a:lstStyle/>
                    <a:p>
                      <a:endParaRPr lang="en-US" sz="900" b="0" dirty="0">
                        <a:latin typeface="+mn-lt"/>
                      </a:endParaRPr>
                    </a:p>
                  </a:txBody>
                  <a:tcPr marT="0" marB="0">
                    <a:lnT w="12700" cap="flat" cmpd="sng" algn="ctr">
                      <a:solidFill>
                        <a:srgbClr val="00FDFF"/>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3689404981"/>
                  </a:ext>
                </a:extLst>
              </a:tr>
              <a:tr h="73579">
                <a:tc>
                  <a:txBody>
                    <a:bodyPr/>
                    <a:lstStyle/>
                    <a:p>
                      <a:r>
                        <a:rPr lang="en-US" sz="900" b="0" dirty="0">
                          <a:latin typeface="+mn-lt"/>
                        </a:rPr>
                        <a:t>Richards 2017</a:t>
                      </a:r>
                    </a:p>
                  </a:txBody>
                  <a:tcPr marT="0" marB="0">
                    <a:solidFill>
                      <a:schemeClr val="bg1"/>
                    </a:solidFill>
                  </a:tcPr>
                </a:tc>
                <a:tc>
                  <a:txBody>
                    <a:bodyPr/>
                    <a:lstStyle/>
                    <a:p>
                      <a:pPr algn="r"/>
                      <a:r>
                        <a:rPr lang="en-US" sz="900" b="0" dirty="0">
                          <a:latin typeface="+mn-lt"/>
                        </a:rPr>
                        <a:t>-0.2614</a:t>
                      </a:r>
                    </a:p>
                  </a:txBody>
                  <a:tcPr marT="0" marB="0">
                    <a:solidFill>
                      <a:schemeClr val="bg1"/>
                    </a:solidFill>
                  </a:tcPr>
                </a:tc>
                <a:tc>
                  <a:txBody>
                    <a:bodyPr/>
                    <a:lstStyle/>
                    <a:p>
                      <a:r>
                        <a:rPr lang="en-US" sz="900" b="0" dirty="0">
                          <a:latin typeface="+mn-lt"/>
                        </a:rPr>
                        <a:t>0.0231</a:t>
                      </a:r>
                    </a:p>
                  </a:txBody>
                  <a:tcPr marT="0" marB="0">
                    <a:solidFill>
                      <a:schemeClr val="bg1"/>
                    </a:solidFill>
                  </a:tcPr>
                </a:tc>
                <a:tc>
                  <a:txBody>
                    <a:bodyPr/>
                    <a:lstStyle/>
                    <a:p>
                      <a:pPr algn="ctr"/>
                      <a:r>
                        <a:rPr lang="en-US" sz="900" b="0" dirty="0">
                          <a:latin typeface="+mn-lt"/>
                        </a:rPr>
                        <a:t>10.2%</a:t>
                      </a:r>
                    </a:p>
                  </a:txBody>
                  <a:tcPr marT="0" marB="0">
                    <a:solidFill>
                      <a:schemeClr val="bg1"/>
                    </a:solidFill>
                  </a:tcPr>
                </a:tc>
                <a:tc>
                  <a:txBody>
                    <a:bodyPr/>
                    <a:lstStyle/>
                    <a:p>
                      <a:pPr algn="r"/>
                      <a:r>
                        <a:rPr lang="en-US" sz="900" b="0" dirty="0">
                          <a:latin typeface="+mn-lt"/>
                        </a:rPr>
                        <a:t>0.77 (0.74, 0.81)</a:t>
                      </a:r>
                    </a:p>
                  </a:txBody>
                  <a:tcPr marT="0" marB="0">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dirty="0">
                        <a:latin typeface="+mn-lt"/>
                      </a:endParaRPr>
                    </a:p>
                  </a:txBody>
                  <a:tcPr marT="0" marB="0">
                    <a:solidFill>
                      <a:schemeClr val="bg1"/>
                    </a:solidFill>
                  </a:tcPr>
                </a:tc>
                <a:extLst>
                  <a:ext uri="{0D108BD9-81ED-4DB2-BD59-A6C34878D82A}">
                    <a16:rowId xmlns:a16="http://schemas.microsoft.com/office/drawing/2014/main" val="721002453"/>
                  </a:ext>
                </a:extLst>
              </a:tr>
              <a:tr h="735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latin typeface="+mn-lt"/>
                          <a:cs typeface="Arial" panose="020B0604020202020204" pitchFamily="34" charset="0"/>
                        </a:rPr>
                        <a:t>Subtotal (95% CI)</a:t>
                      </a:r>
                    </a:p>
                  </a:txBody>
                  <a:tcPr marT="0" marB="0">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1" dirty="0">
                        <a:latin typeface="+mn-lt"/>
                        <a:cs typeface="Arial" panose="020B0604020202020204" pitchFamily="34" charset="0"/>
                      </a:endParaRPr>
                    </a:p>
                  </a:txBody>
                  <a:tcPr marT="0" marB="0">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1" dirty="0">
                        <a:latin typeface="+mn-lt"/>
                        <a:cs typeface="Arial" panose="020B0604020202020204" pitchFamily="34" charset="0"/>
                      </a:endParaRPr>
                    </a:p>
                  </a:txBody>
                  <a:tcPr marT="0" marB="0">
                    <a:solidFill>
                      <a:schemeClr val="bg1">
                        <a:lumMod val="95000"/>
                      </a:schemeClr>
                    </a:solidFill>
                  </a:tcPr>
                </a:tc>
                <a:tc>
                  <a:txBody>
                    <a:bodyPr/>
                    <a:lstStyle/>
                    <a:p>
                      <a:pPr algn="ctr"/>
                      <a:r>
                        <a:rPr lang="en-US" sz="900" b="1" dirty="0">
                          <a:latin typeface="+mn-lt"/>
                        </a:rPr>
                        <a:t>10.2%</a:t>
                      </a:r>
                    </a:p>
                  </a:txBody>
                  <a:tcPr marT="0" marB="0">
                    <a:solidFill>
                      <a:schemeClr val="bg1">
                        <a:lumMod val="95000"/>
                      </a:schemeClr>
                    </a:solidFill>
                  </a:tcPr>
                </a:tc>
                <a:tc>
                  <a:txBody>
                    <a:bodyPr/>
                    <a:lstStyle/>
                    <a:p>
                      <a:pPr algn="r"/>
                      <a:r>
                        <a:rPr lang="en-US" sz="900" b="1" dirty="0">
                          <a:latin typeface="+mn-lt"/>
                        </a:rPr>
                        <a:t>0.77 (0.74, 0.81)</a:t>
                      </a:r>
                    </a:p>
                  </a:txBody>
                  <a:tcPr marT="0" marB="0">
                    <a:solidFill>
                      <a:schemeClr val="bg1">
                        <a:lumMod val="95000"/>
                      </a:schemeClr>
                    </a:solidFill>
                  </a:tcPr>
                </a:tc>
                <a:tc>
                  <a:txBody>
                    <a:bodyPr/>
                    <a:lstStyle/>
                    <a:p>
                      <a:endParaRPr lang="en-US" sz="900" dirty="0">
                        <a:latin typeface="+mn-lt"/>
                      </a:endParaRPr>
                    </a:p>
                  </a:txBody>
                  <a:tcPr marT="0" marB="0">
                    <a:solidFill>
                      <a:schemeClr val="bg1">
                        <a:lumMod val="95000"/>
                      </a:schemeClr>
                    </a:solidFill>
                  </a:tcPr>
                </a:tc>
                <a:extLst>
                  <a:ext uri="{0D108BD9-81ED-4DB2-BD59-A6C34878D82A}">
                    <a16:rowId xmlns:a16="http://schemas.microsoft.com/office/drawing/2014/main" val="3296493209"/>
                  </a:ext>
                </a:extLst>
              </a:tr>
              <a:tr h="117726">
                <a:tc>
                  <a:txBody>
                    <a:bodyPr/>
                    <a:lstStyle/>
                    <a:p>
                      <a:r>
                        <a:rPr lang="en-US" sz="900" b="0" dirty="0">
                          <a:latin typeface="+mn-lt"/>
                        </a:rPr>
                        <a:t>Heterogeneity: Not applicable</a:t>
                      </a:r>
                      <a:br>
                        <a:rPr lang="en-US" sz="900" b="0" dirty="0">
                          <a:latin typeface="+mn-lt"/>
                        </a:rPr>
                      </a:br>
                      <a:r>
                        <a:rPr lang="en-US" sz="900" b="0" dirty="0">
                          <a:latin typeface="+mn-lt"/>
                        </a:rPr>
                        <a:t>Test for overall effect: Z = 11.32 (</a:t>
                      </a:r>
                      <a:r>
                        <a:rPr lang="en-US" sz="900" b="0" i="1" dirty="0">
                          <a:latin typeface="+mn-lt"/>
                        </a:rPr>
                        <a:t>P </a:t>
                      </a:r>
                      <a:r>
                        <a:rPr lang="en-US" sz="900" b="0" dirty="0">
                          <a:latin typeface="+mn-lt"/>
                        </a:rPr>
                        <a:t>&lt; 0.00001)</a:t>
                      </a:r>
                    </a:p>
                  </a:txBody>
                  <a:tcPr marT="0" marB="0" anchor="ctr">
                    <a:solidFill>
                      <a:schemeClr val="bg1"/>
                    </a:solidFill>
                  </a:tcPr>
                </a:tc>
                <a:tc>
                  <a:txBody>
                    <a:bodyPr/>
                    <a:lstStyle/>
                    <a:p>
                      <a:endParaRPr lang="en-US" sz="900" b="0" dirty="0">
                        <a:latin typeface="+mn-lt"/>
                      </a:endParaRPr>
                    </a:p>
                  </a:txBody>
                  <a:tcPr marT="0" marB="0" anchor="ctr">
                    <a:solidFill>
                      <a:schemeClr val="bg1"/>
                    </a:solidFill>
                  </a:tcPr>
                </a:tc>
                <a:tc>
                  <a:txBody>
                    <a:bodyPr/>
                    <a:lstStyle/>
                    <a:p>
                      <a:endParaRPr lang="en-US" sz="900" b="0" dirty="0">
                        <a:latin typeface="+mn-lt"/>
                      </a:endParaRPr>
                    </a:p>
                  </a:txBody>
                  <a:tcPr marT="0" marB="0" anchor="ctr">
                    <a:solidFill>
                      <a:schemeClr val="bg1"/>
                    </a:solidFill>
                  </a:tcPr>
                </a:tc>
                <a:tc>
                  <a:txBody>
                    <a:bodyPr/>
                    <a:lstStyle/>
                    <a:p>
                      <a:endParaRPr lang="en-US" sz="900" b="0" dirty="0">
                        <a:latin typeface="+mn-lt"/>
                      </a:endParaRPr>
                    </a:p>
                  </a:txBody>
                  <a:tcPr marT="0" marB="0" anchor="ctr">
                    <a:solidFill>
                      <a:schemeClr val="bg1"/>
                    </a:solidFill>
                  </a:tcPr>
                </a:tc>
                <a:tc>
                  <a:txBody>
                    <a:bodyPr/>
                    <a:lstStyle/>
                    <a:p>
                      <a:pPr algn="r"/>
                      <a:endParaRPr lang="en-US" sz="900" b="0" dirty="0">
                        <a:latin typeface="+mn-lt"/>
                      </a:endParaRPr>
                    </a:p>
                  </a:txBody>
                  <a:tcPr marT="0" marB="0" anchor="ctr">
                    <a:solidFill>
                      <a:schemeClr val="bg1"/>
                    </a:solidFill>
                  </a:tcPr>
                </a:tc>
                <a:tc>
                  <a:txBody>
                    <a:bodyPr/>
                    <a:lstStyle/>
                    <a:p>
                      <a:endParaRPr lang="en-US" sz="900" b="0" dirty="0">
                        <a:latin typeface="+mn-lt"/>
                      </a:endParaRPr>
                    </a:p>
                  </a:txBody>
                  <a:tcPr marT="0" marB="0" anchor="ctr">
                    <a:solidFill>
                      <a:schemeClr val="bg1"/>
                    </a:solidFill>
                  </a:tcPr>
                </a:tc>
                <a:extLst>
                  <a:ext uri="{0D108BD9-81ED-4DB2-BD59-A6C34878D82A}">
                    <a16:rowId xmlns:a16="http://schemas.microsoft.com/office/drawing/2014/main" val="1045830268"/>
                  </a:ext>
                </a:extLst>
              </a:tr>
              <a:tr h="73579">
                <a:tc>
                  <a:txBody>
                    <a:bodyPr/>
                    <a:lstStyle/>
                    <a:p>
                      <a:r>
                        <a:rPr lang="en-US" sz="900" b="1" dirty="0">
                          <a:latin typeface="+mn-lt"/>
                        </a:rPr>
                        <a:t>2.2.5 ADT</a:t>
                      </a:r>
                    </a:p>
                  </a:txBody>
                  <a:tcPr marT="0" marB="0" anchor="ctr">
                    <a:solidFill>
                      <a:schemeClr val="bg1">
                        <a:lumMod val="95000"/>
                      </a:schemeClr>
                    </a:solidFill>
                  </a:tcPr>
                </a:tc>
                <a:tc>
                  <a:txBody>
                    <a:bodyPr/>
                    <a:lstStyle/>
                    <a:p>
                      <a:endParaRPr lang="en-US" sz="900" b="1" dirty="0">
                        <a:latin typeface="+mn-lt"/>
                      </a:endParaRPr>
                    </a:p>
                  </a:txBody>
                  <a:tcPr marT="0" marB="0" anchor="ctr">
                    <a:solidFill>
                      <a:schemeClr val="bg1">
                        <a:lumMod val="95000"/>
                      </a:schemeClr>
                    </a:solidFill>
                  </a:tcPr>
                </a:tc>
                <a:tc>
                  <a:txBody>
                    <a:bodyPr/>
                    <a:lstStyle/>
                    <a:p>
                      <a:endParaRPr lang="en-US" sz="900" b="1" dirty="0">
                        <a:latin typeface="+mn-lt"/>
                      </a:endParaRPr>
                    </a:p>
                  </a:txBody>
                  <a:tcPr marT="0" marB="0" anchor="ctr">
                    <a:solidFill>
                      <a:schemeClr val="bg1">
                        <a:lumMod val="95000"/>
                      </a:schemeClr>
                    </a:solidFill>
                  </a:tcPr>
                </a:tc>
                <a:tc>
                  <a:txBody>
                    <a:bodyPr/>
                    <a:lstStyle/>
                    <a:p>
                      <a:endParaRPr lang="en-US" sz="900" b="1" dirty="0">
                        <a:latin typeface="+mn-lt"/>
                      </a:endParaRPr>
                    </a:p>
                  </a:txBody>
                  <a:tcPr marT="0" marB="0" anchor="ctr">
                    <a:solidFill>
                      <a:schemeClr val="bg1">
                        <a:lumMod val="95000"/>
                      </a:schemeClr>
                    </a:solidFill>
                  </a:tcPr>
                </a:tc>
                <a:tc>
                  <a:txBody>
                    <a:bodyPr/>
                    <a:lstStyle/>
                    <a:p>
                      <a:pPr algn="r"/>
                      <a:endParaRPr lang="en-US" sz="900" b="0" dirty="0">
                        <a:latin typeface="+mn-lt"/>
                      </a:endParaRPr>
                    </a:p>
                  </a:txBody>
                  <a:tcPr marT="0" marB="0">
                    <a:solidFill>
                      <a:schemeClr val="bg1">
                        <a:lumMod val="95000"/>
                      </a:schemeClr>
                    </a:solidFill>
                  </a:tcPr>
                </a:tc>
                <a:tc>
                  <a:txBody>
                    <a:bodyPr/>
                    <a:lstStyle/>
                    <a:p>
                      <a:endParaRPr lang="en-US" sz="900" b="0" dirty="0">
                        <a:latin typeface="+mn-lt"/>
                      </a:endParaRPr>
                    </a:p>
                  </a:txBody>
                  <a:tcPr marT="0" marB="0">
                    <a:solidFill>
                      <a:schemeClr val="bg1">
                        <a:lumMod val="95000"/>
                      </a:schemeClr>
                    </a:solidFill>
                  </a:tcPr>
                </a:tc>
                <a:extLst>
                  <a:ext uri="{0D108BD9-81ED-4DB2-BD59-A6C34878D82A}">
                    <a16:rowId xmlns:a16="http://schemas.microsoft.com/office/drawing/2014/main" val="639581600"/>
                  </a:ext>
                </a:extLst>
              </a:tr>
              <a:tr h="73579">
                <a:tc>
                  <a:txBody>
                    <a:bodyPr/>
                    <a:lstStyle/>
                    <a:p>
                      <a:r>
                        <a:rPr lang="en-US" sz="900" b="0" dirty="0">
                          <a:latin typeface="+mn-lt"/>
                        </a:rPr>
                        <a:t>Richards 2017</a:t>
                      </a:r>
                    </a:p>
                  </a:txBody>
                  <a:tcPr marT="0" marB="0">
                    <a:solidFill>
                      <a:schemeClr val="bg1"/>
                    </a:solidFill>
                  </a:tcPr>
                </a:tc>
                <a:tc>
                  <a:txBody>
                    <a:bodyPr/>
                    <a:lstStyle/>
                    <a:p>
                      <a:pPr algn="r"/>
                      <a:r>
                        <a:rPr lang="en-US" sz="900" b="0" dirty="0">
                          <a:latin typeface="+mn-lt"/>
                        </a:rPr>
                        <a:t>-0.3285</a:t>
                      </a:r>
                    </a:p>
                  </a:txBody>
                  <a:tcPr marT="0" marB="0">
                    <a:solidFill>
                      <a:schemeClr val="bg1"/>
                    </a:solidFill>
                  </a:tcPr>
                </a:tc>
                <a:tc>
                  <a:txBody>
                    <a:bodyPr/>
                    <a:lstStyle/>
                    <a:p>
                      <a:r>
                        <a:rPr lang="en-US" sz="900" b="0" dirty="0">
                          <a:latin typeface="+mn-lt"/>
                        </a:rPr>
                        <a:t>0.0388</a:t>
                      </a:r>
                    </a:p>
                  </a:txBody>
                  <a:tcPr marT="0" marB="0">
                    <a:solidFill>
                      <a:schemeClr val="bg1"/>
                    </a:solidFill>
                  </a:tcPr>
                </a:tc>
                <a:tc>
                  <a:txBody>
                    <a:bodyPr/>
                    <a:lstStyle/>
                    <a:p>
                      <a:pPr algn="ctr"/>
                      <a:r>
                        <a:rPr lang="en-US" sz="900" b="0" dirty="0">
                          <a:latin typeface="+mn-lt"/>
                        </a:rPr>
                        <a:t>31.3%</a:t>
                      </a:r>
                    </a:p>
                  </a:txBody>
                  <a:tcPr marT="0" marB="0">
                    <a:solidFill>
                      <a:schemeClr val="bg1"/>
                    </a:solidFill>
                  </a:tcPr>
                </a:tc>
                <a:tc>
                  <a:txBody>
                    <a:bodyPr/>
                    <a:lstStyle/>
                    <a:p>
                      <a:pPr algn="r"/>
                      <a:r>
                        <a:rPr lang="en-US" sz="900" b="0" dirty="0">
                          <a:latin typeface="+mn-lt"/>
                        </a:rPr>
                        <a:t>0.72 (0.67, 0.78)</a:t>
                      </a:r>
                    </a:p>
                  </a:txBody>
                  <a:tcPr marT="0" marB="0">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dirty="0">
                        <a:latin typeface="+mn-lt"/>
                      </a:endParaRPr>
                    </a:p>
                  </a:txBody>
                  <a:tcPr marT="0" marB="0">
                    <a:solidFill>
                      <a:schemeClr val="bg1"/>
                    </a:solidFill>
                  </a:tcPr>
                </a:tc>
                <a:extLst>
                  <a:ext uri="{0D108BD9-81ED-4DB2-BD59-A6C34878D82A}">
                    <a16:rowId xmlns:a16="http://schemas.microsoft.com/office/drawing/2014/main" val="1842675456"/>
                  </a:ext>
                </a:extLst>
              </a:tr>
              <a:tr h="735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latin typeface="+mn-lt"/>
                          <a:cs typeface="Arial" panose="020B0604020202020204" pitchFamily="34" charset="0"/>
                        </a:rPr>
                        <a:t>Subtotal (95% CI)</a:t>
                      </a:r>
                    </a:p>
                  </a:txBody>
                  <a:tcPr marT="0" marB="0">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1" dirty="0">
                        <a:latin typeface="+mn-lt"/>
                        <a:cs typeface="Arial" panose="020B0604020202020204" pitchFamily="34" charset="0"/>
                      </a:endParaRPr>
                    </a:p>
                  </a:txBody>
                  <a:tcPr marT="0" marB="0">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1" dirty="0">
                        <a:latin typeface="+mn-lt"/>
                        <a:cs typeface="Arial" panose="020B0604020202020204" pitchFamily="34" charset="0"/>
                      </a:endParaRPr>
                    </a:p>
                  </a:txBody>
                  <a:tcPr marT="0" marB="0">
                    <a:solidFill>
                      <a:schemeClr val="bg1">
                        <a:lumMod val="95000"/>
                      </a:schemeClr>
                    </a:solidFill>
                  </a:tcPr>
                </a:tc>
                <a:tc>
                  <a:txBody>
                    <a:bodyPr/>
                    <a:lstStyle/>
                    <a:p>
                      <a:pPr algn="ctr"/>
                      <a:r>
                        <a:rPr lang="en-US" sz="900" b="1" dirty="0">
                          <a:latin typeface="+mn-lt"/>
                        </a:rPr>
                        <a:t>31.3%</a:t>
                      </a:r>
                    </a:p>
                  </a:txBody>
                  <a:tcPr marT="0" marB="0">
                    <a:solidFill>
                      <a:schemeClr val="bg1">
                        <a:lumMod val="95000"/>
                      </a:schemeClr>
                    </a:solidFill>
                  </a:tcPr>
                </a:tc>
                <a:tc>
                  <a:txBody>
                    <a:bodyPr/>
                    <a:lstStyle/>
                    <a:p>
                      <a:pPr algn="r"/>
                      <a:r>
                        <a:rPr lang="en-US" sz="900" b="1" dirty="0">
                          <a:latin typeface="+mn-lt"/>
                        </a:rPr>
                        <a:t>0.72 (0.67, 0.78)</a:t>
                      </a:r>
                    </a:p>
                  </a:txBody>
                  <a:tcPr marT="0" marB="0">
                    <a:solidFill>
                      <a:schemeClr val="bg1">
                        <a:lumMod val="95000"/>
                      </a:schemeClr>
                    </a:solidFill>
                  </a:tcPr>
                </a:tc>
                <a:tc>
                  <a:txBody>
                    <a:bodyPr/>
                    <a:lstStyle/>
                    <a:p>
                      <a:endParaRPr lang="en-US" sz="900" dirty="0">
                        <a:latin typeface="+mn-lt"/>
                      </a:endParaRPr>
                    </a:p>
                  </a:txBody>
                  <a:tcPr marT="0" marB="0">
                    <a:solidFill>
                      <a:schemeClr val="bg1">
                        <a:lumMod val="95000"/>
                      </a:schemeClr>
                    </a:solidFill>
                  </a:tcPr>
                </a:tc>
                <a:extLst>
                  <a:ext uri="{0D108BD9-81ED-4DB2-BD59-A6C34878D82A}">
                    <a16:rowId xmlns:a16="http://schemas.microsoft.com/office/drawing/2014/main" val="441997411"/>
                  </a:ext>
                </a:extLst>
              </a:tr>
              <a:tr h="117726">
                <a:tc>
                  <a:txBody>
                    <a:bodyPr/>
                    <a:lstStyle/>
                    <a:p>
                      <a:r>
                        <a:rPr lang="en-US" sz="900" b="0" dirty="0">
                          <a:latin typeface="+mn-lt"/>
                        </a:rPr>
                        <a:t>Heterogeneity: Not applicable</a:t>
                      </a:r>
                      <a:br>
                        <a:rPr lang="en-US" sz="900" b="0" dirty="0">
                          <a:latin typeface="+mn-lt"/>
                        </a:rPr>
                      </a:br>
                      <a:r>
                        <a:rPr lang="en-US" sz="900" b="0" dirty="0">
                          <a:latin typeface="+mn-lt"/>
                        </a:rPr>
                        <a:t>Test for overall effect: Z = 8.47 (</a:t>
                      </a:r>
                      <a:r>
                        <a:rPr lang="en-US" sz="900" b="0" i="1" dirty="0">
                          <a:latin typeface="+mn-lt"/>
                        </a:rPr>
                        <a:t>P</a:t>
                      </a:r>
                      <a:r>
                        <a:rPr lang="en-US" sz="900" b="0" dirty="0">
                          <a:latin typeface="+mn-lt"/>
                        </a:rPr>
                        <a:t> &lt; 0.00001)</a:t>
                      </a:r>
                    </a:p>
                  </a:txBody>
                  <a:tcPr marT="0" marB="0" anchor="ctr">
                    <a:lnB w="12700" cap="flat" cmpd="sng" algn="ctr">
                      <a:solidFill>
                        <a:srgbClr val="1F497D"/>
                      </a:solidFill>
                      <a:prstDash val="solid"/>
                      <a:round/>
                      <a:headEnd type="none" w="med" len="med"/>
                      <a:tailEnd type="none" w="med" len="med"/>
                    </a:lnB>
                    <a:solidFill>
                      <a:schemeClr val="bg1"/>
                    </a:solidFill>
                  </a:tcPr>
                </a:tc>
                <a:tc>
                  <a:txBody>
                    <a:bodyPr/>
                    <a:lstStyle/>
                    <a:p>
                      <a:endParaRPr lang="en-US" sz="900" b="0" dirty="0">
                        <a:latin typeface="+mn-lt"/>
                      </a:endParaRPr>
                    </a:p>
                  </a:txBody>
                  <a:tcPr marT="0" marB="0" anchor="ctr">
                    <a:lnB w="12700" cap="flat" cmpd="sng" algn="ctr">
                      <a:solidFill>
                        <a:srgbClr val="1F497D"/>
                      </a:solidFill>
                      <a:prstDash val="solid"/>
                      <a:round/>
                      <a:headEnd type="none" w="med" len="med"/>
                      <a:tailEnd type="none" w="med" len="med"/>
                    </a:lnB>
                    <a:solidFill>
                      <a:schemeClr val="bg1"/>
                    </a:solidFill>
                  </a:tcPr>
                </a:tc>
                <a:tc>
                  <a:txBody>
                    <a:bodyPr/>
                    <a:lstStyle/>
                    <a:p>
                      <a:endParaRPr lang="en-US" sz="900" b="1" dirty="0">
                        <a:latin typeface="+mn-lt"/>
                      </a:endParaRPr>
                    </a:p>
                  </a:txBody>
                  <a:tcPr marT="0" marB="0" anchor="ctr">
                    <a:lnB w="12700" cap="flat" cmpd="sng" algn="ctr">
                      <a:solidFill>
                        <a:srgbClr val="1F497D"/>
                      </a:solidFill>
                      <a:prstDash val="solid"/>
                      <a:round/>
                      <a:headEnd type="none" w="med" len="med"/>
                      <a:tailEnd type="none" w="med" len="med"/>
                    </a:lnB>
                    <a:solidFill>
                      <a:schemeClr val="bg1"/>
                    </a:solidFill>
                  </a:tcPr>
                </a:tc>
                <a:tc>
                  <a:txBody>
                    <a:bodyPr/>
                    <a:lstStyle/>
                    <a:p>
                      <a:endParaRPr lang="en-US" sz="900" b="1" dirty="0">
                        <a:latin typeface="+mn-lt"/>
                      </a:endParaRPr>
                    </a:p>
                  </a:txBody>
                  <a:tcPr marT="0" marB="0" anchor="ctr">
                    <a:lnB w="12700" cap="flat" cmpd="sng" algn="ctr">
                      <a:solidFill>
                        <a:srgbClr val="1F497D"/>
                      </a:solidFill>
                      <a:prstDash val="solid"/>
                      <a:round/>
                      <a:headEnd type="none" w="med" len="med"/>
                      <a:tailEnd type="none" w="med" len="med"/>
                    </a:lnB>
                    <a:solidFill>
                      <a:schemeClr val="bg1"/>
                    </a:solidFill>
                  </a:tcPr>
                </a:tc>
                <a:tc>
                  <a:txBody>
                    <a:bodyPr/>
                    <a:lstStyle/>
                    <a:p>
                      <a:endParaRPr lang="en-US" sz="900" b="0" dirty="0">
                        <a:latin typeface="+mn-lt"/>
                      </a:endParaRPr>
                    </a:p>
                  </a:txBody>
                  <a:tcPr marT="0" marB="0" anchor="ctr">
                    <a:lnB w="12700" cap="flat" cmpd="sng" algn="ctr">
                      <a:solidFill>
                        <a:srgbClr val="1F497D"/>
                      </a:solidFill>
                      <a:prstDash val="solid"/>
                      <a:round/>
                      <a:headEnd type="none" w="med" len="med"/>
                      <a:tailEnd type="none" w="med" len="med"/>
                    </a:lnB>
                    <a:solidFill>
                      <a:schemeClr val="bg1"/>
                    </a:solidFill>
                  </a:tcPr>
                </a:tc>
                <a:tc>
                  <a:txBody>
                    <a:bodyPr/>
                    <a:lstStyle/>
                    <a:p>
                      <a:endParaRPr lang="en-US" sz="900" b="0" dirty="0">
                        <a:latin typeface="+mn-lt"/>
                      </a:endParaRPr>
                    </a:p>
                  </a:txBody>
                  <a:tcPr marT="0" marB="0" anchor="ctr">
                    <a:lnB w="12700" cap="flat" cmpd="sng" algn="ctr">
                      <a:solidFill>
                        <a:srgbClr val="1F497D"/>
                      </a:solidFill>
                      <a:prstDash val="solid"/>
                      <a:round/>
                      <a:headEnd type="none" w="med" len="med"/>
                      <a:tailEnd type="none" w="med" len="med"/>
                    </a:lnB>
                    <a:solidFill>
                      <a:schemeClr val="bg1"/>
                    </a:solidFill>
                  </a:tcPr>
                </a:tc>
                <a:extLst>
                  <a:ext uri="{0D108BD9-81ED-4DB2-BD59-A6C34878D82A}">
                    <a16:rowId xmlns:a16="http://schemas.microsoft.com/office/drawing/2014/main" val="906195638"/>
                  </a:ext>
                </a:extLst>
              </a:tr>
            </a:tbl>
          </a:graphicData>
        </a:graphic>
      </p:graphicFrame>
      <p:cxnSp>
        <p:nvCxnSpPr>
          <p:cNvPr id="5" name="Straight Connector 4">
            <a:extLst>
              <a:ext uri="{FF2B5EF4-FFF2-40B4-BE49-F238E27FC236}">
                <a16:creationId xmlns:a16="http://schemas.microsoft.com/office/drawing/2014/main" id="{5D015A12-B190-2446-ADEE-FF9E1F11352C}"/>
              </a:ext>
            </a:extLst>
          </p:cNvPr>
          <p:cNvCxnSpPr/>
          <p:nvPr/>
        </p:nvCxnSpPr>
        <p:spPr>
          <a:xfrm>
            <a:off x="6642755" y="5639928"/>
            <a:ext cx="20356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7A5CBE6-A9BB-7F44-AA74-8F5ADA328522}"/>
              </a:ext>
            </a:extLst>
          </p:cNvPr>
          <p:cNvCxnSpPr>
            <a:cxnSpLocks/>
          </p:cNvCxnSpPr>
          <p:nvPr/>
        </p:nvCxnSpPr>
        <p:spPr>
          <a:xfrm>
            <a:off x="6642755" y="5580400"/>
            <a:ext cx="0" cy="1058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AF34814-4A70-664B-9D63-F47448883B6D}"/>
              </a:ext>
            </a:extLst>
          </p:cNvPr>
          <p:cNvCxnSpPr>
            <a:cxnSpLocks/>
          </p:cNvCxnSpPr>
          <p:nvPr/>
        </p:nvCxnSpPr>
        <p:spPr>
          <a:xfrm>
            <a:off x="8679899" y="5580400"/>
            <a:ext cx="0" cy="1058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E9AAC34-9BDE-754E-B23D-8F95769A8CAC}"/>
              </a:ext>
            </a:extLst>
          </p:cNvPr>
          <p:cNvSpPr txBox="1"/>
          <p:nvPr/>
        </p:nvSpPr>
        <p:spPr>
          <a:xfrm>
            <a:off x="6557478" y="5643204"/>
            <a:ext cx="457529" cy="200055"/>
          </a:xfrm>
          <a:prstGeom prst="rect">
            <a:avLst/>
          </a:prstGeom>
          <a:noFill/>
        </p:spPr>
        <p:txBody>
          <a:bodyPr wrap="square" rtlCol="0">
            <a:spAutoFit/>
          </a:bodyPr>
          <a:lstStyle/>
          <a:p>
            <a:r>
              <a:rPr lang="en-US" sz="700" dirty="0">
                <a:latin typeface="Arial" panose="020B0604020202020204" pitchFamily="34" charset="0"/>
                <a:cs typeface="Arial" panose="020B0604020202020204" pitchFamily="34" charset="0"/>
              </a:rPr>
              <a:t>0.01</a:t>
            </a:r>
          </a:p>
        </p:txBody>
      </p:sp>
      <p:sp>
        <p:nvSpPr>
          <p:cNvPr id="27" name="TextBox 26">
            <a:extLst>
              <a:ext uri="{FF2B5EF4-FFF2-40B4-BE49-F238E27FC236}">
                <a16:creationId xmlns:a16="http://schemas.microsoft.com/office/drawing/2014/main" id="{1900AB9B-5FC7-FC48-B95E-7A9CFB02020D}"/>
              </a:ext>
            </a:extLst>
          </p:cNvPr>
          <p:cNvSpPr txBox="1"/>
          <p:nvPr/>
        </p:nvSpPr>
        <p:spPr>
          <a:xfrm>
            <a:off x="6995775" y="5643204"/>
            <a:ext cx="353020" cy="200055"/>
          </a:xfrm>
          <a:prstGeom prst="rect">
            <a:avLst/>
          </a:prstGeom>
          <a:noFill/>
        </p:spPr>
        <p:txBody>
          <a:bodyPr wrap="square" rtlCol="0">
            <a:spAutoFit/>
          </a:bodyPr>
          <a:lstStyle/>
          <a:p>
            <a:r>
              <a:rPr lang="en-US" sz="700" dirty="0">
                <a:latin typeface="Arial" panose="020B0604020202020204" pitchFamily="34" charset="0"/>
                <a:cs typeface="Arial" panose="020B0604020202020204" pitchFamily="34" charset="0"/>
              </a:rPr>
              <a:t>0.1</a:t>
            </a:r>
          </a:p>
        </p:txBody>
      </p:sp>
      <p:sp>
        <p:nvSpPr>
          <p:cNvPr id="28" name="TextBox 27">
            <a:extLst>
              <a:ext uri="{FF2B5EF4-FFF2-40B4-BE49-F238E27FC236}">
                <a16:creationId xmlns:a16="http://schemas.microsoft.com/office/drawing/2014/main" id="{D2E74802-64EF-F343-9288-91AE568DCCA7}"/>
              </a:ext>
            </a:extLst>
          </p:cNvPr>
          <p:cNvSpPr txBox="1"/>
          <p:nvPr/>
        </p:nvSpPr>
        <p:spPr>
          <a:xfrm>
            <a:off x="7563730" y="5643204"/>
            <a:ext cx="353020" cy="200055"/>
          </a:xfrm>
          <a:prstGeom prst="rect">
            <a:avLst/>
          </a:prstGeom>
          <a:noFill/>
        </p:spPr>
        <p:txBody>
          <a:bodyPr wrap="square" rtlCol="0">
            <a:spAutoFit/>
          </a:bodyPr>
          <a:lstStyle/>
          <a:p>
            <a:r>
              <a:rPr lang="en-US" sz="700" dirty="0">
                <a:latin typeface="Arial" panose="020B0604020202020204" pitchFamily="34" charset="0"/>
                <a:cs typeface="Arial" panose="020B0604020202020204" pitchFamily="34" charset="0"/>
              </a:rPr>
              <a:t>1</a:t>
            </a:r>
          </a:p>
        </p:txBody>
      </p:sp>
      <p:sp>
        <p:nvSpPr>
          <p:cNvPr id="29" name="TextBox 28">
            <a:extLst>
              <a:ext uri="{FF2B5EF4-FFF2-40B4-BE49-F238E27FC236}">
                <a16:creationId xmlns:a16="http://schemas.microsoft.com/office/drawing/2014/main" id="{80CC4739-9B74-E748-87DB-EF009EE23422}"/>
              </a:ext>
            </a:extLst>
          </p:cNvPr>
          <p:cNvSpPr txBox="1"/>
          <p:nvPr/>
        </p:nvSpPr>
        <p:spPr>
          <a:xfrm>
            <a:off x="8078803" y="5643204"/>
            <a:ext cx="353020" cy="200055"/>
          </a:xfrm>
          <a:prstGeom prst="rect">
            <a:avLst/>
          </a:prstGeom>
          <a:noFill/>
        </p:spPr>
        <p:txBody>
          <a:bodyPr wrap="square" rtlCol="0">
            <a:spAutoFit/>
          </a:bodyPr>
          <a:lstStyle/>
          <a:p>
            <a:r>
              <a:rPr lang="en-US" sz="700" dirty="0">
                <a:latin typeface="Arial" panose="020B0604020202020204" pitchFamily="34" charset="0"/>
                <a:cs typeface="Arial" panose="020B0604020202020204" pitchFamily="34" charset="0"/>
              </a:rPr>
              <a:t>10</a:t>
            </a:r>
          </a:p>
        </p:txBody>
      </p:sp>
      <p:sp>
        <p:nvSpPr>
          <p:cNvPr id="30" name="TextBox 29">
            <a:extLst>
              <a:ext uri="{FF2B5EF4-FFF2-40B4-BE49-F238E27FC236}">
                <a16:creationId xmlns:a16="http://schemas.microsoft.com/office/drawing/2014/main" id="{CAF85DCC-CFBF-3248-8FD9-F9DC71CE9859}"/>
              </a:ext>
            </a:extLst>
          </p:cNvPr>
          <p:cNvSpPr txBox="1"/>
          <p:nvPr/>
        </p:nvSpPr>
        <p:spPr>
          <a:xfrm>
            <a:off x="8443405" y="5643204"/>
            <a:ext cx="353020" cy="200055"/>
          </a:xfrm>
          <a:prstGeom prst="rect">
            <a:avLst/>
          </a:prstGeom>
          <a:noFill/>
        </p:spPr>
        <p:txBody>
          <a:bodyPr wrap="square" rtlCol="0">
            <a:spAutoFit/>
          </a:bodyPr>
          <a:lstStyle/>
          <a:p>
            <a:r>
              <a:rPr lang="en-US" sz="700" dirty="0">
                <a:latin typeface="Arial" panose="020B0604020202020204" pitchFamily="34" charset="0"/>
                <a:cs typeface="Arial" panose="020B0604020202020204" pitchFamily="34" charset="0"/>
              </a:rPr>
              <a:t>100</a:t>
            </a:r>
          </a:p>
        </p:txBody>
      </p:sp>
      <p:cxnSp>
        <p:nvCxnSpPr>
          <p:cNvPr id="14" name="Straight Connector 13">
            <a:extLst>
              <a:ext uri="{FF2B5EF4-FFF2-40B4-BE49-F238E27FC236}">
                <a16:creationId xmlns:a16="http://schemas.microsoft.com/office/drawing/2014/main" id="{85D9CE0F-1D4C-AA45-9064-3BF1F0326891}"/>
              </a:ext>
            </a:extLst>
          </p:cNvPr>
          <p:cNvCxnSpPr>
            <a:cxnSpLocks/>
          </p:cNvCxnSpPr>
          <p:nvPr/>
        </p:nvCxnSpPr>
        <p:spPr>
          <a:xfrm>
            <a:off x="7677706" y="4172553"/>
            <a:ext cx="0" cy="1516615"/>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92E7338-EBD3-9541-B72B-774C72AA8892}"/>
              </a:ext>
            </a:extLst>
          </p:cNvPr>
          <p:cNvCxnSpPr>
            <a:cxnSpLocks/>
          </p:cNvCxnSpPr>
          <p:nvPr/>
        </p:nvCxnSpPr>
        <p:spPr>
          <a:xfrm>
            <a:off x="8217562" y="5580400"/>
            <a:ext cx="0" cy="1058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50A016F-19C0-874F-B978-F4065D2D56BE}"/>
              </a:ext>
            </a:extLst>
          </p:cNvPr>
          <p:cNvCxnSpPr>
            <a:cxnSpLocks/>
          </p:cNvCxnSpPr>
          <p:nvPr/>
        </p:nvCxnSpPr>
        <p:spPr>
          <a:xfrm>
            <a:off x="7155899" y="5580400"/>
            <a:ext cx="0" cy="1058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5F19C504-A4D5-8D4A-B3D3-B81D7BA26629}"/>
              </a:ext>
            </a:extLst>
          </p:cNvPr>
          <p:cNvSpPr txBox="1"/>
          <p:nvPr/>
        </p:nvSpPr>
        <p:spPr>
          <a:xfrm>
            <a:off x="6557478" y="5784341"/>
            <a:ext cx="1018919" cy="184666"/>
          </a:xfrm>
          <a:prstGeom prst="rect">
            <a:avLst/>
          </a:prstGeom>
          <a:noFill/>
        </p:spPr>
        <p:txBody>
          <a:bodyPr wrap="square" rtlCol="0">
            <a:spAutoFit/>
          </a:bodyPr>
          <a:lstStyle/>
          <a:p>
            <a:r>
              <a:rPr lang="en-US" sz="600" dirty="0" err="1">
                <a:latin typeface="Arial" panose="020B0604020202020204" pitchFamily="34" charset="0"/>
                <a:cs typeface="Arial" panose="020B0604020202020204" pitchFamily="34" charset="0"/>
              </a:rPr>
              <a:t>Favours</a:t>
            </a:r>
            <a:r>
              <a:rPr lang="en-US" sz="600" dirty="0">
                <a:latin typeface="Arial" panose="020B0604020202020204" pitchFamily="34" charset="0"/>
                <a:cs typeface="Arial" panose="020B0604020202020204" pitchFamily="34" charset="0"/>
              </a:rPr>
              <a:t> [Metformin]</a:t>
            </a:r>
          </a:p>
        </p:txBody>
      </p:sp>
      <p:sp>
        <p:nvSpPr>
          <p:cNvPr id="45" name="TextBox 44">
            <a:extLst>
              <a:ext uri="{FF2B5EF4-FFF2-40B4-BE49-F238E27FC236}">
                <a16:creationId xmlns:a16="http://schemas.microsoft.com/office/drawing/2014/main" id="{68573B65-114B-2543-928C-2DEABD361626}"/>
              </a:ext>
            </a:extLst>
          </p:cNvPr>
          <p:cNvSpPr txBox="1"/>
          <p:nvPr/>
        </p:nvSpPr>
        <p:spPr>
          <a:xfrm>
            <a:off x="7787092" y="5784341"/>
            <a:ext cx="1018919" cy="184666"/>
          </a:xfrm>
          <a:prstGeom prst="rect">
            <a:avLst/>
          </a:prstGeom>
          <a:noFill/>
        </p:spPr>
        <p:txBody>
          <a:bodyPr wrap="square" rtlCol="0">
            <a:spAutoFit/>
          </a:bodyPr>
          <a:lstStyle/>
          <a:p>
            <a:r>
              <a:rPr lang="en-US" sz="600" dirty="0" err="1">
                <a:latin typeface="Arial" panose="020B0604020202020204" pitchFamily="34" charset="0"/>
                <a:cs typeface="Arial" panose="020B0604020202020204" pitchFamily="34" charset="0"/>
              </a:rPr>
              <a:t>Favours</a:t>
            </a:r>
            <a:r>
              <a:rPr lang="en-US" sz="600" dirty="0">
                <a:latin typeface="Arial" panose="020B0604020202020204" pitchFamily="34" charset="0"/>
                <a:cs typeface="Arial" panose="020B0604020202020204" pitchFamily="34" charset="0"/>
              </a:rPr>
              <a:t> [No-Metformin]</a:t>
            </a:r>
          </a:p>
        </p:txBody>
      </p:sp>
      <p:pic>
        <p:nvPicPr>
          <p:cNvPr id="21" name="Picture 20" descr="A picture containing night sky&#10;&#10;Description automatically generated">
            <a:extLst>
              <a:ext uri="{FF2B5EF4-FFF2-40B4-BE49-F238E27FC236}">
                <a16:creationId xmlns:a16="http://schemas.microsoft.com/office/drawing/2014/main" id="{D4983144-A28D-334A-AF56-57FF2F73FEFD}"/>
              </a:ext>
            </a:extLst>
          </p:cNvPr>
          <p:cNvPicPr>
            <a:picLocks noChangeAspect="1"/>
          </p:cNvPicPr>
          <p:nvPr/>
        </p:nvPicPr>
        <p:blipFill rotWithShape="1">
          <a:blip r:embed="rId6"/>
          <a:srcRect l="62598" t="19921" r="32635" b="67057"/>
          <a:stretch/>
        </p:blipFill>
        <p:spPr>
          <a:xfrm>
            <a:off x="7482427" y="4940941"/>
            <a:ext cx="168383" cy="355490"/>
          </a:xfrm>
          <a:prstGeom prst="rect">
            <a:avLst/>
          </a:prstGeom>
        </p:spPr>
      </p:pic>
      <p:pic>
        <p:nvPicPr>
          <p:cNvPr id="48" name="Picture 47" descr="A picture containing night sky&#10;&#10;Description automatically generated">
            <a:extLst>
              <a:ext uri="{FF2B5EF4-FFF2-40B4-BE49-F238E27FC236}">
                <a16:creationId xmlns:a16="http://schemas.microsoft.com/office/drawing/2014/main" id="{4B716184-96DA-1745-94C2-69F1A3D7B477}"/>
              </a:ext>
            </a:extLst>
          </p:cNvPr>
          <p:cNvPicPr>
            <a:picLocks noChangeAspect="1"/>
          </p:cNvPicPr>
          <p:nvPr/>
        </p:nvPicPr>
        <p:blipFill rotWithShape="1">
          <a:blip r:embed="rId6"/>
          <a:srcRect l="62598" t="57647" r="30830" b="32290"/>
          <a:stretch/>
        </p:blipFill>
        <p:spPr>
          <a:xfrm>
            <a:off x="7447657" y="4324259"/>
            <a:ext cx="232146" cy="274718"/>
          </a:xfrm>
          <a:prstGeom prst="rect">
            <a:avLst/>
          </a:prstGeom>
        </p:spPr>
      </p:pic>
    </p:spTree>
    <p:extLst>
      <p:ext uri="{BB962C8B-B14F-4D97-AF65-F5344CB8AC3E}">
        <p14:creationId xmlns:p14="http://schemas.microsoft.com/office/powerpoint/2010/main" val="1774679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8BF31F79-7759-D24B-B8E0-58BDEA7DCD22}"/>
              </a:ext>
            </a:extLst>
          </p:cNvPr>
          <p:cNvCxnSpPr/>
          <p:nvPr/>
        </p:nvCxnSpPr>
        <p:spPr>
          <a:xfrm>
            <a:off x="4880687" y="2441557"/>
            <a:ext cx="341740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99B84ED-4A44-6A4D-8485-2EF1522EAE6E}"/>
              </a:ext>
            </a:extLst>
          </p:cNvPr>
          <p:cNvCxnSpPr/>
          <p:nvPr/>
        </p:nvCxnSpPr>
        <p:spPr>
          <a:xfrm>
            <a:off x="4880687" y="2824835"/>
            <a:ext cx="341740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E94C168-336E-1649-8BE3-E3B3FF01C804}"/>
              </a:ext>
            </a:extLst>
          </p:cNvPr>
          <p:cNvCxnSpPr/>
          <p:nvPr/>
        </p:nvCxnSpPr>
        <p:spPr>
          <a:xfrm>
            <a:off x="4880687" y="3198607"/>
            <a:ext cx="341740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BC2C0BE4-AE83-1147-BD6F-D6A08D31898D}"/>
              </a:ext>
            </a:extLst>
          </p:cNvPr>
          <p:cNvCxnSpPr/>
          <p:nvPr/>
        </p:nvCxnSpPr>
        <p:spPr>
          <a:xfrm>
            <a:off x="4880687" y="3577928"/>
            <a:ext cx="341740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28E89742-E53F-3A4B-9A4C-9E0C790F9AB8}"/>
              </a:ext>
            </a:extLst>
          </p:cNvPr>
          <p:cNvCxnSpPr/>
          <p:nvPr/>
        </p:nvCxnSpPr>
        <p:spPr>
          <a:xfrm>
            <a:off x="4880687" y="3952495"/>
            <a:ext cx="341740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8" name="Picture 7" descr="A blue light in the dark&#10;&#10;Description automatically generated with low confidence">
            <a:extLst>
              <a:ext uri="{FF2B5EF4-FFF2-40B4-BE49-F238E27FC236}">
                <a16:creationId xmlns:a16="http://schemas.microsoft.com/office/drawing/2014/main" id="{EFB06128-0DC9-BB43-85DA-7CF5354B3B47}"/>
              </a:ext>
            </a:extLst>
          </p:cNvPr>
          <p:cNvPicPr>
            <a:picLocks noChangeAspect="1"/>
          </p:cNvPicPr>
          <p:nvPr/>
        </p:nvPicPr>
        <p:blipFill rotWithShape="1">
          <a:blip r:embed="rId3"/>
          <a:srcRect l="51855" b="72809"/>
          <a:stretch/>
        </p:blipFill>
        <p:spPr>
          <a:xfrm>
            <a:off x="4019008" y="237337"/>
            <a:ext cx="5641537" cy="4123297"/>
          </a:xfrm>
          <a:prstGeom prst="rect">
            <a:avLst/>
          </a:prstGeom>
        </p:spPr>
      </p:pic>
      <p:sp>
        <p:nvSpPr>
          <p:cNvPr id="2" name="Title 1">
            <a:extLst>
              <a:ext uri="{FF2B5EF4-FFF2-40B4-BE49-F238E27FC236}">
                <a16:creationId xmlns:a16="http://schemas.microsoft.com/office/drawing/2014/main" id="{6C12B5D4-EA4B-4482-8D84-4EC21887B1F8}"/>
              </a:ext>
            </a:extLst>
          </p:cNvPr>
          <p:cNvSpPr>
            <a:spLocks noGrp="1"/>
          </p:cNvSpPr>
          <p:nvPr>
            <p:ph type="title"/>
          </p:nvPr>
        </p:nvSpPr>
        <p:spPr>
          <a:xfrm>
            <a:off x="594418" y="204416"/>
            <a:ext cx="7886700" cy="1071536"/>
          </a:xfrm>
        </p:spPr>
        <p:txBody>
          <a:bodyPr>
            <a:noAutofit/>
          </a:bodyPr>
          <a:lstStyle/>
          <a:p>
            <a:pPr>
              <a:lnSpc>
                <a:spcPts val="3040"/>
              </a:lnSpc>
            </a:pPr>
            <a:r>
              <a:rPr lang="en-US" sz="2400" dirty="0">
                <a:latin typeface="Arial" panose="020B0604020202020204" pitchFamily="34" charset="0"/>
                <a:cs typeface="Arial" panose="020B0604020202020204" pitchFamily="34" charset="0"/>
              </a:rPr>
              <a:t>CVD Risk Mitigations and Recommended Management for Men on ADT Treatment (</a:t>
            </a:r>
            <a:r>
              <a:rPr lang="en-US" sz="2400" dirty="0" err="1">
                <a:latin typeface="Arial" panose="020B0604020202020204" pitchFamily="34" charset="0"/>
                <a:cs typeface="Arial" panose="020B0604020202020204" pitchFamily="34" charset="0"/>
              </a:rPr>
              <a:t>cont</a:t>
            </a:r>
            <a:r>
              <a:rPr lang="en-US" sz="2400" dirty="0">
                <a:latin typeface="Arial" panose="020B0604020202020204" pitchFamily="34" charset="0"/>
                <a:cs typeface="Arial" panose="020B0604020202020204" pitchFamily="34" charset="0"/>
              </a:rPr>
              <a:t>)</a:t>
            </a:r>
          </a:p>
        </p:txBody>
      </p:sp>
      <p:sp>
        <p:nvSpPr>
          <p:cNvPr id="47" name="Text Box 8">
            <a:extLst>
              <a:ext uri="{FF2B5EF4-FFF2-40B4-BE49-F238E27FC236}">
                <a16:creationId xmlns:a16="http://schemas.microsoft.com/office/drawing/2014/main" id="{5C483D64-D233-421A-BB92-79B8A0ACA57A}"/>
              </a:ext>
            </a:extLst>
          </p:cNvPr>
          <p:cNvSpPr txBox="1">
            <a:spLocks noChangeArrowheads="1"/>
          </p:cNvSpPr>
          <p:nvPr/>
        </p:nvSpPr>
        <p:spPr bwMode="auto">
          <a:xfrm>
            <a:off x="691562" y="5297271"/>
            <a:ext cx="8229169" cy="715526"/>
          </a:xfrm>
          <a:prstGeom prst="rect">
            <a:avLst/>
          </a:prstGeom>
          <a:noFill/>
          <a:ln w="9525">
            <a:noFill/>
            <a:miter lim="800000"/>
            <a:headEnd/>
            <a:tailEnd/>
          </a:ln>
        </p:spPr>
        <p:txBody>
          <a:bodyPr lIns="0" tIns="0" rIns="0" bIns="0" anchor="b" anchorCtr="0"/>
          <a:lstStyle/>
          <a:p>
            <a:r>
              <a:rPr lang="en-US" sz="700" dirty="0">
                <a:solidFill>
                  <a:srgbClr val="000000"/>
                </a:solidFill>
                <a:latin typeface="Arial" panose="020B0604020202020204" pitchFamily="34" charset="0"/>
                <a:cs typeface="Arial" panose="020B0604020202020204" pitchFamily="34" charset="0"/>
              </a:rPr>
              <a:t>ADT, androgen deprivation therapy; CVD, cardiovascular disease; DHEA, Dehydroepiandrosterone</a:t>
            </a:r>
            <a:r>
              <a:rPr lang="en-US" sz="700" b="1" dirty="0">
                <a:solidFill>
                  <a:srgbClr val="000000"/>
                </a:solidFill>
                <a:latin typeface="Arial" panose="020B0604020202020204" pitchFamily="34" charset="0"/>
                <a:cs typeface="Arial" panose="020B0604020202020204" pitchFamily="34" charset="0"/>
              </a:rPr>
              <a:t>.</a:t>
            </a:r>
          </a:p>
          <a:p>
            <a:r>
              <a:rPr lang="en-US" sz="700" b="1" dirty="0">
                <a:solidFill>
                  <a:srgbClr val="000000"/>
                </a:solidFill>
                <a:latin typeface="Arial" panose="020B0604020202020204" pitchFamily="34" charset="0"/>
                <a:cs typeface="Arial" panose="020B0604020202020204" pitchFamily="34" charset="0"/>
              </a:rPr>
              <a:t>Reference:</a:t>
            </a:r>
            <a:r>
              <a:rPr lang="en-US" sz="700" dirty="0">
                <a:solidFill>
                  <a:srgbClr val="000000"/>
                </a:solidFill>
                <a:latin typeface="Arial" panose="020B0604020202020204" pitchFamily="34" charset="0"/>
                <a:cs typeface="Arial" panose="020B0604020202020204" pitchFamily="34" charset="0"/>
              </a:rPr>
              <a:t> </a:t>
            </a:r>
            <a:r>
              <a:rPr lang="en-US" sz="700" dirty="0">
                <a:latin typeface="Arial" panose="020B0604020202020204" pitchFamily="34" charset="0"/>
                <a:ea typeface="Calibri" panose="020F0502020204030204" pitchFamily="34" charset="0"/>
                <a:cs typeface="Arial" panose="020B0604020202020204" pitchFamily="34" charset="0"/>
              </a:rPr>
              <a:t>Harshman LC et al. </a:t>
            </a:r>
            <a:r>
              <a:rPr lang="en-US" sz="700" i="1" dirty="0">
                <a:latin typeface="Arial" panose="020B0604020202020204" pitchFamily="34" charset="0"/>
                <a:ea typeface="Calibri" panose="020F0502020204030204" pitchFamily="34" charset="0"/>
                <a:cs typeface="Arial" panose="020B0604020202020204" pitchFamily="34" charset="0"/>
              </a:rPr>
              <a:t>JAMA Oncol</a:t>
            </a:r>
            <a:r>
              <a:rPr lang="en-US" sz="700" dirty="0">
                <a:latin typeface="Arial" panose="020B0604020202020204" pitchFamily="34" charset="0"/>
                <a:ea typeface="Calibri" panose="020F0502020204030204" pitchFamily="34" charset="0"/>
                <a:cs typeface="Arial" panose="020B0604020202020204" pitchFamily="34" charset="0"/>
              </a:rPr>
              <a:t>. 2015;1(4):495-504</a:t>
            </a:r>
            <a:r>
              <a:rPr lang="en-US" sz="7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700" dirty="0">
              <a:effectLst/>
              <a:latin typeface="Arial" panose="020B0604020202020204" pitchFamily="34" charset="0"/>
              <a:ea typeface="Calibri" panose="020F050202020403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86525BD9-0FB5-AA4D-A3DD-4249A8076CCF}"/>
              </a:ext>
            </a:extLst>
          </p:cNvPr>
          <p:cNvSpPr txBox="1"/>
          <p:nvPr/>
        </p:nvSpPr>
        <p:spPr>
          <a:xfrm>
            <a:off x="100013" y="6441663"/>
            <a:ext cx="387667" cy="261610"/>
          </a:xfrm>
          <a:prstGeom prst="rect">
            <a:avLst/>
          </a:prstGeom>
          <a:noFill/>
        </p:spPr>
        <p:txBody>
          <a:bodyPr wrap="square" rtlCol="0">
            <a:spAutoFit/>
          </a:bodyPr>
          <a:lstStyle/>
          <a:p>
            <a:pPr algn="ctr"/>
            <a:fld id="{C4A4CFE6-E8D8-5D4D-AB7C-47703D32433E}" type="slidenum">
              <a:rPr lang="en-US" sz="1100" smtClean="0">
                <a:solidFill>
                  <a:srgbClr val="00407F"/>
                </a:solidFill>
              </a:rPr>
              <a:t>12</a:t>
            </a:fld>
            <a:endParaRPr lang="en-US" sz="1100" dirty="0">
              <a:solidFill>
                <a:srgbClr val="00407F"/>
              </a:solidFill>
            </a:endParaRPr>
          </a:p>
        </p:txBody>
      </p:sp>
      <p:sp>
        <p:nvSpPr>
          <p:cNvPr id="71" name="TextBox 70">
            <a:extLst>
              <a:ext uri="{FF2B5EF4-FFF2-40B4-BE49-F238E27FC236}">
                <a16:creationId xmlns:a16="http://schemas.microsoft.com/office/drawing/2014/main" id="{2D66BDC1-4634-4324-B478-D12F7A340CC9}"/>
              </a:ext>
            </a:extLst>
          </p:cNvPr>
          <p:cNvSpPr txBox="1"/>
          <p:nvPr/>
        </p:nvSpPr>
        <p:spPr>
          <a:xfrm>
            <a:off x="603562" y="2121361"/>
            <a:ext cx="3001486" cy="1969770"/>
          </a:xfrm>
          <a:prstGeom prst="rect">
            <a:avLst/>
          </a:prstGeom>
          <a:noFill/>
        </p:spPr>
        <p:txBody>
          <a:bodyPr wrap="square" rtlCol="0">
            <a:spAutoFit/>
          </a:bodyPr>
          <a:lstStyle>
            <a:defPPr>
              <a:defRPr lang="en-US"/>
            </a:defPPr>
            <a:lvl1pPr marL="171450" indent="-171450" algn="l">
              <a:buClr>
                <a:srgbClr val="000000"/>
              </a:buClr>
              <a:buFont typeface="Arial" panose="020B0604020202020204" pitchFamily="34" charset="0"/>
              <a:buChar char="•"/>
              <a:defRPr sz="1200">
                <a:solidFill>
                  <a:srgbClr val="000000"/>
                </a:solidFill>
                <a:latin typeface="+mn-lt"/>
              </a:defRPr>
            </a:lvl1pPr>
          </a:lstStyle>
          <a:p>
            <a:pPr>
              <a:spcBef>
                <a:spcPts val="600"/>
              </a:spcBef>
              <a:buClr>
                <a:srgbClr val="1F497D"/>
              </a:buClr>
              <a:buBlip>
                <a:blip r:embed="rId4"/>
              </a:buBlip>
              <a:defRPr/>
            </a:pPr>
            <a:r>
              <a:rPr lang="en-US" b="1" dirty="0">
                <a:latin typeface="+mj-lt"/>
                <a:cs typeface="Arial" panose="020B0604020202020204" pitchFamily="34" charset="0"/>
              </a:rPr>
              <a:t>Addition</a:t>
            </a:r>
            <a:r>
              <a:rPr kumimoji="0" lang="en-US" sz="1200" b="1" i="0" u="none" strike="noStrike" kern="1200" cap="none" spc="0" normalizeH="0" baseline="0" noProof="0" dirty="0">
                <a:ln>
                  <a:noFill/>
                </a:ln>
                <a:solidFill>
                  <a:srgbClr val="000000"/>
                </a:solidFill>
                <a:effectLst/>
                <a:uLnTx/>
                <a:uFillTx/>
                <a:latin typeface="+mj-lt"/>
                <a:ea typeface="+mn-ea"/>
                <a:cs typeface="Arial" panose="020B0604020202020204" pitchFamily="34" charset="0"/>
              </a:rPr>
              <a:t> of statins may be beneficial</a:t>
            </a:r>
            <a:endParaRPr lang="en-US" sz="1200" dirty="0">
              <a:latin typeface="+mj-lt"/>
              <a:cs typeface="Arial" panose="020B0604020202020204" pitchFamily="34" charset="0"/>
            </a:endParaRPr>
          </a:p>
          <a:p>
            <a:pPr marL="342900" lvl="1" indent="-171450">
              <a:spcBef>
                <a:spcPts val="300"/>
              </a:spcBef>
              <a:buClr>
                <a:srgbClr val="1F497D"/>
              </a:buClr>
              <a:buFont typeface="Arial" panose="020B0604020202020204" pitchFamily="34" charset="0"/>
              <a:buChar char="─"/>
              <a:defRPr/>
            </a:pPr>
            <a:r>
              <a:rPr lang="en-US" sz="1100" dirty="0">
                <a:latin typeface="+mj-lt"/>
                <a:cs typeface="Arial" panose="020B0604020202020204" pitchFamily="34" charset="0"/>
              </a:rPr>
              <a:t>Use of statin at the time of ADT initiation significantly prolongs treatment to progression (TTP)</a:t>
            </a:r>
          </a:p>
          <a:p>
            <a:pPr marL="342900" lvl="1" indent="-171450">
              <a:spcBef>
                <a:spcPts val="300"/>
              </a:spcBef>
              <a:buClr>
                <a:srgbClr val="1F497D"/>
              </a:buClr>
              <a:buFont typeface="Arial" panose="020B0604020202020204" pitchFamily="34" charset="0"/>
              <a:buChar char="─"/>
              <a:defRPr/>
            </a:pPr>
            <a:r>
              <a:rPr lang="en-US" sz="1100" dirty="0">
                <a:latin typeface="+mj-lt"/>
                <a:cs typeface="Arial" panose="020B0604020202020204" pitchFamily="34" charset="0"/>
              </a:rPr>
              <a:t>Harshman et al. </a:t>
            </a:r>
            <a:r>
              <a:rPr lang="en-US" sz="1100" i="1" dirty="0">
                <a:latin typeface="+mj-lt"/>
                <a:cs typeface="Arial" panose="020B0604020202020204" pitchFamily="34" charset="0"/>
              </a:rPr>
              <a:t>JAMA Oncol. </a:t>
            </a:r>
            <a:r>
              <a:rPr lang="en-US" sz="1100" dirty="0">
                <a:latin typeface="+mj-lt"/>
                <a:cs typeface="Arial" panose="020B0604020202020204" pitchFamily="34" charset="0"/>
              </a:rPr>
              <a:t>2015 demonstrated </a:t>
            </a:r>
            <a:r>
              <a:rPr lang="en-US" sz="1100" i="1" dirty="0">
                <a:latin typeface="+mj-lt"/>
                <a:cs typeface="Arial" panose="020B0604020202020204" pitchFamily="34" charset="0"/>
              </a:rPr>
              <a:t>in vitro</a:t>
            </a:r>
            <a:r>
              <a:rPr lang="en-US" sz="1100" dirty="0">
                <a:latin typeface="+mj-lt"/>
                <a:cs typeface="Arial" panose="020B0604020202020204" pitchFamily="34" charset="0"/>
              </a:rPr>
              <a:t>, that statins block dehydroepiandrosterone (DHEAS) uptake by competitively binding </a:t>
            </a:r>
            <a:br>
              <a:rPr lang="en-US" sz="1100" dirty="0">
                <a:latin typeface="+mj-lt"/>
                <a:cs typeface="Arial" panose="020B0604020202020204" pitchFamily="34" charset="0"/>
              </a:rPr>
            </a:br>
            <a:r>
              <a:rPr lang="en-US" sz="1100" dirty="0">
                <a:latin typeface="+mj-lt"/>
                <a:cs typeface="Arial" panose="020B0604020202020204" pitchFamily="34" charset="0"/>
              </a:rPr>
              <a:t>to SLCO2B1</a:t>
            </a:r>
          </a:p>
          <a:p>
            <a:pPr marL="342900" lvl="1" indent="-171450">
              <a:spcBef>
                <a:spcPts val="600"/>
              </a:spcBef>
              <a:buClr>
                <a:srgbClr val="1F497D"/>
              </a:buClr>
              <a:buFont typeface="Arial" panose="020B0604020202020204" pitchFamily="34" charset="0"/>
              <a:buChar char="─"/>
              <a:defRPr/>
            </a:pPr>
            <a:endParaRPr lang="en-US" sz="1200" b="1" dirty="0">
              <a:latin typeface="+mj-lt"/>
              <a:cs typeface="Arial" panose="020B0604020202020204" pitchFamily="34" charset="0"/>
            </a:endParaRPr>
          </a:p>
        </p:txBody>
      </p:sp>
      <p:grpSp>
        <p:nvGrpSpPr>
          <p:cNvPr id="72" name="Group 71">
            <a:extLst>
              <a:ext uri="{FF2B5EF4-FFF2-40B4-BE49-F238E27FC236}">
                <a16:creationId xmlns:a16="http://schemas.microsoft.com/office/drawing/2014/main" id="{104A7201-BBF3-44FA-9773-045078777131}"/>
              </a:ext>
            </a:extLst>
          </p:cNvPr>
          <p:cNvGrpSpPr/>
          <p:nvPr/>
        </p:nvGrpSpPr>
        <p:grpSpPr>
          <a:xfrm>
            <a:off x="699492" y="1396257"/>
            <a:ext cx="585787" cy="585787"/>
            <a:chOff x="5445880" y="3773111"/>
            <a:chExt cx="585787" cy="585787"/>
          </a:xfrm>
        </p:grpSpPr>
        <p:sp>
          <p:nvSpPr>
            <p:cNvPr id="73" name="Oval 72">
              <a:extLst>
                <a:ext uri="{FF2B5EF4-FFF2-40B4-BE49-F238E27FC236}">
                  <a16:creationId xmlns:a16="http://schemas.microsoft.com/office/drawing/2014/main" id="{A9DDFDC1-696C-421E-B154-C5FE2781A5EC}"/>
                </a:ext>
              </a:extLst>
            </p:cNvPr>
            <p:cNvSpPr/>
            <p:nvPr/>
          </p:nvSpPr>
          <p:spPr>
            <a:xfrm>
              <a:off x="5445880" y="3773111"/>
              <a:ext cx="585787" cy="585787"/>
            </a:xfrm>
            <a:prstGeom prst="ellipse">
              <a:avLst/>
            </a:prstGeom>
            <a:solidFill>
              <a:srgbClr val="0040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4" name="Graphic 73">
              <a:extLst>
                <a:ext uri="{FF2B5EF4-FFF2-40B4-BE49-F238E27FC236}">
                  <a16:creationId xmlns:a16="http://schemas.microsoft.com/office/drawing/2014/main" id="{78031FAF-4340-4AB9-8922-E064C186CE7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47606" y="3873385"/>
              <a:ext cx="352453" cy="459214"/>
            </a:xfrm>
            <a:prstGeom prst="rect">
              <a:avLst/>
            </a:prstGeom>
          </p:spPr>
        </p:pic>
      </p:grpSp>
      <p:grpSp>
        <p:nvGrpSpPr>
          <p:cNvPr id="23" name="Group 22">
            <a:extLst>
              <a:ext uri="{FF2B5EF4-FFF2-40B4-BE49-F238E27FC236}">
                <a16:creationId xmlns:a16="http://schemas.microsoft.com/office/drawing/2014/main" id="{6552E182-3737-4BFF-A677-241B075B23C9}"/>
              </a:ext>
            </a:extLst>
          </p:cNvPr>
          <p:cNvGrpSpPr/>
          <p:nvPr/>
        </p:nvGrpSpPr>
        <p:grpSpPr>
          <a:xfrm>
            <a:off x="672173" y="5319440"/>
            <a:ext cx="8302010" cy="415498"/>
            <a:chOff x="678184" y="5293936"/>
            <a:chExt cx="8286459" cy="532259"/>
          </a:xfrm>
        </p:grpSpPr>
        <p:sp>
          <p:nvSpPr>
            <p:cNvPr id="24" name="Rectangle 23">
              <a:extLst>
                <a:ext uri="{FF2B5EF4-FFF2-40B4-BE49-F238E27FC236}">
                  <a16:creationId xmlns:a16="http://schemas.microsoft.com/office/drawing/2014/main" id="{B06B6F98-7F8D-405B-9C1C-09B6B9F46932}"/>
                </a:ext>
              </a:extLst>
            </p:cNvPr>
            <p:cNvSpPr/>
            <p:nvPr/>
          </p:nvSpPr>
          <p:spPr>
            <a:xfrm>
              <a:off x="678184" y="5293936"/>
              <a:ext cx="8021084" cy="512833"/>
            </a:xfrm>
            <a:prstGeom prst="rect">
              <a:avLst/>
            </a:prstGeom>
            <a:solidFill>
              <a:srgbClr val="00CAFF">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C7625274-9C54-4481-9367-95FC83D0CF44}"/>
                </a:ext>
              </a:extLst>
            </p:cNvPr>
            <p:cNvSpPr/>
            <p:nvPr/>
          </p:nvSpPr>
          <p:spPr bwMode="auto">
            <a:xfrm>
              <a:off x="843900" y="5403884"/>
              <a:ext cx="8120743" cy="323165"/>
            </a:xfrm>
            <a:prstGeom prst="rect">
              <a:avLst/>
            </a:prstGeom>
            <a:no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173038" indent="-173038">
                <a:spcBef>
                  <a:spcPts val="1200"/>
                </a:spcBef>
                <a:buFont typeface="Arial" panose="020B0604020202020204" pitchFamily="34" charset="0"/>
                <a:buChar char="•"/>
              </a:pPr>
              <a:r>
                <a:rPr lang="en-US" sz="1300" b="1" dirty="0">
                  <a:solidFill>
                    <a:srgbClr val="00407F"/>
                  </a:solidFill>
                  <a:latin typeface="Arial" panose="020B0604020202020204" pitchFamily="34" charset="0"/>
                  <a:cs typeface="Arial" panose="020B0604020202020204" pitchFamily="34" charset="0"/>
                </a:rPr>
                <a:t>Statins competitively reduce DHEAS uptake and thus, effectively decrease available androgen</a:t>
              </a:r>
            </a:p>
          </p:txBody>
        </p:sp>
        <p:cxnSp>
          <p:nvCxnSpPr>
            <p:cNvPr id="26" name="Straight Connector 25">
              <a:extLst>
                <a:ext uri="{FF2B5EF4-FFF2-40B4-BE49-F238E27FC236}">
                  <a16:creationId xmlns:a16="http://schemas.microsoft.com/office/drawing/2014/main" id="{08B75A9A-8714-4BCD-A400-A769896DEB93}"/>
                </a:ext>
              </a:extLst>
            </p:cNvPr>
            <p:cNvCxnSpPr>
              <a:cxnSpLocks/>
            </p:cNvCxnSpPr>
            <p:nvPr/>
          </p:nvCxnSpPr>
          <p:spPr>
            <a:xfrm flipV="1">
              <a:off x="678184" y="5293936"/>
              <a:ext cx="8021085" cy="25777"/>
            </a:xfrm>
            <a:prstGeom prst="line">
              <a:avLst/>
            </a:prstGeom>
            <a:ln w="9525">
              <a:solidFill>
                <a:srgbClr val="00FDFF"/>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F57826F-C07D-4C0B-B506-99D9131D32A0}"/>
                </a:ext>
              </a:extLst>
            </p:cNvPr>
            <p:cNvCxnSpPr>
              <a:cxnSpLocks/>
            </p:cNvCxnSpPr>
            <p:nvPr/>
          </p:nvCxnSpPr>
          <p:spPr>
            <a:xfrm flipV="1">
              <a:off x="678184" y="5805533"/>
              <a:ext cx="8021085" cy="20662"/>
            </a:xfrm>
            <a:prstGeom prst="line">
              <a:avLst/>
            </a:prstGeom>
            <a:ln w="9525">
              <a:solidFill>
                <a:srgbClr val="00FDFF"/>
              </a:solidFill>
            </a:ln>
          </p:spPr>
          <p:style>
            <a:lnRef idx="1">
              <a:schemeClr val="accent1"/>
            </a:lnRef>
            <a:fillRef idx="0">
              <a:schemeClr val="accent1"/>
            </a:fillRef>
            <a:effectRef idx="0">
              <a:schemeClr val="accent1"/>
            </a:effectRef>
            <a:fontRef idx="minor">
              <a:schemeClr val="tx1"/>
            </a:fontRef>
          </p:style>
        </p:cxnSp>
      </p:grpSp>
      <p:graphicFrame>
        <p:nvGraphicFramePr>
          <p:cNvPr id="28" name="Content Placeholder 5">
            <a:extLst>
              <a:ext uri="{FF2B5EF4-FFF2-40B4-BE49-F238E27FC236}">
                <a16:creationId xmlns:a16="http://schemas.microsoft.com/office/drawing/2014/main" id="{DF68EFC3-0DA6-8944-B763-C116F4FD1E93}"/>
              </a:ext>
            </a:extLst>
          </p:cNvPr>
          <p:cNvGraphicFramePr>
            <a:graphicFrameLocks/>
          </p:cNvGraphicFramePr>
          <p:nvPr>
            <p:extLst>
              <p:ext uri="{D42A27DB-BD31-4B8C-83A1-F6EECF244321}">
                <p14:modId xmlns:p14="http://schemas.microsoft.com/office/powerpoint/2010/main" val="2330622446"/>
              </p:ext>
            </p:extLst>
          </p:nvPr>
        </p:nvGraphicFramePr>
        <p:xfrm>
          <a:off x="4124315" y="2371913"/>
          <a:ext cx="4269595" cy="2530236"/>
        </p:xfrm>
        <a:graphic>
          <a:graphicData uri="http://schemas.openxmlformats.org/drawingml/2006/chart">
            <c:chart xmlns:c="http://schemas.openxmlformats.org/drawingml/2006/chart" xmlns:r="http://schemas.openxmlformats.org/officeDocument/2006/relationships" r:id="rId7"/>
          </a:graphicData>
        </a:graphic>
      </p:graphicFrame>
      <p:sp>
        <p:nvSpPr>
          <p:cNvPr id="29" name="TextBox 28">
            <a:extLst>
              <a:ext uri="{FF2B5EF4-FFF2-40B4-BE49-F238E27FC236}">
                <a16:creationId xmlns:a16="http://schemas.microsoft.com/office/drawing/2014/main" id="{D049EA38-EC8C-1E42-8F4D-057D4C3ECCA2}"/>
              </a:ext>
            </a:extLst>
          </p:cNvPr>
          <p:cNvSpPr txBox="1"/>
          <p:nvPr/>
        </p:nvSpPr>
        <p:spPr>
          <a:xfrm>
            <a:off x="4852113" y="4384108"/>
            <a:ext cx="185674" cy="114787"/>
          </a:xfrm>
          <a:prstGeom prst="rect">
            <a:avLst/>
          </a:prstGeom>
          <a:noFill/>
        </p:spPr>
        <p:txBody>
          <a:bodyPr wrap="square" lIns="0" tIns="0" rIns="0" bIns="0" rtlCol="0">
            <a:spAutoFit/>
          </a:bodyPr>
          <a:lstStyle/>
          <a:p>
            <a:pPr algn="l">
              <a:spcBef>
                <a:spcPts val="0"/>
              </a:spcBef>
              <a:spcAft>
                <a:spcPts val="0"/>
              </a:spcAft>
            </a:pPr>
            <a:r>
              <a:rPr lang="en-US" sz="900" dirty="0">
                <a:solidFill>
                  <a:srgbClr val="000000"/>
                </a:solidFill>
                <a:latin typeface="Arial" panose="020B0604020202020204" pitchFamily="34" charset="0"/>
                <a:cs typeface="Arial" panose="020B0604020202020204" pitchFamily="34" charset="0"/>
              </a:rPr>
              <a:t>0</a:t>
            </a:r>
          </a:p>
        </p:txBody>
      </p:sp>
      <p:sp>
        <p:nvSpPr>
          <p:cNvPr id="41" name="TextBox 40">
            <a:extLst>
              <a:ext uri="{FF2B5EF4-FFF2-40B4-BE49-F238E27FC236}">
                <a16:creationId xmlns:a16="http://schemas.microsoft.com/office/drawing/2014/main" id="{0A5C0327-06BE-DD47-970E-411331DB62C4}"/>
              </a:ext>
            </a:extLst>
          </p:cNvPr>
          <p:cNvSpPr txBox="1"/>
          <p:nvPr/>
        </p:nvSpPr>
        <p:spPr>
          <a:xfrm>
            <a:off x="4077154" y="4772730"/>
            <a:ext cx="4879482" cy="415498"/>
          </a:xfrm>
          <a:prstGeom prst="rect">
            <a:avLst/>
          </a:prstGeom>
          <a:noFill/>
        </p:spPr>
        <p:txBody>
          <a:bodyPr wrap="square" lIns="0" tIns="0" rIns="0" bIns="0" rtlCol="0">
            <a:spAutoFit/>
          </a:bodyPr>
          <a:lstStyle/>
          <a:p>
            <a:pPr algn="l">
              <a:spcBef>
                <a:spcPts val="0"/>
              </a:spcBef>
              <a:spcAft>
                <a:spcPts val="0"/>
              </a:spcAft>
              <a:tabLst>
                <a:tab pos="100013" algn="ctr"/>
                <a:tab pos="733425" algn="l"/>
                <a:tab pos="1395413" algn="l"/>
                <a:tab pos="2035175" algn="l"/>
                <a:tab pos="2717800" algn="l"/>
                <a:tab pos="3368675" algn="l"/>
                <a:tab pos="4889500" algn="l"/>
              </a:tabLst>
            </a:pPr>
            <a:r>
              <a:rPr lang="en-US" sz="900" dirty="0">
                <a:latin typeface="Arial" panose="020B0604020202020204" pitchFamily="34" charset="0"/>
                <a:cs typeface="Arial" panose="020B0604020202020204" pitchFamily="34" charset="0"/>
              </a:rPr>
              <a:t>No. at risk	</a:t>
            </a:r>
          </a:p>
          <a:p>
            <a:pPr>
              <a:tabLst>
                <a:tab pos="100013" algn="ctr"/>
                <a:tab pos="733425" algn="l"/>
                <a:tab pos="1446213" algn="l"/>
                <a:tab pos="2095500" algn="l"/>
                <a:tab pos="2755900" algn="l"/>
                <a:tab pos="3405188" algn="l"/>
                <a:tab pos="4105275" algn="l"/>
              </a:tabLst>
            </a:pPr>
            <a:r>
              <a:rPr lang="en-US" sz="900" dirty="0">
                <a:latin typeface="Arial" panose="020B0604020202020204" pitchFamily="34" charset="0"/>
                <a:cs typeface="Arial" panose="020B0604020202020204" pitchFamily="34" charset="0"/>
              </a:rPr>
              <a:t>	Statin use	283	192	126	  77	  49	31</a:t>
            </a:r>
          </a:p>
          <a:p>
            <a:pPr>
              <a:tabLst>
                <a:tab pos="100013" algn="ctr"/>
                <a:tab pos="733425" algn="l"/>
                <a:tab pos="1446213" algn="l"/>
                <a:tab pos="2095500" algn="l"/>
                <a:tab pos="2755900" algn="l"/>
                <a:tab pos="3405188" algn="l"/>
                <a:tab pos="4105275" algn="l"/>
              </a:tabLst>
            </a:pPr>
            <a:r>
              <a:rPr lang="en-US" sz="900" dirty="0">
                <a:latin typeface="Arial" panose="020B0604020202020204" pitchFamily="34" charset="0"/>
                <a:cs typeface="Arial" panose="020B0604020202020204" pitchFamily="34" charset="0"/>
              </a:rPr>
              <a:t>	No statin use	643	378	249	170	111	73</a:t>
            </a:r>
          </a:p>
        </p:txBody>
      </p:sp>
      <p:sp>
        <p:nvSpPr>
          <p:cNvPr id="42" name="TextBox 41">
            <a:extLst>
              <a:ext uri="{FF2B5EF4-FFF2-40B4-BE49-F238E27FC236}">
                <a16:creationId xmlns:a16="http://schemas.microsoft.com/office/drawing/2014/main" id="{2B5FB795-94AD-5649-8F3E-109B96005552}"/>
              </a:ext>
            </a:extLst>
          </p:cNvPr>
          <p:cNvSpPr txBox="1"/>
          <p:nvPr/>
        </p:nvSpPr>
        <p:spPr>
          <a:xfrm>
            <a:off x="5546197" y="4384108"/>
            <a:ext cx="185674" cy="114787"/>
          </a:xfrm>
          <a:prstGeom prst="rect">
            <a:avLst/>
          </a:prstGeom>
          <a:noFill/>
        </p:spPr>
        <p:txBody>
          <a:bodyPr wrap="square" lIns="0" tIns="0" rIns="0" bIns="0" rtlCol="0">
            <a:spAutoFit/>
          </a:bodyPr>
          <a:lstStyle/>
          <a:p>
            <a:pPr algn="l">
              <a:spcBef>
                <a:spcPts val="0"/>
              </a:spcBef>
              <a:spcAft>
                <a:spcPts val="0"/>
              </a:spcAft>
            </a:pPr>
            <a:r>
              <a:rPr lang="en-US" sz="900" dirty="0">
                <a:solidFill>
                  <a:srgbClr val="000000"/>
                </a:solidFill>
                <a:latin typeface="Arial" panose="020B0604020202020204" pitchFamily="34" charset="0"/>
                <a:cs typeface="Arial" panose="020B0604020202020204" pitchFamily="34" charset="0"/>
              </a:rPr>
              <a:t>12</a:t>
            </a:r>
          </a:p>
        </p:txBody>
      </p:sp>
      <p:sp>
        <p:nvSpPr>
          <p:cNvPr id="43" name="TextBox 42">
            <a:extLst>
              <a:ext uri="{FF2B5EF4-FFF2-40B4-BE49-F238E27FC236}">
                <a16:creationId xmlns:a16="http://schemas.microsoft.com/office/drawing/2014/main" id="{0B50C3EB-C30B-874A-86D6-F7A7DCE00F3D}"/>
              </a:ext>
            </a:extLst>
          </p:cNvPr>
          <p:cNvSpPr txBox="1"/>
          <p:nvPr/>
        </p:nvSpPr>
        <p:spPr>
          <a:xfrm>
            <a:off x="6211705" y="4384108"/>
            <a:ext cx="185674" cy="114787"/>
          </a:xfrm>
          <a:prstGeom prst="rect">
            <a:avLst/>
          </a:prstGeom>
          <a:noFill/>
        </p:spPr>
        <p:txBody>
          <a:bodyPr wrap="square" lIns="0" tIns="0" rIns="0" bIns="0" rtlCol="0">
            <a:spAutoFit/>
          </a:bodyPr>
          <a:lstStyle/>
          <a:p>
            <a:pPr algn="l">
              <a:spcBef>
                <a:spcPts val="0"/>
              </a:spcBef>
              <a:spcAft>
                <a:spcPts val="0"/>
              </a:spcAft>
            </a:pPr>
            <a:r>
              <a:rPr lang="en-US" sz="900" dirty="0">
                <a:solidFill>
                  <a:srgbClr val="000000"/>
                </a:solidFill>
                <a:latin typeface="Arial" panose="020B0604020202020204" pitchFamily="34" charset="0"/>
                <a:cs typeface="Arial" panose="020B0604020202020204" pitchFamily="34" charset="0"/>
              </a:rPr>
              <a:t>24</a:t>
            </a:r>
          </a:p>
        </p:txBody>
      </p:sp>
      <p:sp>
        <p:nvSpPr>
          <p:cNvPr id="44" name="TextBox 43">
            <a:extLst>
              <a:ext uri="{FF2B5EF4-FFF2-40B4-BE49-F238E27FC236}">
                <a16:creationId xmlns:a16="http://schemas.microsoft.com/office/drawing/2014/main" id="{F2037FA2-01E5-F64D-B47A-A6FC17D4CACB}"/>
              </a:ext>
            </a:extLst>
          </p:cNvPr>
          <p:cNvSpPr txBox="1"/>
          <p:nvPr/>
        </p:nvSpPr>
        <p:spPr>
          <a:xfrm>
            <a:off x="6877216" y="4384108"/>
            <a:ext cx="185674" cy="114787"/>
          </a:xfrm>
          <a:prstGeom prst="rect">
            <a:avLst/>
          </a:prstGeom>
          <a:noFill/>
        </p:spPr>
        <p:txBody>
          <a:bodyPr wrap="square" lIns="0" tIns="0" rIns="0" bIns="0" rtlCol="0">
            <a:spAutoFit/>
          </a:bodyPr>
          <a:lstStyle/>
          <a:p>
            <a:pPr algn="l">
              <a:spcBef>
                <a:spcPts val="0"/>
              </a:spcBef>
              <a:spcAft>
                <a:spcPts val="0"/>
              </a:spcAft>
            </a:pPr>
            <a:r>
              <a:rPr lang="en-US" sz="900" dirty="0">
                <a:solidFill>
                  <a:srgbClr val="000000"/>
                </a:solidFill>
                <a:latin typeface="Arial" panose="020B0604020202020204" pitchFamily="34" charset="0"/>
                <a:cs typeface="Arial" panose="020B0604020202020204" pitchFamily="34" charset="0"/>
              </a:rPr>
              <a:t>36</a:t>
            </a:r>
          </a:p>
        </p:txBody>
      </p:sp>
      <p:sp>
        <p:nvSpPr>
          <p:cNvPr id="45" name="TextBox 44">
            <a:extLst>
              <a:ext uri="{FF2B5EF4-FFF2-40B4-BE49-F238E27FC236}">
                <a16:creationId xmlns:a16="http://schemas.microsoft.com/office/drawing/2014/main" id="{359889E2-89F7-1F4B-8838-AD37ADD2BDF9}"/>
              </a:ext>
            </a:extLst>
          </p:cNvPr>
          <p:cNvSpPr txBox="1"/>
          <p:nvPr/>
        </p:nvSpPr>
        <p:spPr>
          <a:xfrm>
            <a:off x="7542726" y="4384108"/>
            <a:ext cx="185674" cy="114787"/>
          </a:xfrm>
          <a:prstGeom prst="rect">
            <a:avLst/>
          </a:prstGeom>
          <a:noFill/>
        </p:spPr>
        <p:txBody>
          <a:bodyPr wrap="square" lIns="0" tIns="0" rIns="0" bIns="0" rtlCol="0">
            <a:spAutoFit/>
          </a:bodyPr>
          <a:lstStyle/>
          <a:p>
            <a:pPr algn="l">
              <a:spcBef>
                <a:spcPts val="0"/>
              </a:spcBef>
              <a:spcAft>
                <a:spcPts val="0"/>
              </a:spcAft>
            </a:pPr>
            <a:r>
              <a:rPr lang="en-US" sz="900" dirty="0">
                <a:solidFill>
                  <a:srgbClr val="000000"/>
                </a:solidFill>
                <a:latin typeface="Arial" panose="020B0604020202020204" pitchFamily="34" charset="0"/>
                <a:cs typeface="Arial" panose="020B0604020202020204" pitchFamily="34" charset="0"/>
              </a:rPr>
              <a:t>48</a:t>
            </a:r>
          </a:p>
        </p:txBody>
      </p:sp>
      <p:sp>
        <p:nvSpPr>
          <p:cNvPr id="46" name="TextBox 45">
            <a:extLst>
              <a:ext uri="{FF2B5EF4-FFF2-40B4-BE49-F238E27FC236}">
                <a16:creationId xmlns:a16="http://schemas.microsoft.com/office/drawing/2014/main" id="{B5FF40B8-FE23-8E43-9F08-05DAD3E414CB}"/>
              </a:ext>
            </a:extLst>
          </p:cNvPr>
          <p:cNvSpPr txBox="1"/>
          <p:nvPr/>
        </p:nvSpPr>
        <p:spPr>
          <a:xfrm>
            <a:off x="8208235" y="4384108"/>
            <a:ext cx="185674" cy="114787"/>
          </a:xfrm>
          <a:prstGeom prst="rect">
            <a:avLst/>
          </a:prstGeom>
          <a:noFill/>
        </p:spPr>
        <p:txBody>
          <a:bodyPr wrap="square" lIns="0" tIns="0" rIns="0" bIns="0" rtlCol="0">
            <a:spAutoFit/>
          </a:bodyPr>
          <a:lstStyle/>
          <a:p>
            <a:pPr algn="l">
              <a:spcBef>
                <a:spcPts val="0"/>
              </a:spcBef>
              <a:spcAft>
                <a:spcPts val="0"/>
              </a:spcAft>
            </a:pPr>
            <a:r>
              <a:rPr lang="en-US" sz="900" dirty="0">
                <a:solidFill>
                  <a:srgbClr val="000000"/>
                </a:solidFill>
                <a:latin typeface="Arial" panose="020B0604020202020204" pitchFamily="34" charset="0"/>
                <a:cs typeface="Arial" panose="020B0604020202020204" pitchFamily="34" charset="0"/>
              </a:rPr>
              <a:t>60</a:t>
            </a:r>
          </a:p>
        </p:txBody>
      </p:sp>
      <p:sp>
        <p:nvSpPr>
          <p:cNvPr id="48" name="TextBox 47">
            <a:extLst>
              <a:ext uri="{FF2B5EF4-FFF2-40B4-BE49-F238E27FC236}">
                <a16:creationId xmlns:a16="http://schemas.microsoft.com/office/drawing/2014/main" id="{48AE4466-ACAA-B446-9D7E-4E6FA36DF1E2}"/>
              </a:ext>
            </a:extLst>
          </p:cNvPr>
          <p:cNvSpPr txBox="1"/>
          <p:nvPr/>
        </p:nvSpPr>
        <p:spPr>
          <a:xfrm>
            <a:off x="4373265" y="2117316"/>
            <a:ext cx="1190354" cy="114787"/>
          </a:xfrm>
          <a:prstGeom prst="rect">
            <a:avLst/>
          </a:prstGeom>
          <a:noFill/>
        </p:spPr>
        <p:txBody>
          <a:bodyPr wrap="square" lIns="0" tIns="0" rIns="0" bIns="0" rtlCol="0">
            <a:spAutoFit/>
          </a:bodyPr>
          <a:lstStyle/>
          <a:p>
            <a:pPr algn="l">
              <a:spcBef>
                <a:spcPts val="0"/>
              </a:spcBef>
              <a:spcAft>
                <a:spcPts val="0"/>
              </a:spcAft>
              <a:tabLst>
                <a:tab pos="104775" algn="l"/>
                <a:tab pos="912813" algn="l"/>
                <a:tab pos="1762125" algn="l"/>
                <a:tab pos="2570163" algn="l"/>
                <a:tab pos="3368675" algn="l"/>
                <a:tab pos="4165600" algn="l"/>
                <a:tab pos="4964113" algn="l"/>
              </a:tabLst>
            </a:pPr>
            <a:r>
              <a:rPr lang="en-US" sz="900" dirty="0">
                <a:latin typeface="Arial" panose="020B0604020202020204" pitchFamily="34" charset="0"/>
                <a:cs typeface="Arial" panose="020B0604020202020204" pitchFamily="34" charset="0"/>
              </a:rPr>
              <a:t>All patients</a:t>
            </a:r>
          </a:p>
        </p:txBody>
      </p:sp>
      <p:sp>
        <p:nvSpPr>
          <p:cNvPr id="49" name="TextBox 48">
            <a:extLst>
              <a:ext uri="{FF2B5EF4-FFF2-40B4-BE49-F238E27FC236}">
                <a16:creationId xmlns:a16="http://schemas.microsoft.com/office/drawing/2014/main" id="{5C777165-3181-7F4D-AD93-50E811804072}"/>
              </a:ext>
            </a:extLst>
          </p:cNvPr>
          <p:cNvSpPr txBox="1"/>
          <p:nvPr/>
        </p:nvSpPr>
        <p:spPr>
          <a:xfrm>
            <a:off x="5981351" y="3749657"/>
            <a:ext cx="1190354" cy="138499"/>
          </a:xfrm>
          <a:prstGeom prst="rect">
            <a:avLst/>
          </a:prstGeom>
          <a:noFill/>
        </p:spPr>
        <p:txBody>
          <a:bodyPr wrap="square" lIns="0" tIns="0" rIns="0" bIns="0" rtlCol="0">
            <a:spAutoFit/>
          </a:bodyPr>
          <a:lstStyle/>
          <a:p>
            <a:pPr algn="l">
              <a:spcBef>
                <a:spcPts val="0"/>
              </a:spcBef>
              <a:spcAft>
                <a:spcPts val="0"/>
              </a:spcAft>
              <a:tabLst>
                <a:tab pos="104775" algn="l"/>
                <a:tab pos="912813" algn="l"/>
                <a:tab pos="1762125" algn="l"/>
                <a:tab pos="2570163" algn="l"/>
                <a:tab pos="3368675" algn="l"/>
                <a:tab pos="4165600" algn="l"/>
                <a:tab pos="4964113" algn="l"/>
              </a:tabLst>
            </a:pPr>
            <a:r>
              <a:rPr lang="en-US" sz="900" dirty="0">
                <a:latin typeface="Arial" panose="020B0604020202020204" pitchFamily="34" charset="0"/>
                <a:cs typeface="Arial" panose="020B0604020202020204" pitchFamily="34" charset="0"/>
              </a:rPr>
              <a:t>No statin use</a:t>
            </a:r>
          </a:p>
        </p:txBody>
      </p:sp>
      <p:sp>
        <p:nvSpPr>
          <p:cNvPr id="50" name="TextBox 49">
            <a:extLst>
              <a:ext uri="{FF2B5EF4-FFF2-40B4-BE49-F238E27FC236}">
                <a16:creationId xmlns:a16="http://schemas.microsoft.com/office/drawing/2014/main" id="{E1748F77-D727-D94D-8424-000E533B35B9}"/>
              </a:ext>
            </a:extLst>
          </p:cNvPr>
          <p:cNvSpPr txBox="1"/>
          <p:nvPr/>
        </p:nvSpPr>
        <p:spPr>
          <a:xfrm>
            <a:off x="6889742" y="3357011"/>
            <a:ext cx="1190354" cy="114787"/>
          </a:xfrm>
          <a:prstGeom prst="rect">
            <a:avLst/>
          </a:prstGeom>
          <a:noFill/>
        </p:spPr>
        <p:txBody>
          <a:bodyPr wrap="square" lIns="0" tIns="0" rIns="0" bIns="0" rtlCol="0">
            <a:spAutoFit/>
          </a:bodyPr>
          <a:lstStyle/>
          <a:p>
            <a:pPr algn="l">
              <a:spcBef>
                <a:spcPts val="0"/>
              </a:spcBef>
              <a:spcAft>
                <a:spcPts val="0"/>
              </a:spcAft>
              <a:tabLst>
                <a:tab pos="104775" algn="l"/>
                <a:tab pos="912813" algn="l"/>
                <a:tab pos="1762125" algn="l"/>
                <a:tab pos="2570163" algn="l"/>
                <a:tab pos="3368675" algn="l"/>
                <a:tab pos="4165600" algn="l"/>
                <a:tab pos="4964113" algn="l"/>
              </a:tabLst>
            </a:pPr>
            <a:r>
              <a:rPr lang="en-US" sz="900" dirty="0">
                <a:latin typeface="Arial" panose="020B0604020202020204" pitchFamily="34" charset="0"/>
                <a:cs typeface="Arial" panose="020B0604020202020204" pitchFamily="34" charset="0"/>
              </a:rPr>
              <a:t>Statin use</a:t>
            </a:r>
          </a:p>
        </p:txBody>
      </p:sp>
      <p:grpSp>
        <p:nvGrpSpPr>
          <p:cNvPr id="38" name="Group 37">
            <a:extLst>
              <a:ext uri="{FF2B5EF4-FFF2-40B4-BE49-F238E27FC236}">
                <a16:creationId xmlns:a16="http://schemas.microsoft.com/office/drawing/2014/main" id="{A321A471-5F50-F64E-9620-A275EFFB2F81}"/>
              </a:ext>
            </a:extLst>
          </p:cNvPr>
          <p:cNvGrpSpPr/>
          <p:nvPr/>
        </p:nvGrpSpPr>
        <p:grpSpPr>
          <a:xfrm>
            <a:off x="1369682" y="1453725"/>
            <a:ext cx="7312444" cy="532259"/>
            <a:chOff x="678184" y="5293936"/>
            <a:chExt cx="8021085" cy="532259"/>
          </a:xfrm>
        </p:grpSpPr>
        <p:sp>
          <p:nvSpPr>
            <p:cNvPr id="39" name="Rectangle 38">
              <a:extLst>
                <a:ext uri="{FF2B5EF4-FFF2-40B4-BE49-F238E27FC236}">
                  <a16:creationId xmlns:a16="http://schemas.microsoft.com/office/drawing/2014/main" id="{74581A7F-27B7-D446-82E3-E3042631756D}"/>
                </a:ext>
              </a:extLst>
            </p:cNvPr>
            <p:cNvSpPr/>
            <p:nvPr/>
          </p:nvSpPr>
          <p:spPr>
            <a:xfrm>
              <a:off x="678184" y="5293936"/>
              <a:ext cx="8021084" cy="512833"/>
            </a:xfrm>
            <a:prstGeom prst="rect">
              <a:avLst/>
            </a:prstGeom>
            <a:solidFill>
              <a:srgbClr val="00CAFF">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sp>
          <p:nvSpPr>
            <p:cNvPr id="40" name="Rectangle 39">
              <a:extLst>
                <a:ext uri="{FF2B5EF4-FFF2-40B4-BE49-F238E27FC236}">
                  <a16:creationId xmlns:a16="http://schemas.microsoft.com/office/drawing/2014/main" id="{1267D426-5058-A54C-A91A-FDBE1F4DFA18}"/>
                </a:ext>
              </a:extLst>
            </p:cNvPr>
            <p:cNvSpPr/>
            <p:nvPr/>
          </p:nvSpPr>
          <p:spPr bwMode="auto">
            <a:xfrm>
              <a:off x="691008" y="5400242"/>
              <a:ext cx="8008261" cy="323166"/>
            </a:xfrm>
            <a:prstGeom prst="rect">
              <a:avLst/>
            </a:prstGeom>
            <a:no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spcBef>
                  <a:spcPts val="1200"/>
                </a:spcBef>
              </a:pPr>
              <a:r>
                <a:rPr lang="en-US" sz="1400" b="1" dirty="0">
                  <a:solidFill>
                    <a:srgbClr val="00407F"/>
                  </a:solidFill>
                  <a:latin typeface="Arial" panose="020B0604020202020204" pitchFamily="34" charset="0"/>
                  <a:cs typeface="Arial" panose="020B0604020202020204" pitchFamily="34" charset="0"/>
                </a:rPr>
                <a:t>Treatment management:</a:t>
              </a:r>
            </a:p>
          </p:txBody>
        </p:sp>
        <p:cxnSp>
          <p:nvCxnSpPr>
            <p:cNvPr id="51" name="Straight Connector 50">
              <a:extLst>
                <a:ext uri="{FF2B5EF4-FFF2-40B4-BE49-F238E27FC236}">
                  <a16:creationId xmlns:a16="http://schemas.microsoft.com/office/drawing/2014/main" id="{60444ADA-C3EE-2742-B82D-34A5FD2481E2}"/>
                </a:ext>
              </a:extLst>
            </p:cNvPr>
            <p:cNvCxnSpPr>
              <a:cxnSpLocks/>
            </p:cNvCxnSpPr>
            <p:nvPr/>
          </p:nvCxnSpPr>
          <p:spPr>
            <a:xfrm flipV="1">
              <a:off x="678184" y="5293936"/>
              <a:ext cx="8021085" cy="25777"/>
            </a:xfrm>
            <a:prstGeom prst="line">
              <a:avLst/>
            </a:prstGeom>
            <a:ln w="9525">
              <a:solidFill>
                <a:srgbClr val="00FDFF"/>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2E3605-6E95-0B43-B9F8-3DF697261F95}"/>
                </a:ext>
              </a:extLst>
            </p:cNvPr>
            <p:cNvCxnSpPr>
              <a:cxnSpLocks/>
            </p:cNvCxnSpPr>
            <p:nvPr/>
          </p:nvCxnSpPr>
          <p:spPr>
            <a:xfrm flipV="1">
              <a:off x="678184" y="5805533"/>
              <a:ext cx="8021085" cy="20662"/>
            </a:xfrm>
            <a:prstGeom prst="line">
              <a:avLst/>
            </a:prstGeom>
            <a:ln w="9525">
              <a:solidFill>
                <a:srgbClr val="00FDF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77513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0" name="Group 159">
            <a:extLst>
              <a:ext uri="{FF2B5EF4-FFF2-40B4-BE49-F238E27FC236}">
                <a16:creationId xmlns:a16="http://schemas.microsoft.com/office/drawing/2014/main" id="{BB27D06B-E641-B849-80BB-D4E839D2BA48}"/>
              </a:ext>
            </a:extLst>
          </p:cNvPr>
          <p:cNvGrpSpPr/>
          <p:nvPr/>
        </p:nvGrpSpPr>
        <p:grpSpPr>
          <a:xfrm>
            <a:off x="3870335" y="3466584"/>
            <a:ext cx="1941236" cy="1154131"/>
            <a:chOff x="2838994" y="-422009"/>
            <a:chExt cx="1914191" cy="1138052"/>
          </a:xfrm>
        </p:grpSpPr>
        <p:pic>
          <p:nvPicPr>
            <p:cNvPr id="15" name="Picture 14">
              <a:extLst>
                <a:ext uri="{FF2B5EF4-FFF2-40B4-BE49-F238E27FC236}">
                  <a16:creationId xmlns:a16="http://schemas.microsoft.com/office/drawing/2014/main" id="{14A42728-A493-48EE-A100-5ABB7D6D3090}"/>
                </a:ext>
              </a:extLst>
            </p:cNvPr>
            <p:cNvPicPr>
              <a:picLocks noChangeAspect="1"/>
            </p:cNvPicPr>
            <p:nvPr/>
          </p:nvPicPr>
          <p:blipFill rotWithShape="1">
            <a:blip r:embed="rId3"/>
            <a:srcRect l="22586" t="56215" r="51618" b="23624"/>
            <a:stretch/>
          </p:blipFill>
          <p:spPr>
            <a:xfrm>
              <a:off x="2838994" y="-418012"/>
              <a:ext cx="1889760" cy="923109"/>
            </a:xfrm>
            <a:prstGeom prst="rect">
              <a:avLst/>
            </a:prstGeom>
          </p:spPr>
        </p:pic>
        <p:sp>
          <p:nvSpPr>
            <p:cNvPr id="158" name="Rectangle 157">
              <a:extLst>
                <a:ext uri="{FF2B5EF4-FFF2-40B4-BE49-F238E27FC236}">
                  <a16:creationId xmlns:a16="http://schemas.microsoft.com/office/drawing/2014/main" id="{37C96857-5CCB-2541-82E0-2F8E9051D940}"/>
                </a:ext>
              </a:extLst>
            </p:cNvPr>
            <p:cNvSpPr/>
            <p:nvPr/>
          </p:nvSpPr>
          <p:spPr>
            <a:xfrm>
              <a:off x="2985249" y="211068"/>
              <a:ext cx="910143" cy="504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a:extLst>
                <a:ext uri="{FF2B5EF4-FFF2-40B4-BE49-F238E27FC236}">
                  <a16:creationId xmlns:a16="http://schemas.microsoft.com/office/drawing/2014/main" id="{9EF3A016-2A46-5B45-BBD8-5CEB9FDBF48B}"/>
                </a:ext>
              </a:extLst>
            </p:cNvPr>
            <p:cNvSpPr/>
            <p:nvPr/>
          </p:nvSpPr>
          <p:spPr>
            <a:xfrm>
              <a:off x="4029657" y="-422009"/>
              <a:ext cx="723528" cy="225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6" name="Group 155">
            <a:extLst>
              <a:ext uri="{FF2B5EF4-FFF2-40B4-BE49-F238E27FC236}">
                <a16:creationId xmlns:a16="http://schemas.microsoft.com/office/drawing/2014/main" id="{0258E472-A10D-E949-8794-8A1897F427E5}"/>
              </a:ext>
            </a:extLst>
          </p:cNvPr>
          <p:cNvGrpSpPr/>
          <p:nvPr/>
        </p:nvGrpSpPr>
        <p:grpSpPr>
          <a:xfrm>
            <a:off x="913731" y="3409894"/>
            <a:ext cx="2119620" cy="1144871"/>
            <a:chOff x="896313" y="3284812"/>
            <a:chExt cx="2119620" cy="1144871"/>
          </a:xfrm>
        </p:grpSpPr>
        <p:pic>
          <p:nvPicPr>
            <p:cNvPr id="14" name="Picture 13">
              <a:extLst>
                <a:ext uri="{FF2B5EF4-FFF2-40B4-BE49-F238E27FC236}">
                  <a16:creationId xmlns:a16="http://schemas.microsoft.com/office/drawing/2014/main" id="{F8CD255B-B330-41C8-8A66-135687616F8D}"/>
                </a:ext>
              </a:extLst>
            </p:cNvPr>
            <p:cNvPicPr>
              <a:picLocks noChangeAspect="1"/>
            </p:cNvPicPr>
            <p:nvPr/>
          </p:nvPicPr>
          <p:blipFill rotWithShape="1">
            <a:blip r:embed="rId4"/>
            <a:srcRect l="23020" t="40005" r="50044" b="33298"/>
            <a:stretch/>
          </p:blipFill>
          <p:spPr>
            <a:xfrm>
              <a:off x="896313" y="3336392"/>
              <a:ext cx="2027704" cy="1000477"/>
            </a:xfrm>
            <a:prstGeom prst="rect">
              <a:avLst/>
            </a:prstGeom>
          </p:spPr>
        </p:pic>
        <p:sp>
          <p:nvSpPr>
            <p:cNvPr id="154" name="Rectangle 153">
              <a:extLst>
                <a:ext uri="{FF2B5EF4-FFF2-40B4-BE49-F238E27FC236}">
                  <a16:creationId xmlns:a16="http://schemas.microsoft.com/office/drawing/2014/main" id="{51D809B1-7330-5F4E-94C5-1EC66173E12C}"/>
                </a:ext>
              </a:extLst>
            </p:cNvPr>
            <p:cNvSpPr/>
            <p:nvPr/>
          </p:nvSpPr>
          <p:spPr>
            <a:xfrm>
              <a:off x="969403" y="3924708"/>
              <a:ext cx="910143" cy="504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a:extLst>
                <a:ext uri="{FF2B5EF4-FFF2-40B4-BE49-F238E27FC236}">
                  <a16:creationId xmlns:a16="http://schemas.microsoft.com/office/drawing/2014/main" id="{AE15B0AF-C760-5C4A-B567-1EC441C7889E}"/>
                </a:ext>
              </a:extLst>
            </p:cNvPr>
            <p:cNvSpPr/>
            <p:nvPr/>
          </p:nvSpPr>
          <p:spPr>
            <a:xfrm>
              <a:off x="2105790" y="3284812"/>
              <a:ext cx="910143" cy="346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6C12B5D4-EA4B-4482-8D84-4EC21887B1F8}"/>
              </a:ext>
            </a:extLst>
          </p:cNvPr>
          <p:cNvSpPr>
            <a:spLocks noGrp="1"/>
          </p:cNvSpPr>
          <p:nvPr>
            <p:ph type="title"/>
          </p:nvPr>
        </p:nvSpPr>
        <p:spPr>
          <a:xfrm>
            <a:off x="594418" y="213560"/>
            <a:ext cx="7886700" cy="1071536"/>
          </a:xfrm>
        </p:spPr>
        <p:txBody>
          <a:bodyPr>
            <a:noAutofit/>
          </a:bodyPr>
          <a:lstStyle/>
          <a:p>
            <a:pPr>
              <a:lnSpc>
                <a:spcPts val="3040"/>
              </a:lnSpc>
            </a:pPr>
            <a:r>
              <a:rPr lang="en-US" sz="2400" dirty="0">
                <a:latin typeface="Arial" panose="020B0604020202020204" pitchFamily="34" charset="0"/>
                <a:cs typeface="Arial" panose="020B0604020202020204" pitchFamily="34" charset="0"/>
              </a:rPr>
              <a:t>CVD Risk Mitigations and Recommended Management for Men on ADT Treatment (</a:t>
            </a:r>
            <a:r>
              <a:rPr lang="en-US" sz="2400" dirty="0" err="1">
                <a:latin typeface="Arial" panose="020B0604020202020204" pitchFamily="34" charset="0"/>
                <a:cs typeface="Arial" panose="020B0604020202020204" pitchFamily="34" charset="0"/>
              </a:rPr>
              <a:t>cont</a:t>
            </a:r>
            <a:r>
              <a:rPr lang="en-US" sz="2400" dirty="0">
                <a:latin typeface="Arial" panose="020B0604020202020204" pitchFamily="34" charset="0"/>
                <a:cs typeface="Arial" panose="020B0604020202020204" pitchFamily="34" charset="0"/>
              </a:rPr>
              <a:t>)</a:t>
            </a:r>
          </a:p>
        </p:txBody>
      </p:sp>
      <p:sp>
        <p:nvSpPr>
          <p:cNvPr id="47" name="Text Box 8">
            <a:extLst>
              <a:ext uri="{FF2B5EF4-FFF2-40B4-BE49-F238E27FC236}">
                <a16:creationId xmlns:a16="http://schemas.microsoft.com/office/drawing/2014/main" id="{5C483D64-D233-421A-BB92-79B8A0ACA57A}"/>
              </a:ext>
            </a:extLst>
          </p:cNvPr>
          <p:cNvSpPr txBox="1">
            <a:spLocks noChangeArrowheads="1"/>
          </p:cNvSpPr>
          <p:nvPr/>
        </p:nvSpPr>
        <p:spPr bwMode="auto">
          <a:xfrm>
            <a:off x="624969" y="5294836"/>
            <a:ext cx="8054748" cy="715526"/>
          </a:xfrm>
          <a:prstGeom prst="rect">
            <a:avLst/>
          </a:prstGeom>
          <a:noFill/>
          <a:ln w="9525">
            <a:noFill/>
            <a:miter lim="800000"/>
            <a:headEnd/>
            <a:tailEnd/>
          </a:ln>
        </p:spPr>
        <p:txBody>
          <a:bodyPr lIns="0" tIns="0" rIns="0" bIns="0" anchor="b" anchorCtr="0"/>
          <a:lstStyle/>
          <a:p>
            <a:pPr marL="57150"/>
            <a:r>
              <a:rPr lang="en-US" sz="700" dirty="0">
                <a:solidFill>
                  <a:srgbClr val="000000"/>
                </a:solidFill>
                <a:latin typeface="Arial" panose="020B0604020202020204" pitchFamily="34" charset="0"/>
                <a:cs typeface="Arial" panose="020B0604020202020204" pitchFamily="34" charset="0"/>
              </a:rPr>
              <a:t>ADT, androgen deprivation therapy; CCI, </a:t>
            </a:r>
            <a:r>
              <a:rPr lang="en-US" sz="700" dirty="0" err="1">
                <a:solidFill>
                  <a:srgbClr val="000000"/>
                </a:solidFill>
                <a:latin typeface="Arial" panose="020B0604020202020204" pitchFamily="34" charset="0"/>
                <a:cs typeface="Arial" panose="020B0604020202020204" pitchFamily="34" charset="0"/>
              </a:rPr>
              <a:t>Charlson</a:t>
            </a:r>
            <a:r>
              <a:rPr lang="en-US" sz="700" dirty="0">
                <a:solidFill>
                  <a:srgbClr val="000000"/>
                </a:solidFill>
                <a:latin typeface="Arial" panose="020B0604020202020204" pitchFamily="34" charset="0"/>
                <a:cs typeface="Arial" panose="020B0604020202020204" pitchFamily="34" charset="0"/>
              </a:rPr>
              <a:t> Comorbidity Index; CSS, PCa-specific survival; </a:t>
            </a:r>
            <a:r>
              <a:rPr lang="en-US" sz="700" dirty="0">
                <a:latin typeface="Arial" panose="020B0604020202020204" pitchFamily="34" charset="0"/>
                <a:cs typeface="Arial" panose="020B0604020202020204" pitchFamily="34" charset="0"/>
              </a:rPr>
              <a:t>CVD, cardiovascular disease; </a:t>
            </a:r>
            <a:r>
              <a:rPr lang="en-US" sz="700" dirty="0">
                <a:solidFill>
                  <a:srgbClr val="000000"/>
                </a:solidFill>
                <a:latin typeface="Arial" panose="020B0604020202020204" pitchFamily="34" charset="0"/>
                <a:cs typeface="Arial" panose="020B0604020202020204" pitchFamily="34" charset="0"/>
              </a:rPr>
              <a:t>HR, hazard ratio; OS, overall survival; PSA, prostate-specific antigen; Pts, patients; SREs, skeletal-related events.</a:t>
            </a:r>
          </a:p>
          <a:p>
            <a:pPr marL="57150" algn="l">
              <a:spcAft>
                <a:spcPts val="0"/>
              </a:spcAft>
            </a:pPr>
            <a:r>
              <a:rPr lang="en-US" sz="700" b="1" dirty="0">
                <a:solidFill>
                  <a:srgbClr val="000000"/>
                </a:solidFill>
                <a:latin typeface="Arial" panose="020B0604020202020204" pitchFamily="34" charset="0"/>
                <a:cs typeface="Arial" panose="020B0604020202020204" pitchFamily="34" charset="0"/>
              </a:rPr>
              <a:t>References</a:t>
            </a:r>
            <a:r>
              <a:rPr lang="it-IT" sz="700" dirty="0">
                <a:solidFill>
                  <a:srgbClr val="000000"/>
                </a:solidFill>
                <a:latin typeface="Arial" panose="020B0604020202020204" pitchFamily="34" charset="0"/>
                <a:cs typeface="Arial" panose="020B0604020202020204" pitchFamily="34" charset="0"/>
              </a:rPr>
              <a:t>: </a:t>
            </a:r>
            <a:r>
              <a:rPr lang="it-IT" sz="700" b="1" dirty="0">
                <a:solidFill>
                  <a:srgbClr val="000000"/>
                </a:solidFill>
                <a:latin typeface="Arial" panose="020B0604020202020204" pitchFamily="34" charset="0"/>
                <a:cs typeface="Arial" panose="020B0604020202020204" pitchFamily="34" charset="0"/>
              </a:rPr>
              <a:t>1.</a:t>
            </a:r>
            <a:r>
              <a:rPr lang="it-IT" sz="700" dirty="0">
                <a:solidFill>
                  <a:srgbClr val="000000"/>
                </a:solidFill>
                <a:latin typeface="Arial" panose="020B0604020202020204" pitchFamily="34" charset="0"/>
                <a:cs typeface="Arial" panose="020B0604020202020204" pitchFamily="34" charset="0"/>
              </a:rPr>
              <a:t> Anderson-Carter I et al</a:t>
            </a:r>
            <a:r>
              <a:rPr lang="it-IT" sz="700" i="1" dirty="0">
                <a:solidFill>
                  <a:srgbClr val="000000"/>
                </a:solidFill>
                <a:latin typeface="Arial" panose="020B0604020202020204" pitchFamily="34" charset="0"/>
                <a:cs typeface="Arial" panose="020B0604020202020204" pitchFamily="34" charset="0"/>
              </a:rPr>
              <a:t>. </a:t>
            </a:r>
            <a:r>
              <a:rPr lang="en-US" sz="700" i="1" dirty="0" err="1">
                <a:solidFill>
                  <a:srgbClr val="000000"/>
                </a:solidFill>
                <a:latin typeface="Arial" panose="020B0604020202020204" pitchFamily="34" charset="0"/>
                <a:cs typeface="Arial" panose="020B0604020202020204" pitchFamily="34" charset="0"/>
              </a:rPr>
              <a:t>Urol</a:t>
            </a:r>
            <a:r>
              <a:rPr lang="en-US" sz="700" i="1" dirty="0">
                <a:solidFill>
                  <a:srgbClr val="000000"/>
                </a:solidFill>
                <a:latin typeface="Arial" panose="020B0604020202020204" pitchFamily="34" charset="0"/>
                <a:cs typeface="Arial" panose="020B0604020202020204" pitchFamily="34" charset="0"/>
              </a:rPr>
              <a:t> Oncol. </a:t>
            </a:r>
            <a:r>
              <a:rPr lang="en-US" sz="700" dirty="0">
                <a:solidFill>
                  <a:srgbClr val="000000"/>
                </a:solidFill>
                <a:latin typeface="Arial" panose="020B0604020202020204" pitchFamily="34" charset="0"/>
                <a:cs typeface="Arial" panose="020B0604020202020204" pitchFamily="34" charset="0"/>
              </a:rPr>
              <a:t>2019 Feb; 37(2): 130–137.</a:t>
            </a:r>
            <a:r>
              <a:rPr lang="it-IT" sz="700" dirty="0">
                <a:solidFill>
                  <a:srgbClr val="000000"/>
                </a:solidFill>
                <a:latin typeface="Arial" panose="020B0604020202020204" pitchFamily="34" charset="0"/>
                <a:cs typeface="Arial" panose="020B0604020202020204" pitchFamily="34" charset="0"/>
              </a:rPr>
              <a:t> </a:t>
            </a:r>
            <a:r>
              <a:rPr kumimoji="0" lang="it-IT" sz="7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it-IT" sz="7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a:t>
            </a:r>
            <a:r>
              <a:rPr kumimoji="0" lang="it-IT" sz="7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lang="en-US" sz="700" dirty="0">
                <a:latin typeface="Arial" panose="020B0604020202020204" pitchFamily="34" charset="0"/>
                <a:cs typeface="Arial" panose="020B0604020202020204" pitchFamily="34" charset="0"/>
              </a:rPr>
              <a:t>Hamilton R et al. </a:t>
            </a:r>
            <a:r>
              <a:rPr lang="en-US" sz="700" i="1" dirty="0">
                <a:latin typeface="Arial" panose="020B0604020202020204" pitchFamily="34" charset="0"/>
                <a:cs typeface="Arial" panose="020B0604020202020204" pitchFamily="34" charset="0"/>
              </a:rPr>
              <a:t>Eur Urol. </a:t>
            </a:r>
            <a:r>
              <a:rPr lang="en-US" sz="700" dirty="0">
                <a:latin typeface="Arial" panose="020B0604020202020204" pitchFamily="34" charset="0"/>
                <a:cs typeface="Arial" panose="020B0604020202020204" pitchFamily="34" charset="0"/>
              </a:rPr>
              <a:t>2021;79(4):446-452.</a:t>
            </a:r>
            <a:r>
              <a:rPr kumimoji="0" lang="it-IT" sz="7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endParaRPr lang="en-US" sz="700" dirty="0">
              <a:effectLst/>
              <a:latin typeface="Arial" panose="020B0604020202020204" pitchFamily="34" charset="0"/>
              <a:ea typeface="Calibri" panose="020F050202020403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86525BD9-0FB5-AA4D-A3DD-4249A8076CCF}"/>
              </a:ext>
            </a:extLst>
          </p:cNvPr>
          <p:cNvSpPr txBox="1"/>
          <p:nvPr/>
        </p:nvSpPr>
        <p:spPr>
          <a:xfrm>
            <a:off x="100013" y="6441663"/>
            <a:ext cx="387667" cy="261610"/>
          </a:xfrm>
          <a:prstGeom prst="rect">
            <a:avLst/>
          </a:prstGeom>
          <a:noFill/>
        </p:spPr>
        <p:txBody>
          <a:bodyPr wrap="square" rtlCol="0">
            <a:spAutoFit/>
          </a:bodyPr>
          <a:lstStyle/>
          <a:p>
            <a:pPr algn="ctr"/>
            <a:fld id="{C4A4CFE6-E8D8-5D4D-AB7C-47703D32433E}" type="slidenum">
              <a:rPr lang="en-US" sz="1100" smtClean="0">
                <a:solidFill>
                  <a:srgbClr val="00407F"/>
                </a:solidFill>
              </a:rPr>
              <a:t>13</a:t>
            </a:fld>
            <a:endParaRPr lang="en-US" sz="1100" dirty="0">
              <a:solidFill>
                <a:srgbClr val="00407F"/>
              </a:solidFill>
            </a:endParaRPr>
          </a:p>
        </p:txBody>
      </p:sp>
      <p:grpSp>
        <p:nvGrpSpPr>
          <p:cNvPr id="72" name="Group 71">
            <a:extLst>
              <a:ext uri="{FF2B5EF4-FFF2-40B4-BE49-F238E27FC236}">
                <a16:creationId xmlns:a16="http://schemas.microsoft.com/office/drawing/2014/main" id="{104A7201-BBF3-44FA-9773-045078777131}"/>
              </a:ext>
            </a:extLst>
          </p:cNvPr>
          <p:cNvGrpSpPr/>
          <p:nvPr/>
        </p:nvGrpSpPr>
        <p:grpSpPr>
          <a:xfrm>
            <a:off x="700595" y="1396524"/>
            <a:ext cx="585787" cy="585787"/>
            <a:chOff x="5445880" y="3773111"/>
            <a:chExt cx="585787" cy="585787"/>
          </a:xfrm>
        </p:grpSpPr>
        <p:sp>
          <p:nvSpPr>
            <p:cNvPr id="73" name="Oval 72">
              <a:extLst>
                <a:ext uri="{FF2B5EF4-FFF2-40B4-BE49-F238E27FC236}">
                  <a16:creationId xmlns:a16="http://schemas.microsoft.com/office/drawing/2014/main" id="{A9DDFDC1-696C-421E-B154-C5FE2781A5EC}"/>
                </a:ext>
              </a:extLst>
            </p:cNvPr>
            <p:cNvSpPr/>
            <p:nvPr/>
          </p:nvSpPr>
          <p:spPr>
            <a:xfrm>
              <a:off x="5445880" y="3773111"/>
              <a:ext cx="585787" cy="585787"/>
            </a:xfrm>
            <a:prstGeom prst="ellipse">
              <a:avLst/>
            </a:prstGeom>
            <a:solidFill>
              <a:srgbClr val="0040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4" name="Graphic 73">
              <a:extLst>
                <a:ext uri="{FF2B5EF4-FFF2-40B4-BE49-F238E27FC236}">
                  <a16:creationId xmlns:a16="http://schemas.microsoft.com/office/drawing/2014/main" id="{78031FAF-4340-4AB9-8922-E064C186CE7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47606" y="3873385"/>
              <a:ext cx="352453" cy="459214"/>
            </a:xfrm>
            <a:prstGeom prst="rect">
              <a:avLst/>
            </a:prstGeom>
          </p:spPr>
        </p:pic>
      </p:grpSp>
      <p:grpSp>
        <p:nvGrpSpPr>
          <p:cNvPr id="33" name="Group 32">
            <a:extLst>
              <a:ext uri="{FF2B5EF4-FFF2-40B4-BE49-F238E27FC236}">
                <a16:creationId xmlns:a16="http://schemas.microsoft.com/office/drawing/2014/main" id="{D7E9041F-76CB-4500-B295-E4AF45E92839}"/>
              </a:ext>
            </a:extLst>
          </p:cNvPr>
          <p:cNvGrpSpPr/>
          <p:nvPr/>
        </p:nvGrpSpPr>
        <p:grpSpPr>
          <a:xfrm>
            <a:off x="1367273" y="1445644"/>
            <a:ext cx="7312444" cy="532259"/>
            <a:chOff x="678184" y="5293936"/>
            <a:chExt cx="8021085" cy="532259"/>
          </a:xfrm>
        </p:grpSpPr>
        <p:sp>
          <p:nvSpPr>
            <p:cNvPr id="34" name="Rectangle 33">
              <a:extLst>
                <a:ext uri="{FF2B5EF4-FFF2-40B4-BE49-F238E27FC236}">
                  <a16:creationId xmlns:a16="http://schemas.microsoft.com/office/drawing/2014/main" id="{C4623982-13F9-4734-B711-3272E3F8392F}"/>
                </a:ext>
              </a:extLst>
            </p:cNvPr>
            <p:cNvSpPr/>
            <p:nvPr/>
          </p:nvSpPr>
          <p:spPr>
            <a:xfrm>
              <a:off x="678184" y="5293936"/>
              <a:ext cx="8021084" cy="512833"/>
            </a:xfrm>
            <a:prstGeom prst="rect">
              <a:avLst/>
            </a:prstGeom>
            <a:solidFill>
              <a:srgbClr val="00CAFF">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9FE76DAF-0BEC-464E-8040-E28C5DEE19DB}"/>
                </a:ext>
              </a:extLst>
            </p:cNvPr>
            <p:cNvSpPr/>
            <p:nvPr/>
          </p:nvSpPr>
          <p:spPr bwMode="auto">
            <a:xfrm>
              <a:off x="691008" y="5401403"/>
              <a:ext cx="8008261" cy="323166"/>
            </a:xfrm>
            <a:prstGeom prst="rect">
              <a:avLst/>
            </a:prstGeom>
            <a:no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spcBef>
                  <a:spcPts val="1200"/>
                </a:spcBef>
              </a:pPr>
              <a:r>
                <a:rPr lang="en-US" sz="1400" b="1" dirty="0">
                  <a:solidFill>
                    <a:srgbClr val="00407F"/>
                  </a:solidFill>
                  <a:latin typeface="Arial" panose="020B0604020202020204" pitchFamily="34" charset="0"/>
                  <a:cs typeface="Arial" panose="020B0604020202020204" pitchFamily="34" charset="0"/>
                </a:rPr>
                <a:t>Treatment management:</a:t>
              </a:r>
            </a:p>
          </p:txBody>
        </p:sp>
        <p:cxnSp>
          <p:nvCxnSpPr>
            <p:cNvPr id="36" name="Straight Connector 35">
              <a:extLst>
                <a:ext uri="{FF2B5EF4-FFF2-40B4-BE49-F238E27FC236}">
                  <a16:creationId xmlns:a16="http://schemas.microsoft.com/office/drawing/2014/main" id="{B7F2EF1A-3716-4303-8587-BBF53F52689A}"/>
                </a:ext>
              </a:extLst>
            </p:cNvPr>
            <p:cNvCxnSpPr>
              <a:cxnSpLocks/>
            </p:cNvCxnSpPr>
            <p:nvPr/>
          </p:nvCxnSpPr>
          <p:spPr>
            <a:xfrm flipV="1">
              <a:off x="678184" y="5293936"/>
              <a:ext cx="8021085" cy="25777"/>
            </a:xfrm>
            <a:prstGeom prst="line">
              <a:avLst/>
            </a:prstGeom>
            <a:ln w="9525">
              <a:solidFill>
                <a:srgbClr val="00FDFF"/>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6A3CE7E-5DBC-4246-8008-D03CAD4A000C}"/>
                </a:ext>
              </a:extLst>
            </p:cNvPr>
            <p:cNvCxnSpPr>
              <a:cxnSpLocks/>
            </p:cNvCxnSpPr>
            <p:nvPr/>
          </p:nvCxnSpPr>
          <p:spPr>
            <a:xfrm flipV="1">
              <a:off x="678184" y="5805533"/>
              <a:ext cx="8021085" cy="20662"/>
            </a:xfrm>
            <a:prstGeom prst="line">
              <a:avLst/>
            </a:prstGeom>
            <a:ln w="9525">
              <a:solidFill>
                <a:srgbClr val="00FDFF"/>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5419724F-7762-43CC-9960-5FE68405760A}"/>
              </a:ext>
            </a:extLst>
          </p:cNvPr>
          <p:cNvSpPr txBox="1"/>
          <p:nvPr/>
        </p:nvSpPr>
        <p:spPr>
          <a:xfrm>
            <a:off x="601665" y="2343657"/>
            <a:ext cx="8093866" cy="469359"/>
          </a:xfrm>
          <a:prstGeom prst="rect">
            <a:avLst/>
          </a:prstGeom>
          <a:noFill/>
        </p:spPr>
        <p:txBody>
          <a:bodyPr wrap="square">
            <a:spAutoFit/>
          </a:bodyPr>
          <a:lstStyle/>
          <a:p>
            <a:pPr marL="347663" lvl="1" indent="-176213">
              <a:spcBef>
                <a:spcPts val="300"/>
              </a:spcBef>
              <a:buClr>
                <a:srgbClr val="1F497D"/>
              </a:buClr>
              <a:buFont typeface="Calibri Light" panose="020F0302020204030204" pitchFamily="34" charset="0"/>
              <a:buChar char="―"/>
              <a:defRPr/>
            </a:pPr>
            <a:r>
              <a:rPr lang="en-US" sz="1100" dirty="0">
                <a:latin typeface="+mj-lt"/>
                <a:cs typeface="Arial" panose="020B0604020202020204" pitchFamily="34" charset="0"/>
              </a:rPr>
              <a:t>Statin users were associated with improved CSS and OS when controlling for age, race, CCI, PSA, and Gleason score</a:t>
            </a:r>
            <a:r>
              <a:rPr lang="en-US" sz="1100" baseline="30000" dirty="0">
                <a:latin typeface="+mj-lt"/>
                <a:cs typeface="Arial" panose="020B0604020202020204" pitchFamily="34" charset="0"/>
              </a:rPr>
              <a:t>1</a:t>
            </a:r>
          </a:p>
          <a:p>
            <a:pPr marL="347663" lvl="1" indent="-176213">
              <a:spcBef>
                <a:spcPts val="300"/>
              </a:spcBef>
              <a:buClr>
                <a:srgbClr val="1F497D"/>
              </a:buClr>
              <a:buFont typeface="Calibri Light" panose="020F0302020204030204" pitchFamily="34" charset="0"/>
              <a:buChar char="―"/>
              <a:defRPr/>
            </a:pPr>
            <a:r>
              <a:rPr lang="en-US" sz="1100" dirty="0">
                <a:latin typeface="+mj-lt"/>
              </a:rPr>
              <a:t>Hamilton et al. </a:t>
            </a:r>
            <a:r>
              <a:rPr lang="en-US" sz="1100" i="1" dirty="0">
                <a:latin typeface="+mj-lt"/>
              </a:rPr>
              <a:t>Eur Urol. </a:t>
            </a:r>
            <a:r>
              <a:rPr lang="en-US" sz="1100" dirty="0">
                <a:latin typeface="+mj-lt"/>
              </a:rPr>
              <a:t>2021 observed statin use was associated with i</a:t>
            </a:r>
            <a:r>
              <a:rPr lang="en-US" sz="1100" dirty="0">
                <a:solidFill>
                  <a:schemeClr val="tx1"/>
                </a:solidFill>
                <a:latin typeface="+mj-lt"/>
              </a:rPr>
              <a:t>mproved OS</a:t>
            </a:r>
            <a:r>
              <a:rPr lang="en-US" sz="1100" dirty="0">
                <a:latin typeface="+mj-lt"/>
              </a:rPr>
              <a:t> and </a:t>
            </a:r>
            <a:r>
              <a:rPr lang="en-US" sz="1100" dirty="0">
                <a:solidFill>
                  <a:schemeClr val="tx1"/>
                </a:solidFill>
                <a:latin typeface="+mj-lt"/>
              </a:rPr>
              <a:t>CSS</a:t>
            </a:r>
            <a:r>
              <a:rPr lang="en-US" sz="1100" baseline="30000" dirty="0">
                <a:solidFill>
                  <a:schemeClr val="tx1"/>
                </a:solidFill>
                <a:latin typeface="+mj-lt"/>
              </a:rPr>
              <a:t>2</a:t>
            </a:r>
            <a:r>
              <a:rPr lang="en-US" sz="1100" dirty="0">
                <a:solidFill>
                  <a:schemeClr val="tx1"/>
                </a:solidFill>
                <a:latin typeface="+mj-lt"/>
              </a:rPr>
              <a:t> </a:t>
            </a:r>
            <a:endParaRPr lang="en-US" sz="1100" dirty="0">
              <a:latin typeface="+mj-lt"/>
              <a:cs typeface="Arial" panose="020B0604020202020204" pitchFamily="34" charset="0"/>
            </a:endParaRPr>
          </a:p>
        </p:txBody>
      </p:sp>
      <p:sp>
        <p:nvSpPr>
          <p:cNvPr id="23" name="TextBox 22">
            <a:extLst>
              <a:ext uri="{FF2B5EF4-FFF2-40B4-BE49-F238E27FC236}">
                <a16:creationId xmlns:a16="http://schemas.microsoft.com/office/drawing/2014/main" id="{3DC942C6-11FB-4721-81E7-801C4553933E}"/>
              </a:ext>
            </a:extLst>
          </p:cNvPr>
          <p:cNvSpPr txBox="1"/>
          <p:nvPr/>
        </p:nvSpPr>
        <p:spPr>
          <a:xfrm>
            <a:off x="597536" y="2120979"/>
            <a:ext cx="7993699" cy="276999"/>
          </a:xfrm>
          <a:prstGeom prst="rect">
            <a:avLst/>
          </a:prstGeom>
          <a:noFill/>
        </p:spPr>
        <p:txBody>
          <a:bodyPr wrap="square" rtlCol="0">
            <a:spAutoFit/>
          </a:bodyPr>
          <a:lstStyle>
            <a:defPPr>
              <a:defRPr lang="en-US"/>
            </a:defPPr>
            <a:lvl1pPr marL="171450" indent="-171450" algn="l">
              <a:buClr>
                <a:srgbClr val="000000"/>
              </a:buClr>
              <a:buFont typeface="Arial" panose="020B0604020202020204" pitchFamily="34" charset="0"/>
              <a:buChar char="•"/>
              <a:defRPr sz="1200">
                <a:solidFill>
                  <a:srgbClr val="000000"/>
                </a:solidFill>
                <a:latin typeface="+mn-lt"/>
              </a:defRPr>
            </a:lvl1pPr>
          </a:lstStyle>
          <a:p>
            <a:pPr>
              <a:spcBef>
                <a:spcPts val="600"/>
              </a:spcBef>
              <a:buClr>
                <a:srgbClr val="1F497D"/>
              </a:buClr>
              <a:buBlip>
                <a:blip r:embed="rId7"/>
              </a:buBlip>
              <a:defRPr/>
            </a:pPr>
            <a:r>
              <a:rPr lang="en-US" b="1" dirty="0">
                <a:latin typeface="+mj-lt"/>
                <a:cs typeface="Arial" panose="020B0604020202020204" pitchFamily="34" charset="0"/>
              </a:rPr>
              <a:t>Addition</a:t>
            </a:r>
            <a:r>
              <a:rPr kumimoji="0" lang="en-US" sz="1200" b="1" i="0" u="none" strike="noStrike" kern="1200" cap="none" spc="0" normalizeH="0" baseline="0" noProof="0" dirty="0">
                <a:ln>
                  <a:noFill/>
                </a:ln>
                <a:solidFill>
                  <a:srgbClr val="000000"/>
                </a:solidFill>
                <a:effectLst/>
                <a:uLnTx/>
                <a:uFillTx/>
                <a:latin typeface="+mj-lt"/>
                <a:ea typeface="+mn-ea"/>
                <a:cs typeface="Arial" panose="020B0604020202020204" pitchFamily="34" charset="0"/>
              </a:rPr>
              <a:t> of statins may be beneficial (</a:t>
            </a:r>
            <a:r>
              <a:rPr kumimoji="0" lang="en-US" sz="1200" b="1" i="0" u="none" strike="noStrike" kern="1200" cap="none" spc="0" normalizeH="0" baseline="0" noProof="0" dirty="0" err="1">
                <a:ln>
                  <a:noFill/>
                </a:ln>
                <a:solidFill>
                  <a:srgbClr val="000000"/>
                </a:solidFill>
                <a:effectLst/>
                <a:uLnTx/>
                <a:uFillTx/>
                <a:latin typeface="+mj-lt"/>
                <a:ea typeface="+mn-ea"/>
                <a:cs typeface="Arial" panose="020B0604020202020204" pitchFamily="34" charset="0"/>
              </a:rPr>
              <a:t>cont</a:t>
            </a:r>
            <a:r>
              <a:rPr kumimoji="0" lang="en-US" sz="1200" b="1" i="0" u="none" strike="noStrike" kern="1200" cap="none" spc="0" normalizeH="0" baseline="0" noProof="0" dirty="0">
                <a:ln>
                  <a:noFill/>
                </a:ln>
                <a:solidFill>
                  <a:srgbClr val="000000"/>
                </a:solidFill>
                <a:effectLst/>
                <a:uLnTx/>
                <a:uFillTx/>
                <a:latin typeface="+mj-lt"/>
                <a:ea typeface="+mn-ea"/>
                <a:cs typeface="Arial" panose="020B0604020202020204" pitchFamily="34" charset="0"/>
              </a:rPr>
              <a:t>)</a:t>
            </a:r>
            <a:endParaRPr lang="en-US" sz="1200" dirty="0">
              <a:latin typeface="+mj-lt"/>
              <a:cs typeface="Arial" panose="020B0604020202020204" pitchFamily="34" charset="0"/>
            </a:endParaRPr>
          </a:p>
        </p:txBody>
      </p:sp>
      <p:graphicFrame>
        <p:nvGraphicFramePr>
          <p:cNvPr id="24" name="Content Placeholder 5">
            <a:extLst>
              <a:ext uri="{FF2B5EF4-FFF2-40B4-BE49-F238E27FC236}">
                <a16:creationId xmlns:a16="http://schemas.microsoft.com/office/drawing/2014/main" id="{3CDC56C3-EB09-2A4F-8F0D-65270B7A9EC0}"/>
              </a:ext>
            </a:extLst>
          </p:cNvPr>
          <p:cNvGraphicFramePr>
            <a:graphicFrameLocks/>
          </p:cNvGraphicFramePr>
          <p:nvPr>
            <p:extLst>
              <p:ext uri="{D42A27DB-BD31-4B8C-83A1-F6EECF244321}">
                <p14:modId xmlns:p14="http://schemas.microsoft.com/office/powerpoint/2010/main" val="473310681"/>
              </p:ext>
            </p:extLst>
          </p:nvPr>
        </p:nvGraphicFramePr>
        <p:xfrm>
          <a:off x="433993" y="3413448"/>
          <a:ext cx="2475759" cy="1625811"/>
        </p:xfrm>
        <a:graphic>
          <a:graphicData uri="http://schemas.openxmlformats.org/drawingml/2006/chart">
            <c:chart xmlns:c="http://schemas.openxmlformats.org/drawingml/2006/chart" xmlns:r="http://schemas.openxmlformats.org/officeDocument/2006/relationships" r:id="rId8"/>
          </a:graphicData>
        </a:graphic>
      </p:graphicFrame>
      <p:sp>
        <p:nvSpPr>
          <p:cNvPr id="26" name="TextBox 25">
            <a:extLst>
              <a:ext uri="{FF2B5EF4-FFF2-40B4-BE49-F238E27FC236}">
                <a16:creationId xmlns:a16="http://schemas.microsoft.com/office/drawing/2014/main" id="{C031F472-2D9F-9348-8C7C-68575DF475A9}"/>
              </a:ext>
            </a:extLst>
          </p:cNvPr>
          <p:cNvSpPr txBox="1"/>
          <p:nvPr/>
        </p:nvSpPr>
        <p:spPr>
          <a:xfrm>
            <a:off x="293846" y="4956102"/>
            <a:ext cx="2950436" cy="230832"/>
          </a:xfrm>
          <a:prstGeom prst="rect">
            <a:avLst/>
          </a:prstGeom>
          <a:noFill/>
        </p:spPr>
        <p:txBody>
          <a:bodyPr wrap="square" lIns="0" tIns="0" rIns="0" bIns="0" rtlCol="0">
            <a:spAutoFit/>
          </a:bodyPr>
          <a:lstStyle/>
          <a:p>
            <a:pPr algn="l">
              <a:spcBef>
                <a:spcPts val="0"/>
              </a:spcBef>
              <a:spcAft>
                <a:spcPts val="0"/>
              </a:spcAft>
              <a:tabLst>
                <a:tab pos="100013" algn="ctr"/>
                <a:tab pos="554038" algn="l"/>
                <a:tab pos="725488" algn="l"/>
                <a:tab pos="885825" algn="l"/>
                <a:tab pos="1041400" algn="l"/>
                <a:tab pos="1203325" algn="l"/>
                <a:tab pos="1357313" algn="l"/>
                <a:tab pos="1512888" algn="l"/>
                <a:tab pos="1663700" algn="l"/>
                <a:tab pos="1828800" algn="l"/>
                <a:tab pos="1984375" algn="l"/>
                <a:tab pos="2166938" algn="l"/>
                <a:tab pos="2322513" algn="l"/>
                <a:tab pos="2895600" algn="l"/>
                <a:tab pos="3119438" algn="l"/>
              </a:tabLst>
            </a:pPr>
            <a:r>
              <a:rPr lang="en-US" sz="500" dirty="0">
                <a:latin typeface="Arial" panose="020B0604020202020204" pitchFamily="34" charset="0"/>
                <a:cs typeface="Arial" panose="020B0604020202020204" pitchFamily="34" charset="0"/>
              </a:rPr>
              <a:t>No. at risk	</a:t>
            </a:r>
          </a:p>
          <a:p>
            <a:pPr>
              <a:tabLst>
                <a:tab pos="100013" algn="ctr"/>
                <a:tab pos="525463" algn="l"/>
                <a:tab pos="698500" algn="l"/>
                <a:tab pos="858838" algn="l"/>
                <a:tab pos="1014413" algn="l"/>
                <a:tab pos="1169988" algn="l"/>
                <a:tab pos="1357313" algn="l"/>
                <a:tab pos="1512888" algn="l"/>
                <a:tab pos="1663700" algn="l"/>
                <a:tab pos="1828800" algn="l"/>
                <a:tab pos="2001838" algn="l"/>
                <a:tab pos="2195513" algn="l"/>
                <a:tab pos="2355850" algn="l"/>
                <a:tab pos="2540000" algn="l"/>
                <a:tab pos="3119438" algn="l"/>
              </a:tabLst>
            </a:pPr>
            <a:r>
              <a:rPr lang="en-US" sz="500" dirty="0">
                <a:latin typeface="Arial" panose="020B0604020202020204" pitchFamily="34" charset="0"/>
                <a:cs typeface="Arial" panose="020B0604020202020204" pitchFamily="34" charset="0"/>
              </a:rPr>
              <a:t>All Pts	1364	1341	1286	1215	1117	903	640	412	263	164	69	10	0</a:t>
            </a:r>
          </a:p>
          <a:p>
            <a:pPr>
              <a:tabLst>
                <a:tab pos="100013" algn="ctr"/>
                <a:tab pos="525463" algn="l"/>
                <a:tab pos="698500" algn="l"/>
                <a:tab pos="858838" algn="l"/>
                <a:tab pos="1014413" algn="l"/>
                <a:tab pos="1169988" algn="l"/>
                <a:tab pos="1357313" algn="l"/>
                <a:tab pos="1512888" algn="l"/>
                <a:tab pos="1663700" algn="l"/>
                <a:tab pos="1828800" algn="l"/>
                <a:tab pos="2001838" algn="l"/>
                <a:tab pos="2195513" algn="l"/>
                <a:tab pos="2355850" algn="l"/>
                <a:tab pos="2540000" algn="l"/>
                <a:tab pos="3119438" algn="l"/>
              </a:tabLst>
            </a:pPr>
            <a:r>
              <a:rPr lang="en-US" sz="500" dirty="0">
                <a:latin typeface="Arial" panose="020B0604020202020204" pitchFamily="34" charset="0"/>
                <a:cs typeface="Arial" panose="020B0604020202020204" pitchFamily="34" charset="0"/>
              </a:rPr>
              <a:t>Nonusers	1364	1000	  894	  785	  689	526	370	227	141	  85	26	  3	0</a:t>
            </a:r>
          </a:p>
        </p:txBody>
      </p:sp>
      <p:sp>
        <p:nvSpPr>
          <p:cNvPr id="38" name="TextBox 37">
            <a:extLst>
              <a:ext uri="{FF2B5EF4-FFF2-40B4-BE49-F238E27FC236}">
                <a16:creationId xmlns:a16="http://schemas.microsoft.com/office/drawing/2014/main" id="{18310E0A-D7BC-3D48-81AE-70E5513E0ACC}"/>
              </a:ext>
            </a:extLst>
          </p:cNvPr>
          <p:cNvSpPr txBox="1"/>
          <p:nvPr/>
        </p:nvSpPr>
        <p:spPr>
          <a:xfrm>
            <a:off x="1541523" y="3210464"/>
            <a:ext cx="690237" cy="87255"/>
          </a:xfrm>
          <a:prstGeom prst="rect">
            <a:avLst/>
          </a:prstGeom>
          <a:noFill/>
        </p:spPr>
        <p:txBody>
          <a:bodyPr wrap="square" lIns="0" tIns="0" rIns="0" bIns="0" rtlCol="0">
            <a:spAutoFit/>
          </a:bodyPr>
          <a:lstStyle/>
          <a:p>
            <a:pPr algn="ctr">
              <a:spcBef>
                <a:spcPts val="0"/>
              </a:spcBef>
              <a:spcAft>
                <a:spcPts val="0"/>
              </a:spcAft>
              <a:tabLst>
                <a:tab pos="104775" algn="l"/>
                <a:tab pos="912813" algn="l"/>
                <a:tab pos="1762125" algn="l"/>
                <a:tab pos="2570163" algn="l"/>
                <a:tab pos="3368675" algn="l"/>
                <a:tab pos="4165600" algn="l"/>
                <a:tab pos="4964113" algn="l"/>
              </a:tabLst>
            </a:pPr>
            <a:r>
              <a:rPr lang="en-US" sz="700" b="1" dirty="0">
                <a:latin typeface="Arial" panose="020B0604020202020204" pitchFamily="34" charset="0"/>
                <a:cs typeface="Arial" panose="020B0604020202020204" pitchFamily="34" charset="0"/>
              </a:rPr>
              <a:t>Overall Survival</a:t>
            </a:r>
          </a:p>
        </p:txBody>
      </p:sp>
      <p:sp>
        <p:nvSpPr>
          <p:cNvPr id="25" name="TextBox 24">
            <a:extLst>
              <a:ext uri="{FF2B5EF4-FFF2-40B4-BE49-F238E27FC236}">
                <a16:creationId xmlns:a16="http://schemas.microsoft.com/office/drawing/2014/main" id="{5C4E620A-01C7-7749-9FDD-CA22ED710431}"/>
              </a:ext>
            </a:extLst>
          </p:cNvPr>
          <p:cNvSpPr txBox="1"/>
          <p:nvPr/>
        </p:nvSpPr>
        <p:spPr>
          <a:xfrm>
            <a:off x="872582" y="4719858"/>
            <a:ext cx="107664" cy="74790"/>
          </a:xfrm>
          <a:prstGeom prst="rect">
            <a:avLst/>
          </a:prstGeom>
          <a:noFill/>
        </p:spPr>
        <p:txBody>
          <a:bodyPr wrap="square" lIns="0" tIns="0" rIns="0" bIns="0" rtlCol="0">
            <a:spAutoFit/>
          </a:bodyPr>
          <a:lstStyle/>
          <a:p>
            <a:pPr algn="l">
              <a:spcBef>
                <a:spcPts val="0"/>
              </a:spcBef>
              <a:spcAft>
                <a:spcPts val="0"/>
              </a:spcAft>
            </a:pPr>
            <a:r>
              <a:rPr lang="en-US" sz="600" dirty="0">
                <a:solidFill>
                  <a:srgbClr val="000000"/>
                </a:solidFill>
                <a:latin typeface="Arial" panose="020B0604020202020204" pitchFamily="34" charset="0"/>
                <a:cs typeface="Arial" panose="020B0604020202020204" pitchFamily="34" charset="0"/>
              </a:rPr>
              <a:t>0</a:t>
            </a:r>
          </a:p>
        </p:txBody>
      </p:sp>
      <p:sp>
        <p:nvSpPr>
          <p:cNvPr id="27" name="TextBox 26">
            <a:extLst>
              <a:ext uri="{FF2B5EF4-FFF2-40B4-BE49-F238E27FC236}">
                <a16:creationId xmlns:a16="http://schemas.microsoft.com/office/drawing/2014/main" id="{AC5F7726-D1ED-A246-8847-082B60F32A4E}"/>
              </a:ext>
            </a:extLst>
          </p:cNvPr>
          <p:cNvSpPr txBox="1"/>
          <p:nvPr/>
        </p:nvSpPr>
        <p:spPr>
          <a:xfrm>
            <a:off x="1354958" y="4719858"/>
            <a:ext cx="107664" cy="74790"/>
          </a:xfrm>
          <a:prstGeom prst="rect">
            <a:avLst/>
          </a:prstGeom>
          <a:noFill/>
        </p:spPr>
        <p:txBody>
          <a:bodyPr wrap="square" lIns="0" tIns="0" rIns="0" bIns="0" rtlCol="0">
            <a:spAutoFit/>
          </a:bodyPr>
          <a:lstStyle/>
          <a:p>
            <a:pPr algn="l">
              <a:spcBef>
                <a:spcPts val="0"/>
              </a:spcBef>
              <a:spcAft>
                <a:spcPts val="0"/>
              </a:spcAft>
            </a:pPr>
            <a:r>
              <a:rPr lang="en-US" sz="600" dirty="0">
                <a:solidFill>
                  <a:srgbClr val="000000"/>
                </a:solidFill>
                <a:latin typeface="Arial" panose="020B0604020202020204" pitchFamily="34" charset="0"/>
                <a:cs typeface="Arial" panose="020B0604020202020204" pitchFamily="34" charset="0"/>
              </a:rPr>
              <a:t>3</a:t>
            </a:r>
          </a:p>
        </p:txBody>
      </p:sp>
      <p:sp>
        <p:nvSpPr>
          <p:cNvPr id="28" name="TextBox 27">
            <a:extLst>
              <a:ext uri="{FF2B5EF4-FFF2-40B4-BE49-F238E27FC236}">
                <a16:creationId xmlns:a16="http://schemas.microsoft.com/office/drawing/2014/main" id="{9960FF4C-3DAB-6641-98AF-06A2893D7855}"/>
              </a:ext>
            </a:extLst>
          </p:cNvPr>
          <p:cNvSpPr txBox="1"/>
          <p:nvPr/>
        </p:nvSpPr>
        <p:spPr>
          <a:xfrm>
            <a:off x="1837334" y="4719858"/>
            <a:ext cx="107664" cy="74790"/>
          </a:xfrm>
          <a:prstGeom prst="rect">
            <a:avLst/>
          </a:prstGeom>
          <a:noFill/>
        </p:spPr>
        <p:txBody>
          <a:bodyPr wrap="square" lIns="0" tIns="0" rIns="0" bIns="0" rtlCol="0">
            <a:spAutoFit/>
          </a:bodyPr>
          <a:lstStyle/>
          <a:p>
            <a:pPr algn="l">
              <a:spcBef>
                <a:spcPts val="0"/>
              </a:spcBef>
              <a:spcAft>
                <a:spcPts val="0"/>
              </a:spcAft>
            </a:pPr>
            <a:r>
              <a:rPr lang="en-US" sz="600" dirty="0">
                <a:solidFill>
                  <a:srgbClr val="000000"/>
                </a:solidFill>
                <a:latin typeface="Arial" panose="020B0604020202020204" pitchFamily="34" charset="0"/>
                <a:cs typeface="Arial" panose="020B0604020202020204" pitchFamily="34" charset="0"/>
              </a:rPr>
              <a:t>6</a:t>
            </a:r>
          </a:p>
        </p:txBody>
      </p:sp>
      <p:sp>
        <p:nvSpPr>
          <p:cNvPr id="29" name="TextBox 28">
            <a:extLst>
              <a:ext uri="{FF2B5EF4-FFF2-40B4-BE49-F238E27FC236}">
                <a16:creationId xmlns:a16="http://schemas.microsoft.com/office/drawing/2014/main" id="{3D9D84E5-B34A-FC4D-9BAE-4D3E4838F2C4}"/>
              </a:ext>
            </a:extLst>
          </p:cNvPr>
          <p:cNvSpPr txBox="1"/>
          <p:nvPr/>
        </p:nvSpPr>
        <p:spPr>
          <a:xfrm>
            <a:off x="2158918" y="4719858"/>
            <a:ext cx="107664" cy="74790"/>
          </a:xfrm>
          <a:prstGeom prst="rect">
            <a:avLst/>
          </a:prstGeom>
          <a:noFill/>
        </p:spPr>
        <p:txBody>
          <a:bodyPr wrap="square" lIns="0" tIns="0" rIns="0" bIns="0" rtlCol="0">
            <a:spAutoFit/>
          </a:bodyPr>
          <a:lstStyle/>
          <a:p>
            <a:pPr algn="l">
              <a:spcBef>
                <a:spcPts val="0"/>
              </a:spcBef>
              <a:spcAft>
                <a:spcPts val="0"/>
              </a:spcAft>
            </a:pPr>
            <a:r>
              <a:rPr lang="en-US" sz="600" dirty="0">
                <a:solidFill>
                  <a:srgbClr val="000000"/>
                </a:solidFill>
                <a:latin typeface="Arial" panose="020B0604020202020204" pitchFamily="34" charset="0"/>
                <a:cs typeface="Arial" panose="020B0604020202020204" pitchFamily="34" charset="0"/>
              </a:rPr>
              <a:t>8</a:t>
            </a:r>
          </a:p>
        </p:txBody>
      </p:sp>
      <p:sp>
        <p:nvSpPr>
          <p:cNvPr id="30" name="TextBox 29">
            <a:extLst>
              <a:ext uri="{FF2B5EF4-FFF2-40B4-BE49-F238E27FC236}">
                <a16:creationId xmlns:a16="http://schemas.microsoft.com/office/drawing/2014/main" id="{91FEEC4B-27CE-D34F-B198-6005BD9F0F23}"/>
              </a:ext>
            </a:extLst>
          </p:cNvPr>
          <p:cNvSpPr txBox="1"/>
          <p:nvPr/>
        </p:nvSpPr>
        <p:spPr>
          <a:xfrm>
            <a:off x="2480502" y="4719858"/>
            <a:ext cx="107664" cy="74790"/>
          </a:xfrm>
          <a:prstGeom prst="rect">
            <a:avLst/>
          </a:prstGeom>
          <a:noFill/>
        </p:spPr>
        <p:txBody>
          <a:bodyPr wrap="square" lIns="0" tIns="0" rIns="0" bIns="0" rtlCol="0">
            <a:spAutoFit/>
          </a:bodyPr>
          <a:lstStyle/>
          <a:p>
            <a:pPr algn="l">
              <a:spcBef>
                <a:spcPts val="0"/>
              </a:spcBef>
              <a:spcAft>
                <a:spcPts val="0"/>
              </a:spcAft>
            </a:pPr>
            <a:r>
              <a:rPr lang="en-US" sz="600" dirty="0">
                <a:solidFill>
                  <a:srgbClr val="000000"/>
                </a:solidFill>
                <a:latin typeface="Arial" panose="020B0604020202020204" pitchFamily="34" charset="0"/>
                <a:cs typeface="Arial" panose="020B0604020202020204" pitchFamily="34" charset="0"/>
              </a:rPr>
              <a:t>10</a:t>
            </a:r>
          </a:p>
        </p:txBody>
      </p:sp>
      <p:sp>
        <p:nvSpPr>
          <p:cNvPr id="31" name="TextBox 30">
            <a:extLst>
              <a:ext uri="{FF2B5EF4-FFF2-40B4-BE49-F238E27FC236}">
                <a16:creationId xmlns:a16="http://schemas.microsoft.com/office/drawing/2014/main" id="{482011DB-A026-6A4F-9AEA-043304155016}"/>
              </a:ext>
            </a:extLst>
          </p:cNvPr>
          <p:cNvSpPr txBox="1"/>
          <p:nvPr/>
        </p:nvSpPr>
        <p:spPr>
          <a:xfrm>
            <a:off x="2802087" y="4719858"/>
            <a:ext cx="107664" cy="74790"/>
          </a:xfrm>
          <a:prstGeom prst="rect">
            <a:avLst/>
          </a:prstGeom>
          <a:noFill/>
        </p:spPr>
        <p:txBody>
          <a:bodyPr wrap="square" lIns="0" tIns="0" rIns="0" bIns="0" rtlCol="0">
            <a:spAutoFit/>
          </a:bodyPr>
          <a:lstStyle/>
          <a:p>
            <a:pPr algn="l">
              <a:spcBef>
                <a:spcPts val="0"/>
              </a:spcBef>
              <a:spcAft>
                <a:spcPts val="0"/>
              </a:spcAft>
            </a:pPr>
            <a:r>
              <a:rPr lang="en-US" sz="600" dirty="0">
                <a:solidFill>
                  <a:srgbClr val="000000"/>
                </a:solidFill>
                <a:latin typeface="Arial" panose="020B0604020202020204" pitchFamily="34" charset="0"/>
                <a:cs typeface="Arial" panose="020B0604020202020204" pitchFamily="34" charset="0"/>
              </a:rPr>
              <a:t>12</a:t>
            </a:r>
          </a:p>
        </p:txBody>
      </p:sp>
      <p:sp>
        <p:nvSpPr>
          <p:cNvPr id="39" name="TextBox 38">
            <a:extLst>
              <a:ext uri="{FF2B5EF4-FFF2-40B4-BE49-F238E27FC236}">
                <a16:creationId xmlns:a16="http://schemas.microsoft.com/office/drawing/2014/main" id="{22C8CEAE-2589-E741-B68D-140A87EDDC50}"/>
              </a:ext>
            </a:extLst>
          </p:cNvPr>
          <p:cNvSpPr txBox="1"/>
          <p:nvPr/>
        </p:nvSpPr>
        <p:spPr>
          <a:xfrm>
            <a:off x="1738999" y="4475028"/>
            <a:ext cx="690237" cy="74790"/>
          </a:xfrm>
          <a:prstGeom prst="rect">
            <a:avLst/>
          </a:prstGeom>
          <a:noFill/>
        </p:spPr>
        <p:txBody>
          <a:bodyPr wrap="square" lIns="0" tIns="0" rIns="0" bIns="0" rtlCol="0">
            <a:spAutoFit/>
          </a:bodyPr>
          <a:lstStyle/>
          <a:p>
            <a:pPr>
              <a:tabLst>
                <a:tab pos="104775" algn="l"/>
                <a:tab pos="912813" algn="l"/>
                <a:tab pos="1762125" algn="l"/>
                <a:tab pos="2570163" algn="l"/>
                <a:tab pos="3368675" algn="l"/>
                <a:tab pos="4165600" algn="l"/>
                <a:tab pos="4964113" algn="l"/>
              </a:tabLst>
            </a:pPr>
            <a:r>
              <a:rPr lang="en-US" sz="600" dirty="0">
                <a:latin typeface="Arial" panose="020B0604020202020204" pitchFamily="34" charset="0"/>
                <a:cs typeface="Arial" panose="020B0604020202020204" pitchFamily="34" charset="0"/>
              </a:rPr>
              <a:t>HR 0.64, P&lt;.001</a:t>
            </a:r>
          </a:p>
        </p:txBody>
      </p:sp>
      <p:sp>
        <p:nvSpPr>
          <p:cNvPr id="48" name="TextBox 47">
            <a:extLst>
              <a:ext uri="{FF2B5EF4-FFF2-40B4-BE49-F238E27FC236}">
                <a16:creationId xmlns:a16="http://schemas.microsoft.com/office/drawing/2014/main" id="{B2FBFF3F-B6AF-BF46-91BA-8CF676ACAAA4}"/>
              </a:ext>
            </a:extLst>
          </p:cNvPr>
          <p:cNvSpPr txBox="1"/>
          <p:nvPr/>
        </p:nvSpPr>
        <p:spPr>
          <a:xfrm>
            <a:off x="2641294" y="4719858"/>
            <a:ext cx="107664" cy="74790"/>
          </a:xfrm>
          <a:prstGeom prst="rect">
            <a:avLst/>
          </a:prstGeom>
          <a:noFill/>
        </p:spPr>
        <p:txBody>
          <a:bodyPr wrap="square" lIns="0" tIns="0" rIns="0" bIns="0" rtlCol="0">
            <a:spAutoFit/>
          </a:bodyPr>
          <a:lstStyle/>
          <a:p>
            <a:pPr algn="l">
              <a:spcBef>
                <a:spcPts val="0"/>
              </a:spcBef>
              <a:spcAft>
                <a:spcPts val="0"/>
              </a:spcAft>
            </a:pPr>
            <a:r>
              <a:rPr lang="en-US" sz="600" dirty="0">
                <a:solidFill>
                  <a:srgbClr val="000000"/>
                </a:solidFill>
                <a:latin typeface="Arial" panose="020B0604020202020204" pitchFamily="34" charset="0"/>
                <a:cs typeface="Arial" panose="020B0604020202020204" pitchFamily="34" charset="0"/>
              </a:rPr>
              <a:t>11</a:t>
            </a:r>
          </a:p>
        </p:txBody>
      </p:sp>
      <p:sp>
        <p:nvSpPr>
          <p:cNvPr id="49" name="TextBox 48">
            <a:extLst>
              <a:ext uri="{FF2B5EF4-FFF2-40B4-BE49-F238E27FC236}">
                <a16:creationId xmlns:a16="http://schemas.microsoft.com/office/drawing/2014/main" id="{B3DBC691-D9A5-6F4D-9D47-DD71CCC2ED1A}"/>
              </a:ext>
            </a:extLst>
          </p:cNvPr>
          <p:cNvSpPr txBox="1"/>
          <p:nvPr/>
        </p:nvSpPr>
        <p:spPr>
          <a:xfrm>
            <a:off x="2319710" y="4719858"/>
            <a:ext cx="107664" cy="74790"/>
          </a:xfrm>
          <a:prstGeom prst="rect">
            <a:avLst/>
          </a:prstGeom>
          <a:noFill/>
        </p:spPr>
        <p:txBody>
          <a:bodyPr wrap="square" lIns="0" tIns="0" rIns="0" bIns="0" rtlCol="0">
            <a:spAutoFit/>
          </a:bodyPr>
          <a:lstStyle/>
          <a:p>
            <a:pPr algn="l">
              <a:spcBef>
                <a:spcPts val="0"/>
              </a:spcBef>
              <a:spcAft>
                <a:spcPts val="0"/>
              </a:spcAft>
            </a:pPr>
            <a:r>
              <a:rPr lang="en-US" sz="600" dirty="0">
                <a:solidFill>
                  <a:srgbClr val="000000"/>
                </a:solidFill>
                <a:latin typeface="Arial" panose="020B0604020202020204" pitchFamily="34" charset="0"/>
                <a:cs typeface="Arial" panose="020B0604020202020204" pitchFamily="34" charset="0"/>
              </a:rPr>
              <a:t>9</a:t>
            </a:r>
          </a:p>
        </p:txBody>
      </p:sp>
      <p:sp>
        <p:nvSpPr>
          <p:cNvPr id="50" name="TextBox 49">
            <a:extLst>
              <a:ext uri="{FF2B5EF4-FFF2-40B4-BE49-F238E27FC236}">
                <a16:creationId xmlns:a16="http://schemas.microsoft.com/office/drawing/2014/main" id="{38B976AC-709F-AE46-8A68-AB69AC5B5E77}"/>
              </a:ext>
            </a:extLst>
          </p:cNvPr>
          <p:cNvSpPr txBox="1"/>
          <p:nvPr/>
        </p:nvSpPr>
        <p:spPr>
          <a:xfrm>
            <a:off x="1998126" y="4719858"/>
            <a:ext cx="107664" cy="74790"/>
          </a:xfrm>
          <a:prstGeom prst="rect">
            <a:avLst/>
          </a:prstGeom>
          <a:noFill/>
        </p:spPr>
        <p:txBody>
          <a:bodyPr wrap="square" lIns="0" tIns="0" rIns="0" bIns="0" rtlCol="0">
            <a:spAutoFit/>
          </a:bodyPr>
          <a:lstStyle/>
          <a:p>
            <a:pPr algn="l">
              <a:spcBef>
                <a:spcPts val="0"/>
              </a:spcBef>
              <a:spcAft>
                <a:spcPts val="0"/>
              </a:spcAft>
            </a:pPr>
            <a:r>
              <a:rPr lang="en-US" sz="600" dirty="0">
                <a:solidFill>
                  <a:srgbClr val="000000"/>
                </a:solidFill>
                <a:latin typeface="Arial" panose="020B0604020202020204" pitchFamily="34" charset="0"/>
                <a:cs typeface="Arial" panose="020B0604020202020204" pitchFamily="34" charset="0"/>
              </a:rPr>
              <a:t>7</a:t>
            </a:r>
          </a:p>
        </p:txBody>
      </p:sp>
      <p:sp>
        <p:nvSpPr>
          <p:cNvPr id="51" name="TextBox 50">
            <a:extLst>
              <a:ext uri="{FF2B5EF4-FFF2-40B4-BE49-F238E27FC236}">
                <a16:creationId xmlns:a16="http://schemas.microsoft.com/office/drawing/2014/main" id="{4BA218AC-6082-9D47-8E52-3B8DFE4DDF3E}"/>
              </a:ext>
            </a:extLst>
          </p:cNvPr>
          <p:cNvSpPr txBox="1"/>
          <p:nvPr/>
        </p:nvSpPr>
        <p:spPr>
          <a:xfrm>
            <a:off x="1515750" y="4719858"/>
            <a:ext cx="107664" cy="74790"/>
          </a:xfrm>
          <a:prstGeom prst="rect">
            <a:avLst/>
          </a:prstGeom>
          <a:noFill/>
        </p:spPr>
        <p:txBody>
          <a:bodyPr wrap="square" lIns="0" tIns="0" rIns="0" bIns="0" rtlCol="0">
            <a:spAutoFit/>
          </a:bodyPr>
          <a:lstStyle/>
          <a:p>
            <a:pPr algn="l">
              <a:spcBef>
                <a:spcPts val="0"/>
              </a:spcBef>
              <a:spcAft>
                <a:spcPts val="0"/>
              </a:spcAft>
            </a:pPr>
            <a:r>
              <a:rPr lang="en-US" sz="600" dirty="0">
                <a:solidFill>
                  <a:srgbClr val="000000"/>
                </a:solidFill>
                <a:latin typeface="Arial" panose="020B0604020202020204" pitchFamily="34" charset="0"/>
                <a:cs typeface="Arial" panose="020B0604020202020204" pitchFamily="34" charset="0"/>
              </a:rPr>
              <a:t>4</a:t>
            </a:r>
          </a:p>
        </p:txBody>
      </p:sp>
      <p:sp>
        <p:nvSpPr>
          <p:cNvPr id="52" name="TextBox 51">
            <a:extLst>
              <a:ext uri="{FF2B5EF4-FFF2-40B4-BE49-F238E27FC236}">
                <a16:creationId xmlns:a16="http://schemas.microsoft.com/office/drawing/2014/main" id="{FC3A2544-8762-C646-8AFE-46FDB2754041}"/>
              </a:ext>
            </a:extLst>
          </p:cNvPr>
          <p:cNvSpPr txBox="1"/>
          <p:nvPr/>
        </p:nvSpPr>
        <p:spPr>
          <a:xfrm>
            <a:off x="1033374" y="4719858"/>
            <a:ext cx="107664" cy="74790"/>
          </a:xfrm>
          <a:prstGeom prst="rect">
            <a:avLst/>
          </a:prstGeom>
          <a:noFill/>
        </p:spPr>
        <p:txBody>
          <a:bodyPr wrap="square" lIns="0" tIns="0" rIns="0" bIns="0" rtlCol="0">
            <a:spAutoFit/>
          </a:bodyPr>
          <a:lstStyle/>
          <a:p>
            <a:pPr algn="l">
              <a:spcBef>
                <a:spcPts val="0"/>
              </a:spcBef>
              <a:spcAft>
                <a:spcPts val="0"/>
              </a:spcAft>
            </a:pPr>
            <a:r>
              <a:rPr lang="en-US" sz="600" dirty="0">
                <a:solidFill>
                  <a:srgbClr val="000000"/>
                </a:solidFill>
                <a:latin typeface="Arial" panose="020B0604020202020204" pitchFamily="34" charset="0"/>
                <a:cs typeface="Arial" panose="020B0604020202020204" pitchFamily="34" charset="0"/>
              </a:rPr>
              <a:t>1</a:t>
            </a:r>
          </a:p>
        </p:txBody>
      </p:sp>
      <p:sp>
        <p:nvSpPr>
          <p:cNvPr id="53" name="TextBox 52">
            <a:extLst>
              <a:ext uri="{FF2B5EF4-FFF2-40B4-BE49-F238E27FC236}">
                <a16:creationId xmlns:a16="http://schemas.microsoft.com/office/drawing/2014/main" id="{91DC6D4A-F451-234E-8F7F-2AE6A0D41289}"/>
              </a:ext>
            </a:extLst>
          </p:cNvPr>
          <p:cNvSpPr txBox="1"/>
          <p:nvPr/>
        </p:nvSpPr>
        <p:spPr>
          <a:xfrm>
            <a:off x="1194166" y="4719858"/>
            <a:ext cx="107664" cy="74790"/>
          </a:xfrm>
          <a:prstGeom prst="rect">
            <a:avLst/>
          </a:prstGeom>
          <a:noFill/>
        </p:spPr>
        <p:txBody>
          <a:bodyPr wrap="square" lIns="0" tIns="0" rIns="0" bIns="0" rtlCol="0">
            <a:spAutoFit/>
          </a:bodyPr>
          <a:lstStyle/>
          <a:p>
            <a:pPr algn="l">
              <a:spcBef>
                <a:spcPts val="0"/>
              </a:spcBef>
              <a:spcAft>
                <a:spcPts val="0"/>
              </a:spcAft>
            </a:pPr>
            <a:r>
              <a:rPr lang="en-US" sz="600" dirty="0">
                <a:solidFill>
                  <a:srgbClr val="000000"/>
                </a:solidFill>
                <a:latin typeface="Arial" panose="020B0604020202020204" pitchFamily="34" charset="0"/>
                <a:cs typeface="Arial" panose="020B0604020202020204" pitchFamily="34" charset="0"/>
              </a:rPr>
              <a:t>2</a:t>
            </a:r>
          </a:p>
        </p:txBody>
      </p:sp>
      <p:sp>
        <p:nvSpPr>
          <p:cNvPr id="54" name="TextBox 53">
            <a:extLst>
              <a:ext uri="{FF2B5EF4-FFF2-40B4-BE49-F238E27FC236}">
                <a16:creationId xmlns:a16="http://schemas.microsoft.com/office/drawing/2014/main" id="{435FD124-1AA4-224C-9F5C-EB867DD816B9}"/>
              </a:ext>
            </a:extLst>
          </p:cNvPr>
          <p:cNvSpPr txBox="1"/>
          <p:nvPr/>
        </p:nvSpPr>
        <p:spPr>
          <a:xfrm>
            <a:off x="1676542" y="4719858"/>
            <a:ext cx="107664" cy="74790"/>
          </a:xfrm>
          <a:prstGeom prst="rect">
            <a:avLst/>
          </a:prstGeom>
          <a:noFill/>
        </p:spPr>
        <p:txBody>
          <a:bodyPr wrap="square" lIns="0" tIns="0" rIns="0" bIns="0" rtlCol="0">
            <a:spAutoFit/>
          </a:bodyPr>
          <a:lstStyle/>
          <a:p>
            <a:pPr algn="l">
              <a:spcBef>
                <a:spcPts val="0"/>
              </a:spcBef>
              <a:spcAft>
                <a:spcPts val="0"/>
              </a:spcAft>
            </a:pPr>
            <a:r>
              <a:rPr lang="en-US" sz="600" dirty="0">
                <a:solidFill>
                  <a:srgbClr val="000000"/>
                </a:solidFill>
                <a:latin typeface="Arial" panose="020B0604020202020204" pitchFamily="34" charset="0"/>
                <a:cs typeface="Arial" panose="020B0604020202020204" pitchFamily="34" charset="0"/>
              </a:rPr>
              <a:t>5</a:t>
            </a:r>
          </a:p>
        </p:txBody>
      </p:sp>
      <p:grpSp>
        <p:nvGrpSpPr>
          <p:cNvPr id="5" name="Group 4">
            <a:extLst>
              <a:ext uri="{FF2B5EF4-FFF2-40B4-BE49-F238E27FC236}">
                <a16:creationId xmlns:a16="http://schemas.microsoft.com/office/drawing/2014/main" id="{023F2CC5-0D58-B740-B0F2-0DC86454F05E}"/>
              </a:ext>
            </a:extLst>
          </p:cNvPr>
          <p:cNvGrpSpPr/>
          <p:nvPr/>
        </p:nvGrpSpPr>
        <p:grpSpPr>
          <a:xfrm>
            <a:off x="770683" y="4241582"/>
            <a:ext cx="1083263" cy="336554"/>
            <a:chOff x="4175245" y="3500454"/>
            <a:chExt cx="1481959" cy="415499"/>
          </a:xfrm>
        </p:grpSpPr>
        <p:sp>
          <p:nvSpPr>
            <p:cNvPr id="3" name="Rectangle 2">
              <a:extLst>
                <a:ext uri="{FF2B5EF4-FFF2-40B4-BE49-F238E27FC236}">
                  <a16:creationId xmlns:a16="http://schemas.microsoft.com/office/drawing/2014/main" id="{C0511FFD-6FF5-444D-9BE1-2B5250D44385}"/>
                </a:ext>
              </a:extLst>
            </p:cNvPr>
            <p:cNvSpPr/>
            <p:nvPr/>
          </p:nvSpPr>
          <p:spPr>
            <a:xfrm>
              <a:off x="4474860" y="3500765"/>
              <a:ext cx="888114" cy="4151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 name="TextBox 3">
              <a:extLst>
                <a:ext uri="{FF2B5EF4-FFF2-40B4-BE49-F238E27FC236}">
                  <a16:creationId xmlns:a16="http://schemas.microsoft.com/office/drawing/2014/main" id="{295C1E13-7FD2-0B49-83B1-01CC48526884}"/>
                </a:ext>
              </a:extLst>
            </p:cNvPr>
            <p:cNvSpPr txBox="1"/>
            <p:nvPr/>
          </p:nvSpPr>
          <p:spPr>
            <a:xfrm>
              <a:off x="4175245" y="3500454"/>
              <a:ext cx="1481959" cy="398969"/>
            </a:xfrm>
            <a:prstGeom prst="rect">
              <a:avLst/>
            </a:prstGeom>
            <a:noFill/>
          </p:spPr>
          <p:txBody>
            <a:bodyPr wrap="square" rtlCol="0">
              <a:spAutoFit/>
            </a:bodyPr>
            <a:lstStyle/>
            <a:p>
              <a:pPr algn="ctr"/>
              <a:r>
                <a:rPr lang="en-US" sz="500" dirty="0"/>
                <a:t>Median OS:</a:t>
              </a:r>
            </a:p>
            <a:p>
              <a:pPr algn="ctr"/>
              <a:r>
                <a:rPr lang="en-US" sz="500" dirty="0"/>
                <a:t>All Pts 8.94 </a:t>
              </a:r>
              <a:r>
                <a:rPr lang="en-US" sz="500" dirty="0" err="1"/>
                <a:t>yrs</a:t>
              </a:r>
              <a:endParaRPr lang="en-US" sz="500" dirty="0"/>
            </a:p>
            <a:p>
              <a:pPr algn="ctr"/>
              <a:r>
                <a:rPr lang="en-US" sz="500" dirty="0"/>
                <a:t>Nonusers 7.87 </a:t>
              </a:r>
              <a:r>
                <a:rPr lang="en-US" sz="500" dirty="0" err="1"/>
                <a:t>yrs</a:t>
              </a:r>
              <a:endParaRPr lang="en-US" sz="500" dirty="0"/>
            </a:p>
          </p:txBody>
        </p:sp>
      </p:grpSp>
      <p:grpSp>
        <p:nvGrpSpPr>
          <p:cNvPr id="163" name="Group 162">
            <a:extLst>
              <a:ext uri="{FF2B5EF4-FFF2-40B4-BE49-F238E27FC236}">
                <a16:creationId xmlns:a16="http://schemas.microsoft.com/office/drawing/2014/main" id="{524566E1-AD24-9744-B80B-E9B0A42C30A8}"/>
              </a:ext>
            </a:extLst>
          </p:cNvPr>
          <p:cNvGrpSpPr/>
          <p:nvPr/>
        </p:nvGrpSpPr>
        <p:grpSpPr>
          <a:xfrm>
            <a:off x="6617451" y="3485419"/>
            <a:ext cx="1748057" cy="1171809"/>
            <a:chOff x="2681000" y="-531264"/>
            <a:chExt cx="2554560" cy="1315036"/>
          </a:xfrm>
        </p:grpSpPr>
        <p:pic>
          <p:nvPicPr>
            <p:cNvPr id="161" name="Picture 160">
              <a:extLst>
                <a:ext uri="{FF2B5EF4-FFF2-40B4-BE49-F238E27FC236}">
                  <a16:creationId xmlns:a16="http://schemas.microsoft.com/office/drawing/2014/main" id="{DF90D447-803F-174B-9161-3CD11AB90A25}"/>
                </a:ext>
              </a:extLst>
            </p:cNvPr>
            <p:cNvPicPr>
              <a:picLocks noChangeAspect="1"/>
            </p:cNvPicPr>
            <p:nvPr/>
          </p:nvPicPr>
          <p:blipFill rotWithShape="1">
            <a:blip r:embed="rId9"/>
            <a:srcRect l="23764" t="41437" r="50349" b="36078"/>
            <a:stretch/>
          </p:blipFill>
          <p:spPr>
            <a:xfrm>
              <a:off x="2681000" y="-531264"/>
              <a:ext cx="2422223" cy="1315036"/>
            </a:xfrm>
            <a:prstGeom prst="rect">
              <a:avLst/>
            </a:prstGeom>
          </p:spPr>
        </p:pic>
        <p:sp>
          <p:nvSpPr>
            <p:cNvPr id="157" name="Rectangle 156">
              <a:extLst>
                <a:ext uri="{FF2B5EF4-FFF2-40B4-BE49-F238E27FC236}">
                  <a16:creationId xmlns:a16="http://schemas.microsoft.com/office/drawing/2014/main" id="{07A8A45C-F988-584B-96F8-4247411521E9}"/>
                </a:ext>
              </a:extLst>
            </p:cNvPr>
            <p:cNvSpPr/>
            <p:nvPr/>
          </p:nvSpPr>
          <p:spPr>
            <a:xfrm>
              <a:off x="3774028" y="213447"/>
              <a:ext cx="1461532" cy="302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a:extLst>
                <a:ext uri="{FF2B5EF4-FFF2-40B4-BE49-F238E27FC236}">
                  <a16:creationId xmlns:a16="http://schemas.microsoft.com/office/drawing/2014/main" id="{6EBF1F4D-2DD8-CD40-AD44-7AAEA4490E8C}"/>
                </a:ext>
              </a:extLst>
            </p:cNvPr>
            <p:cNvSpPr/>
            <p:nvPr/>
          </p:nvSpPr>
          <p:spPr>
            <a:xfrm>
              <a:off x="2883439" y="-491652"/>
              <a:ext cx="1461532" cy="302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a:extLst>
              <a:ext uri="{FF2B5EF4-FFF2-40B4-BE49-F238E27FC236}">
                <a16:creationId xmlns:a16="http://schemas.microsoft.com/office/drawing/2014/main" id="{47E8AE65-F44D-DE43-98DD-1E5833E02F86}"/>
              </a:ext>
            </a:extLst>
          </p:cNvPr>
          <p:cNvGrpSpPr/>
          <p:nvPr/>
        </p:nvGrpSpPr>
        <p:grpSpPr>
          <a:xfrm>
            <a:off x="3251138" y="3185744"/>
            <a:ext cx="4063032" cy="2011337"/>
            <a:chOff x="155179" y="2897558"/>
            <a:chExt cx="4063032" cy="2011337"/>
          </a:xfrm>
        </p:grpSpPr>
        <p:graphicFrame>
          <p:nvGraphicFramePr>
            <p:cNvPr id="102" name="Content Placeholder 5">
              <a:extLst>
                <a:ext uri="{FF2B5EF4-FFF2-40B4-BE49-F238E27FC236}">
                  <a16:creationId xmlns:a16="http://schemas.microsoft.com/office/drawing/2014/main" id="{C27B59BC-3C86-7A48-A986-567BFCDA26E4}"/>
                </a:ext>
              </a:extLst>
            </p:cNvPr>
            <p:cNvGraphicFramePr>
              <a:graphicFrameLocks/>
            </p:cNvGraphicFramePr>
            <p:nvPr>
              <p:extLst>
                <p:ext uri="{D42A27DB-BD31-4B8C-83A1-F6EECF244321}">
                  <p14:modId xmlns:p14="http://schemas.microsoft.com/office/powerpoint/2010/main" val="2393362298"/>
                </p:ext>
              </p:extLst>
            </p:nvPr>
          </p:nvGraphicFramePr>
          <p:xfrm>
            <a:off x="295326" y="3135409"/>
            <a:ext cx="2475759" cy="1625811"/>
          </p:xfrm>
          <a:graphic>
            <a:graphicData uri="http://schemas.openxmlformats.org/drawingml/2006/chart">
              <c:chart xmlns:c="http://schemas.openxmlformats.org/drawingml/2006/chart" xmlns:r="http://schemas.openxmlformats.org/officeDocument/2006/relationships" r:id="rId10"/>
            </a:graphicData>
          </a:graphic>
        </p:graphicFrame>
        <p:sp>
          <p:nvSpPr>
            <p:cNvPr id="103" name="TextBox 102">
              <a:extLst>
                <a:ext uri="{FF2B5EF4-FFF2-40B4-BE49-F238E27FC236}">
                  <a16:creationId xmlns:a16="http://schemas.microsoft.com/office/drawing/2014/main" id="{428EFC52-EA95-0941-93C5-B72C6F5BEF06}"/>
                </a:ext>
              </a:extLst>
            </p:cNvPr>
            <p:cNvSpPr txBox="1"/>
            <p:nvPr/>
          </p:nvSpPr>
          <p:spPr>
            <a:xfrm>
              <a:off x="155179" y="4678063"/>
              <a:ext cx="2950436" cy="230832"/>
            </a:xfrm>
            <a:prstGeom prst="rect">
              <a:avLst/>
            </a:prstGeom>
            <a:noFill/>
          </p:spPr>
          <p:txBody>
            <a:bodyPr wrap="square" lIns="0" tIns="0" rIns="0" bIns="0" rtlCol="0">
              <a:spAutoFit/>
            </a:bodyPr>
            <a:lstStyle/>
            <a:p>
              <a:pPr algn="l">
                <a:spcBef>
                  <a:spcPts val="0"/>
                </a:spcBef>
                <a:spcAft>
                  <a:spcPts val="0"/>
                </a:spcAft>
                <a:tabLst>
                  <a:tab pos="100013" algn="ctr"/>
                  <a:tab pos="554038" algn="l"/>
                  <a:tab pos="725488" algn="l"/>
                  <a:tab pos="885825" algn="l"/>
                  <a:tab pos="1041400" algn="l"/>
                  <a:tab pos="1203325" algn="l"/>
                  <a:tab pos="1357313" algn="l"/>
                  <a:tab pos="1512888" algn="l"/>
                  <a:tab pos="1663700" algn="l"/>
                  <a:tab pos="1828800" algn="l"/>
                  <a:tab pos="1984375" algn="l"/>
                  <a:tab pos="2166938" algn="l"/>
                  <a:tab pos="2322513" algn="l"/>
                  <a:tab pos="2895600" algn="l"/>
                  <a:tab pos="3119438" algn="l"/>
                </a:tabLst>
              </a:pPr>
              <a:r>
                <a:rPr lang="en-US" sz="500" dirty="0">
                  <a:latin typeface="Arial" panose="020B0604020202020204" pitchFamily="34" charset="0"/>
                  <a:cs typeface="Arial" panose="020B0604020202020204" pitchFamily="34" charset="0"/>
                </a:rPr>
                <a:t>No. at risk	</a:t>
              </a:r>
            </a:p>
            <a:p>
              <a:pPr>
                <a:tabLst>
                  <a:tab pos="100013" algn="ctr"/>
                  <a:tab pos="525463" algn="l"/>
                  <a:tab pos="698500" algn="l"/>
                  <a:tab pos="858838" algn="l"/>
                  <a:tab pos="1014413" algn="l"/>
                  <a:tab pos="1169988" algn="l"/>
                  <a:tab pos="1357313" algn="l"/>
                  <a:tab pos="1512888" algn="l"/>
                  <a:tab pos="1663700" algn="l"/>
                  <a:tab pos="1828800" algn="l"/>
                  <a:tab pos="2001838" algn="l"/>
                  <a:tab pos="2195513" algn="l"/>
                  <a:tab pos="2355850" algn="l"/>
                  <a:tab pos="2540000" algn="l"/>
                  <a:tab pos="3119438" algn="l"/>
                </a:tabLst>
              </a:pPr>
              <a:r>
                <a:rPr lang="en-US" sz="500" dirty="0">
                  <a:latin typeface="Arial" panose="020B0604020202020204" pitchFamily="34" charset="0"/>
                  <a:cs typeface="Arial" panose="020B0604020202020204" pitchFamily="34" charset="0"/>
                </a:rPr>
                <a:t>All Pts	1364	1341	1286	1215	1117	903	640	412	263	164	69	10	0</a:t>
              </a:r>
            </a:p>
            <a:p>
              <a:pPr>
                <a:tabLst>
                  <a:tab pos="100013" algn="ctr"/>
                  <a:tab pos="525463" algn="l"/>
                  <a:tab pos="698500" algn="l"/>
                  <a:tab pos="858838" algn="l"/>
                  <a:tab pos="1014413" algn="l"/>
                  <a:tab pos="1169988" algn="l"/>
                  <a:tab pos="1357313" algn="l"/>
                  <a:tab pos="1512888" algn="l"/>
                  <a:tab pos="1663700" algn="l"/>
                  <a:tab pos="1828800" algn="l"/>
                  <a:tab pos="2001838" algn="l"/>
                  <a:tab pos="2195513" algn="l"/>
                  <a:tab pos="2355850" algn="l"/>
                  <a:tab pos="2540000" algn="l"/>
                  <a:tab pos="3119438" algn="l"/>
                </a:tabLst>
              </a:pPr>
              <a:r>
                <a:rPr lang="en-US" sz="500" dirty="0">
                  <a:latin typeface="Arial" panose="020B0604020202020204" pitchFamily="34" charset="0"/>
                  <a:cs typeface="Arial" panose="020B0604020202020204" pitchFamily="34" charset="0"/>
                </a:rPr>
                <a:t>Nonusers	1364	1000	  894	  785	  689	526	370	227	141	  85	26	  3	0</a:t>
              </a:r>
            </a:p>
          </p:txBody>
        </p:sp>
        <p:sp>
          <p:nvSpPr>
            <p:cNvPr id="104" name="TextBox 103">
              <a:extLst>
                <a:ext uri="{FF2B5EF4-FFF2-40B4-BE49-F238E27FC236}">
                  <a16:creationId xmlns:a16="http://schemas.microsoft.com/office/drawing/2014/main" id="{AA33687D-2276-7742-B103-F07BB3FD2EA1}"/>
                </a:ext>
              </a:extLst>
            </p:cNvPr>
            <p:cNvSpPr txBox="1"/>
            <p:nvPr/>
          </p:nvSpPr>
          <p:spPr>
            <a:xfrm>
              <a:off x="2181043" y="2897558"/>
              <a:ext cx="2037168" cy="107722"/>
            </a:xfrm>
            <a:prstGeom prst="rect">
              <a:avLst/>
            </a:prstGeom>
            <a:noFill/>
          </p:spPr>
          <p:txBody>
            <a:bodyPr wrap="square" lIns="0" tIns="0" rIns="0" bIns="0" rtlCol="0">
              <a:spAutoFit/>
            </a:bodyPr>
            <a:lstStyle/>
            <a:p>
              <a:pPr algn="ctr">
                <a:spcBef>
                  <a:spcPts val="0"/>
                </a:spcBef>
                <a:spcAft>
                  <a:spcPts val="0"/>
                </a:spcAft>
                <a:tabLst>
                  <a:tab pos="104775" algn="l"/>
                  <a:tab pos="912813" algn="l"/>
                  <a:tab pos="1762125" algn="l"/>
                  <a:tab pos="2570163" algn="l"/>
                  <a:tab pos="3368675" algn="l"/>
                  <a:tab pos="4165600" algn="l"/>
                  <a:tab pos="4964113" algn="l"/>
                </a:tabLst>
              </a:pPr>
              <a:r>
                <a:rPr lang="en-US" sz="700" b="1" dirty="0">
                  <a:latin typeface="Arial" panose="020B0604020202020204" pitchFamily="34" charset="0"/>
                  <a:cs typeface="Arial" panose="020B0604020202020204" pitchFamily="34" charset="0"/>
                </a:rPr>
                <a:t>Prostate Cancer-Specific Survival (PCSS)</a:t>
              </a:r>
            </a:p>
          </p:txBody>
        </p:sp>
        <p:sp>
          <p:nvSpPr>
            <p:cNvPr id="105" name="TextBox 104">
              <a:extLst>
                <a:ext uri="{FF2B5EF4-FFF2-40B4-BE49-F238E27FC236}">
                  <a16:creationId xmlns:a16="http://schemas.microsoft.com/office/drawing/2014/main" id="{B37333CE-292C-D746-8338-3D0EAE190809}"/>
                </a:ext>
              </a:extLst>
            </p:cNvPr>
            <p:cNvSpPr txBox="1"/>
            <p:nvPr/>
          </p:nvSpPr>
          <p:spPr>
            <a:xfrm>
              <a:off x="733915" y="4441819"/>
              <a:ext cx="107664" cy="74790"/>
            </a:xfrm>
            <a:prstGeom prst="rect">
              <a:avLst/>
            </a:prstGeom>
            <a:noFill/>
          </p:spPr>
          <p:txBody>
            <a:bodyPr wrap="square" lIns="0" tIns="0" rIns="0" bIns="0" rtlCol="0">
              <a:spAutoFit/>
            </a:bodyPr>
            <a:lstStyle/>
            <a:p>
              <a:pPr algn="l">
                <a:spcBef>
                  <a:spcPts val="0"/>
                </a:spcBef>
                <a:spcAft>
                  <a:spcPts val="0"/>
                </a:spcAft>
              </a:pPr>
              <a:r>
                <a:rPr lang="en-US" sz="600" dirty="0">
                  <a:solidFill>
                    <a:srgbClr val="000000"/>
                  </a:solidFill>
                  <a:latin typeface="Arial" panose="020B0604020202020204" pitchFamily="34" charset="0"/>
                  <a:cs typeface="Arial" panose="020B0604020202020204" pitchFamily="34" charset="0"/>
                </a:rPr>
                <a:t>0</a:t>
              </a:r>
            </a:p>
          </p:txBody>
        </p:sp>
        <p:sp>
          <p:nvSpPr>
            <p:cNvPr id="106" name="TextBox 105">
              <a:extLst>
                <a:ext uri="{FF2B5EF4-FFF2-40B4-BE49-F238E27FC236}">
                  <a16:creationId xmlns:a16="http://schemas.microsoft.com/office/drawing/2014/main" id="{3248D594-EFC7-804B-966A-1ABDBF692635}"/>
                </a:ext>
              </a:extLst>
            </p:cNvPr>
            <p:cNvSpPr txBox="1"/>
            <p:nvPr/>
          </p:nvSpPr>
          <p:spPr>
            <a:xfrm>
              <a:off x="1216291" y="4441819"/>
              <a:ext cx="107664" cy="74790"/>
            </a:xfrm>
            <a:prstGeom prst="rect">
              <a:avLst/>
            </a:prstGeom>
            <a:noFill/>
          </p:spPr>
          <p:txBody>
            <a:bodyPr wrap="square" lIns="0" tIns="0" rIns="0" bIns="0" rtlCol="0">
              <a:spAutoFit/>
            </a:bodyPr>
            <a:lstStyle/>
            <a:p>
              <a:pPr algn="l">
                <a:spcBef>
                  <a:spcPts val="0"/>
                </a:spcBef>
                <a:spcAft>
                  <a:spcPts val="0"/>
                </a:spcAft>
              </a:pPr>
              <a:r>
                <a:rPr lang="en-US" sz="600" dirty="0">
                  <a:solidFill>
                    <a:srgbClr val="000000"/>
                  </a:solidFill>
                  <a:latin typeface="Arial" panose="020B0604020202020204" pitchFamily="34" charset="0"/>
                  <a:cs typeface="Arial" panose="020B0604020202020204" pitchFamily="34" charset="0"/>
                </a:rPr>
                <a:t>3</a:t>
              </a:r>
            </a:p>
          </p:txBody>
        </p:sp>
        <p:sp>
          <p:nvSpPr>
            <p:cNvPr id="107" name="TextBox 106">
              <a:extLst>
                <a:ext uri="{FF2B5EF4-FFF2-40B4-BE49-F238E27FC236}">
                  <a16:creationId xmlns:a16="http://schemas.microsoft.com/office/drawing/2014/main" id="{06C9CF22-AACB-2947-98D3-B84BE16492E9}"/>
                </a:ext>
              </a:extLst>
            </p:cNvPr>
            <p:cNvSpPr txBox="1"/>
            <p:nvPr/>
          </p:nvSpPr>
          <p:spPr>
            <a:xfrm>
              <a:off x="1698667" y="4441819"/>
              <a:ext cx="107664" cy="74790"/>
            </a:xfrm>
            <a:prstGeom prst="rect">
              <a:avLst/>
            </a:prstGeom>
            <a:noFill/>
          </p:spPr>
          <p:txBody>
            <a:bodyPr wrap="square" lIns="0" tIns="0" rIns="0" bIns="0" rtlCol="0">
              <a:spAutoFit/>
            </a:bodyPr>
            <a:lstStyle/>
            <a:p>
              <a:pPr algn="l">
                <a:spcBef>
                  <a:spcPts val="0"/>
                </a:spcBef>
                <a:spcAft>
                  <a:spcPts val="0"/>
                </a:spcAft>
              </a:pPr>
              <a:r>
                <a:rPr lang="en-US" sz="600" dirty="0">
                  <a:solidFill>
                    <a:srgbClr val="000000"/>
                  </a:solidFill>
                  <a:latin typeface="Arial" panose="020B0604020202020204" pitchFamily="34" charset="0"/>
                  <a:cs typeface="Arial" panose="020B0604020202020204" pitchFamily="34" charset="0"/>
                </a:rPr>
                <a:t>6</a:t>
              </a:r>
            </a:p>
          </p:txBody>
        </p:sp>
        <p:sp>
          <p:nvSpPr>
            <p:cNvPr id="108" name="TextBox 107">
              <a:extLst>
                <a:ext uri="{FF2B5EF4-FFF2-40B4-BE49-F238E27FC236}">
                  <a16:creationId xmlns:a16="http://schemas.microsoft.com/office/drawing/2014/main" id="{A8FEAF01-9E49-6A47-A21C-8673161AAE15}"/>
                </a:ext>
              </a:extLst>
            </p:cNvPr>
            <p:cNvSpPr txBox="1"/>
            <p:nvPr/>
          </p:nvSpPr>
          <p:spPr>
            <a:xfrm>
              <a:off x="2020251" y="4441819"/>
              <a:ext cx="107664" cy="74790"/>
            </a:xfrm>
            <a:prstGeom prst="rect">
              <a:avLst/>
            </a:prstGeom>
            <a:noFill/>
          </p:spPr>
          <p:txBody>
            <a:bodyPr wrap="square" lIns="0" tIns="0" rIns="0" bIns="0" rtlCol="0">
              <a:spAutoFit/>
            </a:bodyPr>
            <a:lstStyle/>
            <a:p>
              <a:pPr algn="l">
                <a:spcBef>
                  <a:spcPts val="0"/>
                </a:spcBef>
                <a:spcAft>
                  <a:spcPts val="0"/>
                </a:spcAft>
              </a:pPr>
              <a:r>
                <a:rPr lang="en-US" sz="600" dirty="0">
                  <a:solidFill>
                    <a:srgbClr val="000000"/>
                  </a:solidFill>
                  <a:latin typeface="Arial" panose="020B0604020202020204" pitchFamily="34" charset="0"/>
                  <a:cs typeface="Arial" panose="020B0604020202020204" pitchFamily="34" charset="0"/>
                </a:rPr>
                <a:t>8</a:t>
              </a:r>
            </a:p>
          </p:txBody>
        </p:sp>
        <p:sp>
          <p:nvSpPr>
            <p:cNvPr id="109" name="TextBox 108">
              <a:extLst>
                <a:ext uri="{FF2B5EF4-FFF2-40B4-BE49-F238E27FC236}">
                  <a16:creationId xmlns:a16="http://schemas.microsoft.com/office/drawing/2014/main" id="{B0F5A1C4-D973-8049-8294-FD65FABD88DE}"/>
                </a:ext>
              </a:extLst>
            </p:cNvPr>
            <p:cNvSpPr txBox="1"/>
            <p:nvPr/>
          </p:nvSpPr>
          <p:spPr>
            <a:xfrm>
              <a:off x="2341835" y="4441819"/>
              <a:ext cx="107664" cy="74790"/>
            </a:xfrm>
            <a:prstGeom prst="rect">
              <a:avLst/>
            </a:prstGeom>
            <a:noFill/>
          </p:spPr>
          <p:txBody>
            <a:bodyPr wrap="square" lIns="0" tIns="0" rIns="0" bIns="0" rtlCol="0">
              <a:spAutoFit/>
            </a:bodyPr>
            <a:lstStyle/>
            <a:p>
              <a:pPr algn="l">
                <a:spcBef>
                  <a:spcPts val="0"/>
                </a:spcBef>
                <a:spcAft>
                  <a:spcPts val="0"/>
                </a:spcAft>
              </a:pPr>
              <a:r>
                <a:rPr lang="en-US" sz="600" dirty="0">
                  <a:solidFill>
                    <a:srgbClr val="000000"/>
                  </a:solidFill>
                  <a:latin typeface="Arial" panose="020B0604020202020204" pitchFamily="34" charset="0"/>
                  <a:cs typeface="Arial" panose="020B0604020202020204" pitchFamily="34" charset="0"/>
                </a:rPr>
                <a:t>10</a:t>
              </a:r>
            </a:p>
          </p:txBody>
        </p:sp>
        <p:sp>
          <p:nvSpPr>
            <p:cNvPr id="110" name="TextBox 109">
              <a:extLst>
                <a:ext uri="{FF2B5EF4-FFF2-40B4-BE49-F238E27FC236}">
                  <a16:creationId xmlns:a16="http://schemas.microsoft.com/office/drawing/2014/main" id="{B8DA2F3F-2CFD-724B-AC19-DFAA669D82CD}"/>
                </a:ext>
              </a:extLst>
            </p:cNvPr>
            <p:cNvSpPr txBox="1"/>
            <p:nvPr/>
          </p:nvSpPr>
          <p:spPr>
            <a:xfrm>
              <a:off x="2663420" y="4441819"/>
              <a:ext cx="107664" cy="74790"/>
            </a:xfrm>
            <a:prstGeom prst="rect">
              <a:avLst/>
            </a:prstGeom>
            <a:noFill/>
          </p:spPr>
          <p:txBody>
            <a:bodyPr wrap="square" lIns="0" tIns="0" rIns="0" bIns="0" rtlCol="0">
              <a:spAutoFit/>
            </a:bodyPr>
            <a:lstStyle/>
            <a:p>
              <a:pPr algn="l">
                <a:spcBef>
                  <a:spcPts val="0"/>
                </a:spcBef>
                <a:spcAft>
                  <a:spcPts val="0"/>
                </a:spcAft>
              </a:pPr>
              <a:r>
                <a:rPr lang="en-US" sz="600" dirty="0">
                  <a:solidFill>
                    <a:srgbClr val="000000"/>
                  </a:solidFill>
                  <a:latin typeface="Arial" panose="020B0604020202020204" pitchFamily="34" charset="0"/>
                  <a:cs typeface="Arial" panose="020B0604020202020204" pitchFamily="34" charset="0"/>
                </a:rPr>
                <a:t>12</a:t>
              </a:r>
            </a:p>
          </p:txBody>
        </p:sp>
        <p:sp>
          <p:nvSpPr>
            <p:cNvPr id="111" name="TextBox 110">
              <a:extLst>
                <a:ext uri="{FF2B5EF4-FFF2-40B4-BE49-F238E27FC236}">
                  <a16:creationId xmlns:a16="http://schemas.microsoft.com/office/drawing/2014/main" id="{AB01E5B9-9E5B-9D47-8925-607595F7A235}"/>
                </a:ext>
              </a:extLst>
            </p:cNvPr>
            <p:cNvSpPr txBox="1"/>
            <p:nvPr/>
          </p:nvSpPr>
          <p:spPr>
            <a:xfrm>
              <a:off x="1600332" y="4196989"/>
              <a:ext cx="690237" cy="92333"/>
            </a:xfrm>
            <a:prstGeom prst="rect">
              <a:avLst/>
            </a:prstGeom>
            <a:noFill/>
          </p:spPr>
          <p:txBody>
            <a:bodyPr wrap="square" lIns="0" tIns="0" rIns="0" bIns="0" rtlCol="0">
              <a:spAutoFit/>
            </a:bodyPr>
            <a:lstStyle/>
            <a:p>
              <a:pPr>
                <a:tabLst>
                  <a:tab pos="104775" algn="l"/>
                  <a:tab pos="912813" algn="l"/>
                  <a:tab pos="1762125" algn="l"/>
                  <a:tab pos="2570163" algn="l"/>
                  <a:tab pos="3368675" algn="l"/>
                  <a:tab pos="4165600" algn="l"/>
                  <a:tab pos="4964113" algn="l"/>
                </a:tabLst>
              </a:pPr>
              <a:r>
                <a:rPr lang="en-US" sz="600" dirty="0">
                  <a:latin typeface="Arial" panose="020B0604020202020204" pitchFamily="34" charset="0"/>
                  <a:cs typeface="Arial" panose="020B0604020202020204" pitchFamily="34" charset="0"/>
                </a:rPr>
                <a:t>HR 0.65, P=0.004</a:t>
              </a:r>
            </a:p>
          </p:txBody>
        </p:sp>
        <p:sp>
          <p:nvSpPr>
            <p:cNvPr id="112" name="TextBox 111">
              <a:extLst>
                <a:ext uri="{FF2B5EF4-FFF2-40B4-BE49-F238E27FC236}">
                  <a16:creationId xmlns:a16="http://schemas.microsoft.com/office/drawing/2014/main" id="{7CF6A845-B277-2D42-8273-7E4BB4D60705}"/>
                </a:ext>
              </a:extLst>
            </p:cNvPr>
            <p:cNvSpPr txBox="1"/>
            <p:nvPr/>
          </p:nvSpPr>
          <p:spPr>
            <a:xfrm>
              <a:off x="2502627" y="4441819"/>
              <a:ext cx="107664" cy="74790"/>
            </a:xfrm>
            <a:prstGeom prst="rect">
              <a:avLst/>
            </a:prstGeom>
            <a:noFill/>
          </p:spPr>
          <p:txBody>
            <a:bodyPr wrap="square" lIns="0" tIns="0" rIns="0" bIns="0" rtlCol="0">
              <a:spAutoFit/>
            </a:bodyPr>
            <a:lstStyle/>
            <a:p>
              <a:pPr algn="l">
                <a:spcBef>
                  <a:spcPts val="0"/>
                </a:spcBef>
                <a:spcAft>
                  <a:spcPts val="0"/>
                </a:spcAft>
              </a:pPr>
              <a:r>
                <a:rPr lang="en-US" sz="600" dirty="0">
                  <a:solidFill>
                    <a:srgbClr val="000000"/>
                  </a:solidFill>
                  <a:latin typeface="Arial" panose="020B0604020202020204" pitchFamily="34" charset="0"/>
                  <a:cs typeface="Arial" panose="020B0604020202020204" pitchFamily="34" charset="0"/>
                </a:rPr>
                <a:t>11</a:t>
              </a:r>
            </a:p>
          </p:txBody>
        </p:sp>
        <p:sp>
          <p:nvSpPr>
            <p:cNvPr id="113" name="TextBox 112">
              <a:extLst>
                <a:ext uri="{FF2B5EF4-FFF2-40B4-BE49-F238E27FC236}">
                  <a16:creationId xmlns:a16="http://schemas.microsoft.com/office/drawing/2014/main" id="{691141E8-5D88-AB44-A470-F97965141B65}"/>
                </a:ext>
              </a:extLst>
            </p:cNvPr>
            <p:cNvSpPr txBox="1"/>
            <p:nvPr/>
          </p:nvSpPr>
          <p:spPr>
            <a:xfrm>
              <a:off x="2181043" y="4441819"/>
              <a:ext cx="107664" cy="74790"/>
            </a:xfrm>
            <a:prstGeom prst="rect">
              <a:avLst/>
            </a:prstGeom>
            <a:noFill/>
          </p:spPr>
          <p:txBody>
            <a:bodyPr wrap="square" lIns="0" tIns="0" rIns="0" bIns="0" rtlCol="0">
              <a:spAutoFit/>
            </a:bodyPr>
            <a:lstStyle/>
            <a:p>
              <a:pPr algn="l">
                <a:spcBef>
                  <a:spcPts val="0"/>
                </a:spcBef>
                <a:spcAft>
                  <a:spcPts val="0"/>
                </a:spcAft>
              </a:pPr>
              <a:r>
                <a:rPr lang="en-US" sz="600" dirty="0">
                  <a:solidFill>
                    <a:srgbClr val="000000"/>
                  </a:solidFill>
                  <a:latin typeface="Arial" panose="020B0604020202020204" pitchFamily="34" charset="0"/>
                  <a:cs typeface="Arial" panose="020B0604020202020204" pitchFamily="34" charset="0"/>
                </a:rPr>
                <a:t>9</a:t>
              </a:r>
            </a:p>
          </p:txBody>
        </p:sp>
        <p:sp>
          <p:nvSpPr>
            <p:cNvPr id="114" name="TextBox 113">
              <a:extLst>
                <a:ext uri="{FF2B5EF4-FFF2-40B4-BE49-F238E27FC236}">
                  <a16:creationId xmlns:a16="http://schemas.microsoft.com/office/drawing/2014/main" id="{56590F9E-FCBC-D34A-B11E-32E48CE84ACA}"/>
                </a:ext>
              </a:extLst>
            </p:cNvPr>
            <p:cNvSpPr txBox="1"/>
            <p:nvPr/>
          </p:nvSpPr>
          <p:spPr>
            <a:xfrm>
              <a:off x="1859459" y="4441819"/>
              <a:ext cx="107664" cy="74790"/>
            </a:xfrm>
            <a:prstGeom prst="rect">
              <a:avLst/>
            </a:prstGeom>
            <a:noFill/>
          </p:spPr>
          <p:txBody>
            <a:bodyPr wrap="square" lIns="0" tIns="0" rIns="0" bIns="0" rtlCol="0">
              <a:spAutoFit/>
            </a:bodyPr>
            <a:lstStyle/>
            <a:p>
              <a:pPr algn="l">
                <a:spcBef>
                  <a:spcPts val="0"/>
                </a:spcBef>
                <a:spcAft>
                  <a:spcPts val="0"/>
                </a:spcAft>
              </a:pPr>
              <a:r>
                <a:rPr lang="en-US" sz="600" dirty="0">
                  <a:solidFill>
                    <a:srgbClr val="000000"/>
                  </a:solidFill>
                  <a:latin typeface="Arial" panose="020B0604020202020204" pitchFamily="34" charset="0"/>
                  <a:cs typeface="Arial" panose="020B0604020202020204" pitchFamily="34" charset="0"/>
                </a:rPr>
                <a:t>7</a:t>
              </a:r>
            </a:p>
          </p:txBody>
        </p:sp>
        <p:sp>
          <p:nvSpPr>
            <p:cNvPr id="115" name="TextBox 114">
              <a:extLst>
                <a:ext uri="{FF2B5EF4-FFF2-40B4-BE49-F238E27FC236}">
                  <a16:creationId xmlns:a16="http://schemas.microsoft.com/office/drawing/2014/main" id="{BA4FCF24-D887-9744-9DAB-C7B1CF4450BB}"/>
                </a:ext>
              </a:extLst>
            </p:cNvPr>
            <p:cNvSpPr txBox="1"/>
            <p:nvPr/>
          </p:nvSpPr>
          <p:spPr>
            <a:xfrm>
              <a:off x="1377083" y="4441819"/>
              <a:ext cx="107664" cy="74790"/>
            </a:xfrm>
            <a:prstGeom prst="rect">
              <a:avLst/>
            </a:prstGeom>
            <a:noFill/>
          </p:spPr>
          <p:txBody>
            <a:bodyPr wrap="square" lIns="0" tIns="0" rIns="0" bIns="0" rtlCol="0">
              <a:spAutoFit/>
            </a:bodyPr>
            <a:lstStyle/>
            <a:p>
              <a:pPr algn="l">
                <a:spcBef>
                  <a:spcPts val="0"/>
                </a:spcBef>
                <a:spcAft>
                  <a:spcPts val="0"/>
                </a:spcAft>
              </a:pPr>
              <a:r>
                <a:rPr lang="en-US" sz="600" dirty="0">
                  <a:solidFill>
                    <a:srgbClr val="000000"/>
                  </a:solidFill>
                  <a:latin typeface="Arial" panose="020B0604020202020204" pitchFamily="34" charset="0"/>
                  <a:cs typeface="Arial" panose="020B0604020202020204" pitchFamily="34" charset="0"/>
                </a:rPr>
                <a:t>4</a:t>
              </a:r>
            </a:p>
          </p:txBody>
        </p:sp>
        <p:sp>
          <p:nvSpPr>
            <p:cNvPr id="116" name="TextBox 115">
              <a:extLst>
                <a:ext uri="{FF2B5EF4-FFF2-40B4-BE49-F238E27FC236}">
                  <a16:creationId xmlns:a16="http://schemas.microsoft.com/office/drawing/2014/main" id="{64AA7DAC-F4B7-1842-95CE-FC60C7114C31}"/>
                </a:ext>
              </a:extLst>
            </p:cNvPr>
            <p:cNvSpPr txBox="1"/>
            <p:nvPr/>
          </p:nvSpPr>
          <p:spPr>
            <a:xfrm>
              <a:off x="894707" y="4441819"/>
              <a:ext cx="107664" cy="74790"/>
            </a:xfrm>
            <a:prstGeom prst="rect">
              <a:avLst/>
            </a:prstGeom>
            <a:noFill/>
          </p:spPr>
          <p:txBody>
            <a:bodyPr wrap="square" lIns="0" tIns="0" rIns="0" bIns="0" rtlCol="0">
              <a:spAutoFit/>
            </a:bodyPr>
            <a:lstStyle/>
            <a:p>
              <a:pPr algn="l">
                <a:spcBef>
                  <a:spcPts val="0"/>
                </a:spcBef>
                <a:spcAft>
                  <a:spcPts val="0"/>
                </a:spcAft>
              </a:pPr>
              <a:r>
                <a:rPr lang="en-US" sz="600" dirty="0">
                  <a:solidFill>
                    <a:srgbClr val="000000"/>
                  </a:solidFill>
                  <a:latin typeface="Arial" panose="020B0604020202020204" pitchFamily="34" charset="0"/>
                  <a:cs typeface="Arial" panose="020B0604020202020204" pitchFamily="34" charset="0"/>
                </a:rPr>
                <a:t>1</a:t>
              </a:r>
            </a:p>
          </p:txBody>
        </p:sp>
        <p:sp>
          <p:nvSpPr>
            <p:cNvPr id="117" name="TextBox 116">
              <a:extLst>
                <a:ext uri="{FF2B5EF4-FFF2-40B4-BE49-F238E27FC236}">
                  <a16:creationId xmlns:a16="http://schemas.microsoft.com/office/drawing/2014/main" id="{8A4FB2EA-E104-0246-8AB3-1DDD25A686AE}"/>
                </a:ext>
              </a:extLst>
            </p:cNvPr>
            <p:cNvSpPr txBox="1"/>
            <p:nvPr/>
          </p:nvSpPr>
          <p:spPr>
            <a:xfrm>
              <a:off x="1055499" y="4441819"/>
              <a:ext cx="107664" cy="74790"/>
            </a:xfrm>
            <a:prstGeom prst="rect">
              <a:avLst/>
            </a:prstGeom>
            <a:noFill/>
          </p:spPr>
          <p:txBody>
            <a:bodyPr wrap="square" lIns="0" tIns="0" rIns="0" bIns="0" rtlCol="0">
              <a:spAutoFit/>
            </a:bodyPr>
            <a:lstStyle/>
            <a:p>
              <a:pPr algn="l">
                <a:spcBef>
                  <a:spcPts val="0"/>
                </a:spcBef>
                <a:spcAft>
                  <a:spcPts val="0"/>
                </a:spcAft>
              </a:pPr>
              <a:r>
                <a:rPr lang="en-US" sz="600" dirty="0">
                  <a:solidFill>
                    <a:srgbClr val="000000"/>
                  </a:solidFill>
                  <a:latin typeface="Arial" panose="020B0604020202020204" pitchFamily="34" charset="0"/>
                  <a:cs typeface="Arial" panose="020B0604020202020204" pitchFamily="34" charset="0"/>
                </a:rPr>
                <a:t>2</a:t>
              </a:r>
            </a:p>
          </p:txBody>
        </p:sp>
        <p:sp>
          <p:nvSpPr>
            <p:cNvPr id="118" name="TextBox 117">
              <a:extLst>
                <a:ext uri="{FF2B5EF4-FFF2-40B4-BE49-F238E27FC236}">
                  <a16:creationId xmlns:a16="http://schemas.microsoft.com/office/drawing/2014/main" id="{94978566-93BF-C148-B631-FC14956B9227}"/>
                </a:ext>
              </a:extLst>
            </p:cNvPr>
            <p:cNvSpPr txBox="1"/>
            <p:nvPr/>
          </p:nvSpPr>
          <p:spPr>
            <a:xfrm>
              <a:off x="1537875" y="4441819"/>
              <a:ext cx="107664" cy="74790"/>
            </a:xfrm>
            <a:prstGeom prst="rect">
              <a:avLst/>
            </a:prstGeom>
            <a:noFill/>
          </p:spPr>
          <p:txBody>
            <a:bodyPr wrap="square" lIns="0" tIns="0" rIns="0" bIns="0" rtlCol="0">
              <a:spAutoFit/>
            </a:bodyPr>
            <a:lstStyle/>
            <a:p>
              <a:pPr algn="l">
                <a:spcBef>
                  <a:spcPts val="0"/>
                </a:spcBef>
                <a:spcAft>
                  <a:spcPts val="0"/>
                </a:spcAft>
              </a:pPr>
              <a:r>
                <a:rPr lang="en-US" sz="600" dirty="0">
                  <a:solidFill>
                    <a:srgbClr val="000000"/>
                  </a:solidFill>
                  <a:latin typeface="Arial" panose="020B0604020202020204" pitchFamily="34" charset="0"/>
                  <a:cs typeface="Arial" panose="020B0604020202020204" pitchFamily="34" charset="0"/>
                </a:rPr>
                <a:t>5</a:t>
              </a:r>
            </a:p>
          </p:txBody>
        </p:sp>
        <p:sp>
          <p:nvSpPr>
            <p:cNvPr id="143" name="TextBox 142">
              <a:extLst>
                <a:ext uri="{FF2B5EF4-FFF2-40B4-BE49-F238E27FC236}">
                  <a16:creationId xmlns:a16="http://schemas.microsoft.com/office/drawing/2014/main" id="{A355BB3E-3CC7-BD4E-8383-AD243E42BBF9}"/>
                </a:ext>
              </a:extLst>
            </p:cNvPr>
            <p:cNvSpPr txBox="1"/>
            <p:nvPr/>
          </p:nvSpPr>
          <p:spPr>
            <a:xfrm>
              <a:off x="901470" y="4043918"/>
              <a:ext cx="690237" cy="92333"/>
            </a:xfrm>
            <a:prstGeom prst="rect">
              <a:avLst/>
            </a:prstGeom>
            <a:noFill/>
          </p:spPr>
          <p:txBody>
            <a:bodyPr wrap="square" lIns="0" tIns="0" rIns="0" bIns="0" rtlCol="0">
              <a:spAutoFit/>
            </a:bodyPr>
            <a:lstStyle/>
            <a:p>
              <a:pPr>
                <a:tabLst>
                  <a:tab pos="104775" algn="l"/>
                  <a:tab pos="912813" algn="l"/>
                  <a:tab pos="1762125" algn="l"/>
                  <a:tab pos="2570163" algn="l"/>
                  <a:tab pos="3368675" algn="l"/>
                  <a:tab pos="4165600" algn="l"/>
                  <a:tab pos="4964113" algn="l"/>
                </a:tabLst>
              </a:pPr>
              <a:r>
                <a:rPr lang="en-US" sz="600" dirty="0">
                  <a:latin typeface="Arial" panose="020B0604020202020204" pitchFamily="34" charset="0"/>
                  <a:cs typeface="Arial" panose="020B0604020202020204" pitchFamily="34" charset="0"/>
                </a:rPr>
                <a:t>Median PCSS: N/A</a:t>
              </a:r>
            </a:p>
          </p:txBody>
        </p:sp>
      </p:grpSp>
      <p:grpSp>
        <p:nvGrpSpPr>
          <p:cNvPr id="122" name="Group 121">
            <a:extLst>
              <a:ext uri="{FF2B5EF4-FFF2-40B4-BE49-F238E27FC236}">
                <a16:creationId xmlns:a16="http://schemas.microsoft.com/office/drawing/2014/main" id="{00745810-4166-7845-B955-09A7CB0C2D07}"/>
              </a:ext>
            </a:extLst>
          </p:cNvPr>
          <p:cNvGrpSpPr/>
          <p:nvPr/>
        </p:nvGrpSpPr>
        <p:grpSpPr>
          <a:xfrm>
            <a:off x="6023087" y="3413448"/>
            <a:ext cx="2950436" cy="1773486"/>
            <a:chOff x="183531" y="3135409"/>
            <a:chExt cx="2950436" cy="1773486"/>
          </a:xfrm>
        </p:grpSpPr>
        <p:graphicFrame>
          <p:nvGraphicFramePr>
            <p:cNvPr id="123" name="Content Placeholder 5">
              <a:extLst>
                <a:ext uri="{FF2B5EF4-FFF2-40B4-BE49-F238E27FC236}">
                  <a16:creationId xmlns:a16="http://schemas.microsoft.com/office/drawing/2014/main" id="{FE0E4B28-1357-C841-894C-8172E8577DCE}"/>
                </a:ext>
              </a:extLst>
            </p:cNvPr>
            <p:cNvGraphicFramePr>
              <a:graphicFrameLocks/>
            </p:cNvGraphicFramePr>
            <p:nvPr/>
          </p:nvGraphicFramePr>
          <p:xfrm>
            <a:off x="295326" y="3135409"/>
            <a:ext cx="2475759" cy="1625811"/>
          </p:xfrm>
          <a:graphic>
            <a:graphicData uri="http://schemas.openxmlformats.org/drawingml/2006/chart">
              <c:chart xmlns:c="http://schemas.openxmlformats.org/drawingml/2006/chart" xmlns:r="http://schemas.openxmlformats.org/officeDocument/2006/relationships" r:id="rId11"/>
            </a:graphicData>
          </a:graphic>
        </p:graphicFrame>
        <p:sp>
          <p:nvSpPr>
            <p:cNvPr id="124" name="TextBox 123">
              <a:extLst>
                <a:ext uri="{FF2B5EF4-FFF2-40B4-BE49-F238E27FC236}">
                  <a16:creationId xmlns:a16="http://schemas.microsoft.com/office/drawing/2014/main" id="{C2D4279B-AF51-A849-A9A7-6FA4AE135254}"/>
                </a:ext>
              </a:extLst>
            </p:cNvPr>
            <p:cNvSpPr txBox="1"/>
            <p:nvPr/>
          </p:nvSpPr>
          <p:spPr>
            <a:xfrm>
              <a:off x="183531" y="4678063"/>
              <a:ext cx="2950436" cy="230832"/>
            </a:xfrm>
            <a:prstGeom prst="rect">
              <a:avLst/>
            </a:prstGeom>
            <a:noFill/>
          </p:spPr>
          <p:txBody>
            <a:bodyPr wrap="square" lIns="0" tIns="0" rIns="0" bIns="0" rtlCol="0">
              <a:spAutoFit/>
            </a:bodyPr>
            <a:lstStyle/>
            <a:p>
              <a:pPr algn="l">
                <a:spcBef>
                  <a:spcPts val="0"/>
                </a:spcBef>
                <a:spcAft>
                  <a:spcPts val="0"/>
                </a:spcAft>
                <a:tabLst>
                  <a:tab pos="100013" algn="ctr"/>
                  <a:tab pos="554038" algn="l"/>
                  <a:tab pos="725488" algn="l"/>
                  <a:tab pos="885825" algn="l"/>
                  <a:tab pos="1041400" algn="l"/>
                  <a:tab pos="1203325" algn="l"/>
                  <a:tab pos="1357313" algn="l"/>
                  <a:tab pos="1512888" algn="l"/>
                  <a:tab pos="1663700" algn="l"/>
                  <a:tab pos="1828800" algn="l"/>
                  <a:tab pos="1984375" algn="l"/>
                  <a:tab pos="2166938" algn="l"/>
                  <a:tab pos="2322513" algn="l"/>
                  <a:tab pos="2895600" algn="l"/>
                  <a:tab pos="3119438" algn="l"/>
                </a:tabLst>
              </a:pPr>
              <a:r>
                <a:rPr lang="en-US" sz="500" dirty="0">
                  <a:latin typeface="Arial" panose="020B0604020202020204" pitchFamily="34" charset="0"/>
                  <a:cs typeface="Arial" panose="020B0604020202020204" pitchFamily="34" charset="0"/>
                </a:rPr>
                <a:t>No. at risk	</a:t>
              </a:r>
            </a:p>
            <a:p>
              <a:pPr>
                <a:tabLst>
                  <a:tab pos="100013" algn="ctr"/>
                  <a:tab pos="528638" algn="l"/>
                  <a:tab pos="684213" algn="l"/>
                  <a:tab pos="852488" algn="l"/>
                  <a:tab pos="1014413" algn="l"/>
                  <a:tab pos="1177925" algn="l"/>
                  <a:tab pos="1339850" algn="l"/>
                  <a:tab pos="1516063" algn="l"/>
                  <a:tab pos="1677988" algn="l"/>
                  <a:tab pos="1833563" algn="l"/>
                  <a:tab pos="1995488" algn="l"/>
                  <a:tab pos="2185988" algn="l"/>
                  <a:tab pos="2355850" algn="l"/>
                  <a:tab pos="2540000" algn="l"/>
                  <a:tab pos="3119438" algn="l"/>
                </a:tabLst>
              </a:pPr>
              <a:r>
                <a:rPr lang="en-US" sz="500" dirty="0">
                  <a:latin typeface="Arial" panose="020B0604020202020204" pitchFamily="34" charset="0"/>
                  <a:cs typeface="Arial" panose="020B0604020202020204" pitchFamily="34" charset="0"/>
                </a:rPr>
                <a:t>All Pts	287	114	79	54	35	16	9	4	1	0	0	0</a:t>
              </a:r>
            </a:p>
            <a:p>
              <a:pPr>
                <a:tabLst>
                  <a:tab pos="100013" algn="ctr"/>
                  <a:tab pos="528638" algn="l"/>
                  <a:tab pos="684213" algn="l"/>
                  <a:tab pos="852488" algn="l"/>
                  <a:tab pos="1014413" algn="l"/>
                  <a:tab pos="1177925" algn="l"/>
                  <a:tab pos="1339850" algn="l"/>
                  <a:tab pos="1516063" algn="l"/>
                  <a:tab pos="1677988" algn="l"/>
                  <a:tab pos="1833563" algn="l"/>
                  <a:tab pos="1995488" algn="l"/>
                  <a:tab pos="2185988" algn="l"/>
                  <a:tab pos="2355850" algn="l"/>
                  <a:tab pos="2540000" algn="l"/>
                  <a:tab pos="3119438" algn="l"/>
                </a:tabLst>
              </a:pPr>
              <a:r>
                <a:rPr lang="en-US" sz="500" dirty="0">
                  <a:latin typeface="Arial" panose="020B0604020202020204" pitchFamily="34" charset="0"/>
                  <a:cs typeface="Arial" panose="020B0604020202020204" pitchFamily="34" charset="0"/>
                </a:rPr>
                <a:t>Nonusers	394	122	68	52	31	19	8	3	1	1	1	0</a:t>
              </a:r>
            </a:p>
          </p:txBody>
        </p:sp>
        <p:sp>
          <p:nvSpPr>
            <p:cNvPr id="126" name="TextBox 125">
              <a:extLst>
                <a:ext uri="{FF2B5EF4-FFF2-40B4-BE49-F238E27FC236}">
                  <a16:creationId xmlns:a16="http://schemas.microsoft.com/office/drawing/2014/main" id="{6980EAB3-3F8D-2E4F-B8AA-0180FF6DEE50}"/>
                </a:ext>
              </a:extLst>
            </p:cNvPr>
            <p:cNvSpPr txBox="1"/>
            <p:nvPr/>
          </p:nvSpPr>
          <p:spPr>
            <a:xfrm>
              <a:off x="733915" y="4441819"/>
              <a:ext cx="107664" cy="74790"/>
            </a:xfrm>
            <a:prstGeom prst="rect">
              <a:avLst/>
            </a:prstGeom>
            <a:noFill/>
          </p:spPr>
          <p:txBody>
            <a:bodyPr wrap="square" lIns="0" tIns="0" rIns="0" bIns="0" rtlCol="0">
              <a:spAutoFit/>
            </a:bodyPr>
            <a:lstStyle/>
            <a:p>
              <a:pPr algn="l">
                <a:spcBef>
                  <a:spcPts val="0"/>
                </a:spcBef>
                <a:spcAft>
                  <a:spcPts val="0"/>
                </a:spcAft>
              </a:pPr>
              <a:r>
                <a:rPr lang="en-US" sz="600" dirty="0">
                  <a:solidFill>
                    <a:srgbClr val="000000"/>
                  </a:solidFill>
                  <a:latin typeface="Arial" panose="020B0604020202020204" pitchFamily="34" charset="0"/>
                  <a:cs typeface="Arial" panose="020B0604020202020204" pitchFamily="34" charset="0"/>
                </a:rPr>
                <a:t>0</a:t>
              </a:r>
            </a:p>
          </p:txBody>
        </p:sp>
        <p:sp>
          <p:nvSpPr>
            <p:cNvPr id="127" name="TextBox 126">
              <a:extLst>
                <a:ext uri="{FF2B5EF4-FFF2-40B4-BE49-F238E27FC236}">
                  <a16:creationId xmlns:a16="http://schemas.microsoft.com/office/drawing/2014/main" id="{1DE1CC24-0BD3-3248-98A3-C1A040321B87}"/>
                </a:ext>
              </a:extLst>
            </p:cNvPr>
            <p:cNvSpPr txBox="1"/>
            <p:nvPr/>
          </p:nvSpPr>
          <p:spPr>
            <a:xfrm>
              <a:off x="1216291" y="4441819"/>
              <a:ext cx="107664" cy="74790"/>
            </a:xfrm>
            <a:prstGeom prst="rect">
              <a:avLst/>
            </a:prstGeom>
            <a:noFill/>
          </p:spPr>
          <p:txBody>
            <a:bodyPr wrap="square" lIns="0" tIns="0" rIns="0" bIns="0" rtlCol="0">
              <a:spAutoFit/>
            </a:bodyPr>
            <a:lstStyle/>
            <a:p>
              <a:pPr algn="l">
                <a:spcBef>
                  <a:spcPts val="0"/>
                </a:spcBef>
                <a:spcAft>
                  <a:spcPts val="0"/>
                </a:spcAft>
              </a:pPr>
              <a:r>
                <a:rPr lang="en-US" sz="600" dirty="0">
                  <a:solidFill>
                    <a:srgbClr val="000000"/>
                  </a:solidFill>
                  <a:latin typeface="Arial" panose="020B0604020202020204" pitchFamily="34" charset="0"/>
                  <a:cs typeface="Arial" panose="020B0604020202020204" pitchFamily="34" charset="0"/>
                </a:rPr>
                <a:t>3</a:t>
              </a:r>
            </a:p>
          </p:txBody>
        </p:sp>
        <p:sp>
          <p:nvSpPr>
            <p:cNvPr id="128" name="TextBox 127">
              <a:extLst>
                <a:ext uri="{FF2B5EF4-FFF2-40B4-BE49-F238E27FC236}">
                  <a16:creationId xmlns:a16="http://schemas.microsoft.com/office/drawing/2014/main" id="{5CA9257F-3A86-9C4E-9F90-F9D77CA0F332}"/>
                </a:ext>
              </a:extLst>
            </p:cNvPr>
            <p:cNvSpPr txBox="1"/>
            <p:nvPr/>
          </p:nvSpPr>
          <p:spPr>
            <a:xfrm>
              <a:off x="1698667" y="4441819"/>
              <a:ext cx="107664" cy="74790"/>
            </a:xfrm>
            <a:prstGeom prst="rect">
              <a:avLst/>
            </a:prstGeom>
            <a:noFill/>
          </p:spPr>
          <p:txBody>
            <a:bodyPr wrap="square" lIns="0" tIns="0" rIns="0" bIns="0" rtlCol="0">
              <a:spAutoFit/>
            </a:bodyPr>
            <a:lstStyle/>
            <a:p>
              <a:pPr algn="l">
                <a:spcBef>
                  <a:spcPts val="0"/>
                </a:spcBef>
                <a:spcAft>
                  <a:spcPts val="0"/>
                </a:spcAft>
              </a:pPr>
              <a:r>
                <a:rPr lang="en-US" sz="600" dirty="0">
                  <a:solidFill>
                    <a:srgbClr val="000000"/>
                  </a:solidFill>
                  <a:latin typeface="Arial" panose="020B0604020202020204" pitchFamily="34" charset="0"/>
                  <a:cs typeface="Arial" panose="020B0604020202020204" pitchFamily="34" charset="0"/>
                </a:rPr>
                <a:t>6</a:t>
              </a:r>
            </a:p>
          </p:txBody>
        </p:sp>
        <p:sp>
          <p:nvSpPr>
            <p:cNvPr id="129" name="TextBox 128">
              <a:extLst>
                <a:ext uri="{FF2B5EF4-FFF2-40B4-BE49-F238E27FC236}">
                  <a16:creationId xmlns:a16="http://schemas.microsoft.com/office/drawing/2014/main" id="{0EEE4B4A-354F-CD47-A924-C7FB4428FAAF}"/>
                </a:ext>
              </a:extLst>
            </p:cNvPr>
            <p:cNvSpPr txBox="1"/>
            <p:nvPr/>
          </p:nvSpPr>
          <p:spPr>
            <a:xfrm>
              <a:off x="2020251" y="4441819"/>
              <a:ext cx="107664" cy="74790"/>
            </a:xfrm>
            <a:prstGeom prst="rect">
              <a:avLst/>
            </a:prstGeom>
            <a:noFill/>
          </p:spPr>
          <p:txBody>
            <a:bodyPr wrap="square" lIns="0" tIns="0" rIns="0" bIns="0" rtlCol="0">
              <a:spAutoFit/>
            </a:bodyPr>
            <a:lstStyle/>
            <a:p>
              <a:pPr algn="l">
                <a:spcBef>
                  <a:spcPts val="0"/>
                </a:spcBef>
                <a:spcAft>
                  <a:spcPts val="0"/>
                </a:spcAft>
              </a:pPr>
              <a:r>
                <a:rPr lang="en-US" sz="600" dirty="0">
                  <a:solidFill>
                    <a:srgbClr val="000000"/>
                  </a:solidFill>
                  <a:latin typeface="Arial" panose="020B0604020202020204" pitchFamily="34" charset="0"/>
                  <a:cs typeface="Arial" panose="020B0604020202020204" pitchFamily="34" charset="0"/>
                </a:rPr>
                <a:t>8</a:t>
              </a:r>
            </a:p>
          </p:txBody>
        </p:sp>
        <p:sp>
          <p:nvSpPr>
            <p:cNvPr id="130" name="TextBox 129">
              <a:extLst>
                <a:ext uri="{FF2B5EF4-FFF2-40B4-BE49-F238E27FC236}">
                  <a16:creationId xmlns:a16="http://schemas.microsoft.com/office/drawing/2014/main" id="{FD06905E-2A9C-8943-9663-7BFA10EFC70C}"/>
                </a:ext>
              </a:extLst>
            </p:cNvPr>
            <p:cNvSpPr txBox="1"/>
            <p:nvPr/>
          </p:nvSpPr>
          <p:spPr>
            <a:xfrm>
              <a:off x="2341835" y="4441819"/>
              <a:ext cx="107664" cy="74790"/>
            </a:xfrm>
            <a:prstGeom prst="rect">
              <a:avLst/>
            </a:prstGeom>
            <a:noFill/>
          </p:spPr>
          <p:txBody>
            <a:bodyPr wrap="square" lIns="0" tIns="0" rIns="0" bIns="0" rtlCol="0">
              <a:spAutoFit/>
            </a:bodyPr>
            <a:lstStyle/>
            <a:p>
              <a:pPr algn="l">
                <a:spcBef>
                  <a:spcPts val="0"/>
                </a:spcBef>
                <a:spcAft>
                  <a:spcPts val="0"/>
                </a:spcAft>
              </a:pPr>
              <a:r>
                <a:rPr lang="en-US" sz="600" dirty="0">
                  <a:solidFill>
                    <a:srgbClr val="000000"/>
                  </a:solidFill>
                  <a:latin typeface="Arial" panose="020B0604020202020204" pitchFamily="34" charset="0"/>
                  <a:cs typeface="Arial" panose="020B0604020202020204" pitchFamily="34" charset="0"/>
                </a:rPr>
                <a:t>10</a:t>
              </a:r>
            </a:p>
          </p:txBody>
        </p:sp>
        <p:sp>
          <p:nvSpPr>
            <p:cNvPr id="132" name="TextBox 131">
              <a:extLst>
                <a:ext uri="{FF2B5EF4-FFF2-40B4-BE49-F238E27FC236}">
                  <a16:creationId xmlns:a16="http://schemas.microsoft.com/office/drawing/2014/main" id="{FDE26B1E-FE12-C547-A179-9FE700F9AA3D}"/>
                </a:ext>
              </a:extLst>
            </p:cNvPr>
            <p:cNvSpPr txBox="1"/>
            <p:nvPr/>
          </p:nvSpPr>
          <p:spPr>
            <a:xfrm>
              <a:off x="1533205" y="4044922"/>
              <a:ext cx="1318957" cy="92333"/>
            </a:xfrm>
            <a:prstGeom prst="rect">
              <a:avLst/>
            </a:prstGeom>
            <a:noFill/>
          </p:spPr>
          <p:txBody>
            <a:bodyPr wrap="square" lIns="0" tIns="0" rIns="0" bIns="0" rtlCol="0">
              <a:spAutoFit/>
            </a:bodyPr>
            <a:lstStyle/>
            <a:p>
              <a:pPr>
                <a:tabLst>
                  <a:tab pos="104775" algn="l"/>
                  <a:tab pos="912813" algn="l"/>
                  <a:tab pos="1762125" algn="l"/>
                  <a:tab pos="2570163" algn="l"/>
                  <a:tab pos="3368675" algn="l"/>
                  <a:tab pos="4165600" algn="l"/>
                  <a:tab pos="4964113" algn="l"/>
                </a:tabLst>
              </a:pPr>
              <a:r>
                <a:rPr lang="en-US" sz="600" dirty="0">
                  <a:latin typeface="Arial" panose="020B0604020202020204" pitchFamily="34" charset="0"/>
                  <a:cs typeface="Arial" panose="020B0604020202020204" pitchFamily="34" charset="0"/>
                </a:rPr>
                <a:t>HR 0.84, 95% CI 0.78 – 1.00, P=0.05</a:t>
              </a:r>
            </a:p>
          </p:txBody>
        </p:sp>
        <p:sp>
          <p:nvSpPr>
            <p:cNvPr id="133" name="TextBox 132">
              <a:extLst>
                <a:ext uri="{FF2B5EF4-FFF2-40B4-BE49-F238E27FC236}">
                  <a16:creationId xmlns:a16="http://schemas.microsoft.com/office/drawing/2014/main" id="{1EC35CF8-EC74-7240-8018-937D30DEB040}"/>
                </a:ext>
              </a:extLst>
            </p:cNvPr>
            <p:cNvSpPr txBox="1"/>
            <p:nvPr/>
          </p:nvSpPr>
          <p:spPr>
            <a:xfrm>
              <a:off x="2502627" y="4441819"/>
              <a:ext cx="107664" cy="74790"/>
            </a:xfrm>
            <a:prstGeom prst="rect">
              <a:avLst/>
            </a:prstGeom>
            <a:noFill/>
          </p:spPr>
          <p:txBody>
            <a:bodyPr wrap="square" lIns="0" tIns="0" rIns="0" bIns="0" rtlCol="0">
              <a:spAutoFit/>
            </a:bodyPr>
            <a:lstStyle/>
            <a:p>
              <a:pPr algn="l">
                <a:spcBef>
                  <a:spcPts val="0"/>
                </a:spcBef>
                <a:spcAft>
                  <a:spcPts val="0"/>
                </a:spcAft>
              </a:pPr>
              <a:r>
                <a:rPr lang="en-US" sz="600" dirty="0">
                  <a:solidFill>
                    <a:srgbClr val="000000"/>
                  </a:solidFill>
                  <a:latin typeface="Arial" panose="020B0604020202020204" pitchFamily="34" charset="0"/>
                  <a:cs typeface="Arial" panose="020B0604020202020204" pitchFamily="34" charset="0"/>
                </a:rPr>
                <a:t>11</a:t>
              </a:r>
            </a:p>
          </p:txBody>
        </p:sp>
        <p:sp>
          <p:nvSpPr>
            <p:cNvPr id="134" name="TextBox 133">
              <a:extLst>
                <a:ext uri="{FF2B5EF4-FFF2-40B4-BE49-F238E27FC236}">
                  <a16:creationId xmlns:a16="http://schemas.microsoft.com/office/drawing/2014/main" id="{82C1EBA6-2AB8-444A-9FAC-F0D25D1FBB99}"/>
                </a:ext>
              </a:extLst>
            </p:cNvPr>
            <p:cNvSpPr txBox="1"/>
            <p:nvPr/>
          </p:nvSpPr>
          <p:spPr>
            <a:xfrm>
              <a:off x="2181043" y="4441819"/>
              <a:ext cx="107664" cy="74790"/>
            </a:xfrm>
            <a:prstGeom prst="rect">
              <a:avLst/>
            </a:prstGeom>
            <a:noFill/>
          </p:spPr>
          <p:txBody>
            <a:bodyPr wrap="square" lIns="0" tIns="0" rIns="0" bIns="0" rtlCol="0">
              <a:spAutoFit/>
            </a:bodyPr>
            <a:lstStyle/>
            <a:p>
              <a:pPr algn="l">
                <a:spcBef>
                  <a:spcPts val="0"/>
                </a:spcBef>
                <a:spcAft>
                  <a:spcPts val="0"/>
                </a:spcAft>
              </a:pPr>
              <a:r>
                <a:rPr lang="en-US" sz="600" dirty="0">
                  <a:solidFill>
                    <a:srgbClr val="000000"/>
                  </a:solidFill>
                  <a:latin typeface="Arial" panose="020B0604020202020204" pitchFamily="34" charset="0"/>
                  <a:cs typeface="Arial" panose="020B0604020202020204" pitchFamily="34" charset="0"/>
                </a:rPr>
                <a:t>9</a:t>
              </a:r>
            </a:p>
          </p:txBody>
        </p:sp>
        <p:sp>
          <p:nvSpPr>
            <p:cNvPr id="135" name="TextBox 134">
              <a:extLst>
                <a:ext uri="{FF2B5EF4-FFF2-40B4-BE49-F238E27FC236}">
                  <a16:creationId xmlns:a16="http://schemas.microsoft.com/office/drawing/2014/main" id="{68C7D0CA-1FD6-3B4C-9832-E1671330CCE2}"/>
                </a:ext>
              </a:extLst>
            </p:cNvPr>
            <p:cNvSpPr txBox="1"/>
            <p:nvPr/>
          </p:nvSpPr>
          <p:spPr>
            <a:xfrm>
              <a:off x="1859459" y="4441819"/>
              <a:ext cx="107664" cy="74790"/>
            </a:xfrm>
            <a:prstGeom prst="rect">
              <a:avLst/>
            </a:prstGeom>
            <a:noFill/>
          </p:spPr>
          <p:txBody>
            <a:bodyPr wrap="square" lIns="0" tIns="0" rIns="0" bIns="0" rtlCol="0">
              <a:spAutoFit/>
            </a:bodyPr>
            <a:lstStyle/>
            <a:p>
              <a:pPr algn="l">
                <a:spcBef>
                  <a:spcPts val="0"/>
                </a:spcBef>
                <a:spcAft>
                  <a:spcPts val="0"/>
                </a:spcAft>
              </a:pPr>
              <a:r>
                <a:rPr lang="en-US" sz="600" dirty="0">
                  <a:solidFill>
                    <a:srgbClr val="000000"/>
                  </a:solidFill>
                  <a:latin typeface="Arial" panose="020B0604020202020204" pitchFamily="34" charset="0"/>
                  <a:cs typeface="Arial" panose="020B0604020202020204" pitchFamily="34" charset="0"/>
                </a:rPr>
                <a:t>7</a:t>
              </a:r>
            </a:p>
          </p:txBody>
        </p:sp>
        <p:sp>
          <p:nvSpPr>
            <p:cNvPr id="136" name="TextBox 135">
              <a:extLst>
                <a:ext uri="{FF2B5EF4-FFF2-40B4-BE49-F238E27FC236}">
                  <a16:creationId xmlns:a16="http://schemas.microsoft.com/office/drawing/2014/main" id="{BEB7DB87-5535-394B-B49A-C3117BE521D4}"/>
                </a:ext>
              </a:extLst>
            </p:cNvPr>
            <p:cNvSpPr txBox="1"/>
            <p:nvPr/>
          </p:nvSpPr>
          <p:spPr>
            <a:xfrm>
              <a:off x="1377083" y="4441819"/>
              <a:ext cx="107664" cy="74790"/>
            </a:xfrm>
            <a:prstGeom prst="rect">
              <a:avLst/>
            </a:prstGeom>
            <a:noFill/>
          </p:spPr>
          <p:txBody>
            <a:bodyPr wrap="square" lIns="0" tIns="0" rIns="0" bIns="0" rtlCol="0">
              <a:spAutoFit/>
            </a:bodyPr>
            <a:lstStyle/>
            <a:p>
              <a:pPr algn="l">
                <a:spcBef>
                  <a:spcPts val="0"/>
                </a:spcBef>
                <a:spcAft>
                  <a:spcPts val="0"/>
                </a:spcAft>
              </a:pPr>
              <a:r>
                <a:rPr lang="en-US" sz="600" dirty="0">
                  <a:solidFill>
                    <a:srgbClr val="000000"/>
                  </a:solidFill>
                  <a:latin typeface="Arial" panose="020B0604020202020204" pitchFamily="34" charset="0"/>
                  <a:cs typeface="Arial" panose="020B0604020202020204" pitchFamily="34" charset="0"/>
                </a:rPr>
                <a:t>4</a:t>
              </a:r>
            </a:p>
          </p:txBody>
        </p:sp>
        <p:sp>
          <p:nvSpPr>
            <p:cNvPr id="137" name="TextBox 136">
              <a:extLst>
                <a:ext uri="{FF2B5EF4-FFF2-40B4-BE49-F238E27FC236}">
                  <a16:creationId xmlns:a16="http://schemas.microsoft.com/office/drawing/2014/main" id="{80F3F7A1-D2B7-B44F-9617-2C042F4BDDBF}"/>
                </a:ext>
              </a:extLst>
            </p:cNvPr>
            <p:cNvSpPr txBox="1"/>
            <p:nvPr/>
          </p:nvSpPr>
          <p:spPr>
            <a:xfrm>
              <a:off x="894707" y="4441819"/>
              <a:ext cx="107664" cy="74790"/>
            </a:xfrm>
            <a:prstGeom prst="rect">
              <a:avLst/>
            </a:prstGeom>
            <a:noFill/>
          </p:spPr>
          <p:txBody>
            <a:bodyPr wrap="square" lIns="0" tIns="0" rIns="0" bIns="0" rtlCol="0">
              <a:spAutoFit/>
            </a:bodyPr>
            <a:lstStyle/>
            <a:p>
              <a:pPr algn="l">
                <a:spcBef>
                  <a:spcPts val="0"/>
                </a:spcBef>
                <a:spcAft>
                  <a:spcPts val="0"/>
                </a:spcAft>
              </a:pPr>
              <a:r>
                <a:rPr lang="en-US" sz="600" dirty="0">
                  <a:solidFill>
                    <a:srgbClr val="000000"/>
                  </a:solidFill>
                  <a:latin typeface="Arial" panose="020B0604020202020204" pitchFamily="34" charset="0"/>
                  <a:cs typeface="Arial" panose="020B0604020202020204" pitchFamily="34" charset="0"/>
                </a:rPr>
                <a:t>1</a:t>
              </a:r>
            </a:p>
          </p:txBody>
        </p:sp>
        <p:sp>
          <p:nvSpPr>
            <p:cNvPr id="138" name="TextBox 137">
              <a:extLst>
                <a:ext uri="{FF2B5EF4-FFF2-40B4-BE49-F238E27FC236}">
                  <a16:creationId xmlns:a16="http://schemas.microsoft.com/office/drawing/2014/main" id="{EEBE6C20-7AFB-5A44-B3CE-F854176DB904}"/>
                </a:ext>
              </a:extLst>
            </p:cNvPr>
            <p:cNvSpPr txBox="1"/>
            <p:nvPr/>
          </p:nvSpPr>
          <p:spPr>
            <a:xfrm>
              <a:off x="1055499" y="4441819"/>
              <a:ext cx="107664" cy="74790"/>
            </a:xfrm>
            <a:prstGeom prst="rect">
              <a:avLst/>
            </a:prstGeom>
            <a:noFill/>
          </p:spPr>
          <p:txBody>
            <a:bodyPr wrap="square" lIns="0" tIns="0" rIns="0" bIns="0" rtlCol="0">
              <a:spAutoFit/>
            </a:bodyPr>
            <a:lstStyle/>
            <a:p>
              <a:pPr algn="l">
                <a:spcBef>
                  <a:spcPts val="0"/>
                </a:spcBef>
                <a:spcAft>
                  <a:spcPts val="0"/>
                </a:spcAft>
              </a:pPr>
              <a:r>
                <a:rPr lang="en-US" sz="600" dirty="0">
                  <a:solidFill>
                    <a:srgbClr val="000000"/>
                  </a:solidFill>
                  <a:latin typeface="Arial" panose="020B0604020202020204" pitchFamily="34" charset="0"/>
                  <a:cs typeface="Arial" panose="020B0604020202020204" pitchFamily="34" charset="0"/>
                </a:rPr>
                <a:t>2</a:t>
              </a:r>
            </a:p>
          </p:txBody>
        </p:sp>
        <p:sp>
          <p:nvSpPr>
            <p:cNvPr id="139" name="TextBox 138">
              <a:extLst>
                <a:ext uri="{FF2B5EF4-FFF2-40B4-BE49-F238E27FC236}">
                  <a16:creationId xmlns:a16="http://schemas.microsoft.com/office/drawing/2014/main" id="{50255122-3EF4-4E45-91D2-FCD37F047C57}"/>
                </a:ext>
              </a:extLst>
            </p:cNvPr>
            <p:cNvSpPr txBox="1"/>
            <p:nvPr/>
          </p:nvSpPr>
          <p:spPr>
            <a:xfrm>
              <a:off x="1537875" y="4441819"/>
              <a:ext cx="107664" cy="74790"/>
            </a:xfrm>
            <a:prstGeom prst="rect">
              <a:avLst/>
            </a:prstGeom>
            <a:noFill/>
          </p:spPr>
          <p:txBody>
            <a:bodyPr wrap="square" lIns="0" tIns="0" rIns="0" bIns="0" rtlCol="0">
              <a:spAutoFit/>
            </a:bodyPr>
            <a:lstStyle/>
            <a:p>
              <a:pPr algn="l">
                <a:spcBef>
                  <a:spcPts val="0"/>
                </a:spcBef>
                <a:spcAft>
                  <a:spcPts val="0"/>
                </a:spcAft>
              </a:pPr>
              <a:r>
                <a:rPr lang="en-US" sz="600" dirty="0">
                  <a:solidFill>
                    <a:srgbClr val="000000"/>
                  </a:solidFill>
                  <a:latin typeface="Arial" panose="020B0604020202020204" pitchFamily="34" charset="0"/>
                  <a:cs typeface="Arial" panose="020B0604020202020204" pitchFamily="34" charset="0"/>
                </a:rPr>
                <a:t>5</a:t>
              </a:r>
            </a:p>
          </p:txBody>
        </p:sp>
      </p:grpSp>
      <p:grpSp>
        <p:nvGrpSpPr>
          <p:cNvPr id="17" name="Group 16">
            <a:extLst>
              <a:ext uri="{FF2B5EF4-FFF2-40B4-BE49-F238E27FC236}">
                <a16:creationId xmlns:a16="http://schemas.microsoft.com/office/drawing/2014/main" id="{8560330E-8979-4F43-B400-943E9393F9B8}"/>
              </a:ext>
            </a:extLst>
          </p:cNvPr>
          <p:cNvGrpSpPr/>
          <p:nvPr/>
        </p:nvGrpSpPr>
        <p:grpSpPr>
          <a:xfrm>
            <a:off x="2102068" y="3598381"/>
            <a:ext cx="906569" cy="184666"/>
            <a:chOff x="2033700" y="3320342"/>
            <a:chExt cx="906569" cy="184666"/>
          </a:xfrm>
        </p:grpSpPr>
        <p:sp>
          <p:nvSpPr>
            <p:cNvPr id="144" name="TextBox 143">
              <a:extLst>
                <a:ext uri="{FF2B5EF4-FFF2-40B4-BE49-F238E27FC236}">
                  <a16:creationId xmlns:a16="http://schemas.microsoft.com/office/drawing/2014/main" id="{77623FF7-3346-B34A-A439-8EA4FCE8D080}"/>
                </a:ext>
              </a:extLst>
            </p:cNvPr>
            <p:cNvSpPr txBox="1"/>
            <p:nvPr/>
          </p:nvSpPr>
          <p:spPr>
            <a:xfrm>
              <a:off x="2250032" y="3320342"/>
              <a:ext cx="690237" cy="184666"/>
            </a:xfrm>
            <a:prstGeom prst="rect">
              <a:avLst/>
            </a:prstGeom>
            <a:noFill/>
          </p:spPr>
          <p:txBody>
            <a:bodyPr wrap="square" lIns="0" tIns="0" rIns="0" bIns="0" rtlCol="0">
              <a:spAutoFit/>
            </a:bodyPr>
            <a:lstStyle/>
            <a:p>
              <a:pPr>
                <a:tabLst>
                  <a:tab pos="104775" algn="l"/>
                  <a:tab pos="912813" algn="l"/>
                  <a:tab pos="1762125" algn="l"/>
                  <a:tab pos="2570163" algn="l"/>
                  <a:tab pos="3368675" algn="l"/>
                  <a:tab pos="4165600" algn="l"/>
                  <a:tab pos="4964113" algn="l"/>
                </a:tabLst>
              </a:pPr>
              <a:r>
                <a:rPr lang="en-US" sz="600" dirty="0">
                  <a:latin typeface="Arial" panose="020B0604020202020204" pitchFamily="34" charset="0"/>
                  <a:cs typeface="Arial" panose="020B0604020202020204" pitchFamily="34" charset="0"/>
                </a:rPr>
                <a:t>All Patients</a:t>
              </a:r>
            </a:p>
            <a:p>
              <a:pPr>
                <a:tabLst>
                  <a:tab pos="104775" algn="l"/>
                  <a:tab pos="912813" algn="l"/>
                  <a:tab pos="1762125" algn="l"/>
                  <a:tab pos="2570163" algn="l"/>
                  <a:tab pos="3368675" algn="l"/>
                  <a:tab pos="4165600" algn="l"/>
                  <a:tab pos="4964113" algn="l"/>
                </a:tabLst>
              </a:pPr>
              <a:r>
                <a:rPr lang="en-US" sz="600" dirty="0">
                  <a:latin typeface="Arial" panose="020B0604020202020204" pitchFamily="34" charset="0"/>
                  <a:cs typeface="Arial" panose="020B0604020202020204" pitchFamily="34" charset="0"/>
                </a:rPr>
                <a:t>Statin Nonusers</a:t>
              </a:r>
            </a:p>
          </p:txBody>
        </p:sp>
        <p:cxnSp>
          <p:nvCxnSpPr>
            <p:cNvPr id="13" name="Straight Connector 12">
              <a:extLst>
                <a:ext uri="{FF2B5EF4-FFF2-40B4-BE49-F238E27FC236}">
                  <a16:creationId xmlns:a16="http://schemas.microsoft.com/office/drawing/2014/main" id="{76BCDBA0-3A30-4A4B-A126-B995E8A5D092}"/>
                </a:ext>
              </a:extLst>
            </p:cNvPr>
            <p:cNvCxnSpPr>
              <a:cxnSpLocks/>
            </p:cNvCxnSpPr>
            <p:nvPr/>
          </p:nvCxnSpPr>
          <p:spPr>
            <a:xfrm>
              <a:off x="2033700" y="3361399"/>
              <a:ext cx="14418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E3FBA752-BCA9-8446-A122-8DDC2CE446C6}"/>
                </a:ext>
              </a:extLst>
            </p:cNvPr>
            <p:cNvCxnSpPr>
              <a:cxnSpLocks/>
            </p:cNvCxnSpPr>
            <p:nvPr/>
          </p:nvCxnSpPr>
          <p:spPr>
            <a:xfrm>
              <a:off x="2033700" y="3455403"/>
              <a:ext cx="144180" cy="0"/>
            </a:xfrm>
            <a:prstGeom prst="line">
              <a:avLst/>
            </a:prstGeom>
            <a:ln w="28575">
              <a:solidFill>
                <a:srgbClr val="142FC8"/>
              </a:solidFill>
            </a:ln>
          </p:spPr>
          <p:style>
            <a:lnRef idx="1">
              <a:schemeClr val="accent1"/>
            </a:lnRef>
            <a:fillRef idx="0">
              <a:schemeClr val="accent1"/>
            </a:fillRef>
            <a:effectRef idx="0">
              <a:schemeClr val="accent1"/>
            </a:effectRef>
            <a:fontRef idx="minor">
              <a:schemeClr val="tx1"/>
            </a:fontRef>
          </p:style>
        </p:cxnSp>
      </p:grpSp>
      <p:grpSp>
        <p:nvGrpSpPr>
          <p:cNvPr id="146" name="Group 145">
            <a:extLst>
              <a:ext uri="{FF2B5EF4-FFF2-40B4-BE49-F238E27FC236}">
                <a16:creationId xmlns:a16="http://schemas.microsoft.com/office/drawing/2014/main" id="{EEA30A8F-319D-9043-A033-7DD5D957670D}"/>
              </a:ext>
            </a:extLst>
          </p:cNvPr>
          <p:cNvGrpSpPr/>
          <p:nvPr/>
        </p:nvGrpSpPr>
        <p:grpSpPr>
          <a:xfrm>
            <a:off x="5315287" y="3598381"/>
            <a:ext cx="906569" cy="184666"/>
            <a:chOff x="2033700" y="3320342"/>
            <a:chExt cx="906569" cy="184666"/>
          </a:xfrm>
        </p:grpSpPr>
        <p:sp>
          <p:nvSpPr>
            <p:cNvPr id="147" name="TextBox 146">
              <a:extLst>
                <a:ext uri="{FF2B5EF4-FFF2-40B4-BE49-F238E27FC236}">
                  <a16:creationId xmlns:a16="http://schemas.microsoft.com/office/drawing/2014/main" id="{6275C34C-415C-4C4C-8049-BFA6B70AE506}"/>
                </a:ext>
              </a:extLst>
            </p:cNvPr>
            <p:cNvSpPr txBox="1"/>
            <p:nvPr/>
          </p:nvSpPr>
          <p:spPr>
            <a:xfrm>
              <a:off x="2250032" y="3320342"/>
              <a:ext cx="690237" cy="184666"/>
            </a:xfrm>
            <a:prstGeom prst="rect">
              <a:avLst/>
            </a:prstGeom>
            <a:noFill/>
          </p:spPr>
          <p:txBody>
            <a:bodyPr wrap="square" lIns="0" tIns="0" rIns="0" bIns="0" rtlCol="0">
              <a:spAutoFit/>
            </a:bodyPr>
            <a:lstStyle/>
            <a:p>
              <a:pPr>
                <a:tabLst>
                  <a:tab pos="104775" algn="l"/>
                  <a:tab pos="912813" algn="l"/>
                  <a:tab pos="1762125" algn="l"/>
                  <a:tab pos="2570163" algn="l"/>
                  <a:tab pos="3368675" algn="l"/>
                  <a:tab pos="4165600" algn="l"/>
                  <a:tab pos="4964113" algn="l"/>
                </a:tabLst>
              </a:pPr>
              <a:r>
                <a:rPr lang="en-US" sz="600" dirty="0">
                  <a:latin typeface="Arial" panose="020B0604020202020204" pitchFamily="34" charset="0"/>
                  <a:cs typeface="Arial" panose="020B0604020202020204" pitchFamily="34" charset="0"/>
                </a:rPr>
                <a:t>All Patients</a:t>
              </a:r>
            </a:p>
            <a:p>
              <a:pPr>
                <a:tabLst>
                  <a:tab pos="104775" algn="l"/>
                  <a:tab pos="912813" algn="l"/>
                  <a:tab pos="1762125" algn="l"/>
                  <a:tab pos="2570163" algn="l"/>
                  <a:tab pos="3368675" algn="l"/>
                  <a:tab pos="4165600" algn="l"/>
                  <a:tab pos="4964113" algn="l"/>
                </a:tabLst>
              </a:pPr>
              <a:r>
                <a:rPr lang="en-US" sz="600" dirty="0">
                  <a:latin typeface="Arial" panose="020B0604020202020204" pitchFamily="34" charset="0"/>
                  <a:cs typeface="Arial" panose="020B0604020202020204" pitchFamily="34" charset="0"/>
                </a:rPr>
                <a:t>Statin Nonusers</a:t>
              </a:r>
            </a:p>
          </p:txBody>
        </p:sp>
        <p:cxnSp>
          <p:nvCxnSpPr>
            <p:cNvPr id="148" name="Straight Connector 147">
              <a:extLst>
                <a:ext uri="{FF2B5EF4-FFF2-40B4-BE49-F238E27FC236}">
                  <a16:creationId xmlns:a16="http://schemas.microsoft.com/office/drawing/2014/main" id="{7885DEE1-AE20-B845-86CB-4E1BE2A1898C}"/>
                </a:ext>
              </a:extLst>
            </p:cNvPr>
            <p:cNvCxnSpPr>
              <a:cxnSpLocks/>
            </p:cNvCxnSpPr>
            <p:nvPr/>
          </p:nvCxnSpPr>
          <p:spPr>
            <a:xfrm>
              <a:off x="2033700" y="3361399"/>
              <a:ext cx="14418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2A78E22F-14F2-D940-BAEA-1487B9D0AD4F}"/>
                </a:ext>
              </a:extLst>
            </p:cNvPr>
            <p:cNvCxnSpPr>
              <a:cxnSpLocks/>
            </p:cNvCxnSpPr>
            <p:nvPr/>
          </p:nvCxnSpPr>
          <p:spPr>
            <a:xfrm>
              <a:off x="2033700" y="3455403"/>
              <a:ext cx="144180" cy="0"/>
            </a:xfrm>
            <a:prstGeom prst="line">
              <a:avLst/>
            </a:prstGeom>
            <a:ln w="28575">
              <a:solidFill>
                <a:srgbClr val="142FC8"/>
              </a:solidFill>
            </a:ln>
          </p:spPr>
          <p:style>
            <a:lnRef idx="1">
              <a:schemeClr val="accent1"/>
            </a:lnRef>
            <a:fillRef idx="0">
              <a:schemeClr val="accent1"/>
            </a:fillRef>
            <a:effectRef idx="0">
              <a:schemeClr val="accent1"/>
            </a:effectRef>
            <a:fontRef idx="minor">
              <a:schemeClr val="tx1"/>
            </a:fontRef>
          </p:style>
        </p:cxnSp>
      </p:grpSp>
      <p:grpSp>
        <p:nvGrpSpPr>
          <p:cNvPr id="150" name="Group 149">
            <a:extLst>
              <a:ext uri="{FF2B5EF4-FFF2-40B4-BE49-F238E27FC236}">
                <a16:creationId xmlns:a16="http://schemas.microsoft.com/office/drawing/2014/main" id="{DCBEBE0A-32C4-CE4B-A69F-41F3345CF204}"/>
              </a:ext>
            </a:extLst>
          </p:cNvPr>
          <p:cNvGrpSpPr/>
          <p:nvPr/>
        </p:nvGrpSpPr>
        <p:grpSpPr>
          <a:xfrm>
            <a:off x="7615277" y="3579481"/>
            <a:ext cx="1129803" cy="184666"/>
            <a:chOff x="2033700" y="3302689"/>
            <a:chExt cx="1129803" cy="184666"/>
          </a:xfrm>
        </p:grpSpPr>
        <p:sp>
          <p:nvSpPr>
            <p:cNvPr id="151" name="TextBox 150">
              <a:extLst>
                <a:ext uri="{FF2B5EF4-FFF2-40B4-BE49-F238E27FC236}">
                  <a16:creationId xmlns:a16="http://schemas.microsoft.com/office/drawing/2014/main" id="{6234E49D-6854-6845-BE12-162E967973DE}"/>
                </a:ext>
              </a:extLst>
            </p:cNvPr>
            <p:cNvSpPr txBox="1"/>
            <p:nvPr/>
          </p:nvSpPr>
          <p:spPr>
            <a:xfrm>
              <a:off x="2473266" y="3302689"/>
              <a:ext cx="690237" cy="184666"/>
            </a:xfrm>
            <a:prstGeom prst="rect">
              <a:avLst/>
            </a:prstGeom>
            <a:noFill/>
          </p:spPr>
          <p:txBody>
            <a:bodyPr wrap="square" lIns="0" tIns="0" rIns="0" bIns="0" rtlCol="0">
              <a:spAutoFit/>
            </a:bodyPr>
            <a:lstStyle/>
            <a:p>
              <a:pPr>
                <a:tabLst>
                  <a:tab pos="104775" algn="l"/>
                  <a:tab pos="912813" algn="l"/>
                  <a:tab pos="1762125" algn="l"/>
                  <a:tab pos="2570163" algn="l"/>
                  <a:tab pos="3368675" algn="l"/>
                  <a:tab pos="4165600" algn="l"/>
                  <a:tab pos="4964113" algn="l"/>
                </a:tabLst>
              </a:pPr>
              <a:r>
                <a:rPr lang="en-US" sz="600" dirty="0">
                  <a:latin typeface="Arial" panose="020B0604020202020204" pitchFamily="34" charset="0"/>
                  <a:cs typeface="Arial" panose="020B0604020202020204" pitchFamily="34" charset="0"/>
                </a:rPr>
                <a:t>Statin users</a:t>
              </a:r>
            </a:p>
            <a:p>
              <a:pPr>
                <a:tabLst>
                  <a:tab pos="104775" algn="l"/>
                  <a:tab pos="912813" algn="l"/>
                  <a:tab pos="1762125" algn="l"/>
                  <a:tab pos="2570163" algn="l"/>
                  <a:tab pos="3368675" algn="l"/>
                  <a:tab pos="4165600" algn="l"/>
                  <a:tab pos="4964113" algn="l"/>
                </a:tabLst>
              </a:pPr>
              <a:r>
                <a:rPr lang="en-US" sz="600" dirty="0">
                  <a:latin typeface="Arial" panose="020B0604020202020204" pitchFamily="34" charset="0"/>
                  <a:cs typeface="Arial" panose="020B0604020202020204" pitchFamily="34" charset="0"/>
                </a:rPr>
                <a:t>Nonusers</a:t>
              </a:r>
            </a:p>
          </p:txBody>
        </p:sp>
        <p:cxnSp>
          <p:nvCxnSpPr>
            <p:cNvPr id="152" name="Straight Connector 151">
              <a:extLst>
                <a:ext uri="{FF2B5EF4-FFF2-40B4-BE49-F238E27FC236}">
                  <a16:creationId xmlns:a16="http://schemas.microsoft.com/office/drawing/2014/main" id="{9C754F95-69F5-5C4A-917A-07C4B9397BB8}"/>
                </a:ext>
              </a:extLst>
            </p:cNvPr>
            <p:cNvCxnSpPr>
              <a:cxnSpLocks/>
            </p:cNvCxnSpPr>
            <p:nvPr/>
          </p:nvCxnSpPr>
          <p:spPr>
            <a:xfrm>
              <a:off x="2033700" y="3361399"/>
              <a:ext cx="14418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0E8E755B-676D-B347-878F-070C8F5F0F01}"/>
                </a:ext>
              </a:extLst>
            </p:cNvPr>
            <p:cNvCxnSpPr>
              <a:cxnSpLocks/>
            </p:cNvCxnSpPr>
            <p:nvPr/>
          </p:nvCxnSpPr>
          <p:spPr>
            <a:xfrm>
              <a:off x="2033700" y="3455403"/>
              <a:ext cx="144180" cy="0"/>
            </a:xfrm>
            <a:prstGeom prst="line">
              <a:avLst/>
            </a:prstGeom>
            <a:ln w="28575">
              <a:solidFill>
                <a:srgbClr val="142FC8"/>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40403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night sky&#10;&#10;Description automatically generated">
            <a:extLst>
              <a:ext uri="{FF2B5EF4-FFF2-40B4-BE49-F238E27FC236}">
                <a16:creationId xmlns:a16="http://schemas.microsoft.com/office/drawing/2014/main" id="{3CEAD1A6-E469-994F-884B-255A0FC53255}"/>
              </a:ext>
            </a:extLst>
          </p:cNvPr>
          <p:cNvPicPr>
            <a:picLocks noChangeAspect="1"/>
          </p:cNvPicPr>
          <p:nvPr/>
        </p:nvPicPr>
        <p:blipFill rotWithShape="1">
          <a:blip r:embed="rId3"/>
          <a:srcRect t="5091" r="30595" b="9368"/>
          <a:stretch/>
        </p:blipFill>
        <p:spPr>
          <a:xfrm>
            <a:off x="0" y="0"/>
            <a:ext cx="9144000" cy="6858000"/>
          </a:xfrm>
          <a:prstGeom prst="rect">
            <a:avLst/>
          </a:prstGeom>
        </p:spPr>
      </p:pic>
      <p:sp>
        <p:nvSpPr>
          <p:cNvPr id="4" name="Rectangle 3">
            <a:extLst>
              <a:ext uri="{FF2B5EF4-FFF2-40B4-BE49-F238E27FC236}">
                <a16:creationId xmlns:a16="http://schemas.microsoft.com/office/drawing/2014/main" id="{5A0D3530-84F9-9A42-8D8C-0D781DB955D1}"/>
              </a:ext>
            </a:extLst>
          </p:cNvPr>
          <p:cNvSpPr/>
          <p:nvPr/>
        </p:nvSpPr>
        <p:spPr>
          <a:xfrm rot="16200000">
            <a:off x="2320498" y="-886068"/>
            <a:ext cx="3987800" cy="8610600"/>
          </a:xfrm>
          <a:prstGeom prst="rect">
            <a:avLst/>
          </a:prstGeom>
          <a:gradFill>
            <a:gsLst>
              <a:gs pos="0">
                <a:srgbClr val="002060">
                  <a:alpha val="24000"/>
                </a:srgbClr>
              </a:gs>
              <a:gs pos="98000">
                <a:srgbClr val="00206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802B9D12-B014-1044-9555-646FFFD36F17}"/>
              </a:ext>
            </a:extLst>
          </p:cNvPr>
          <p:cNvSpPr txBox="1">
            <a:spLocks/>
          </p:cNvSpPr>
          <p:nvPr/>
        </p:nvSpPr>
        <p:spPr>
          <a:xfrm>
            <a:off x="9097" y="2091260"/>
            <a:ext cx="9125805" cy="3321871"/>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Aft>
                <a:spcPts val="1200"/>
              </a:spcAft>
            </a:pPr>
            <a:r>
              <a:rPr lang="en-US" sz="2400" b="1" dirty="0">
                <a:solidFill>
                  <a:srgbClr val="46D7FF"/>
                </a:solidFill>
                <a:latin typeface="Arial" panose="020B0604020202020204" pitchFamily="34" charset="0"/>
                <a:cs typeface="Arial" panose="020B0604020202020204" pitchFamily="34" charset="0"/>
              </a:rPr>
              <a:t>Proposed Mechanisms </a:t>
            </a:r>
            <a:br>
              <a:rPr lang="en-US" sz="2400" b="1" dirty="0">
                <a:solidFill>
                  <a:srgbClr val="46D7FF"/>
                </a:solidFill>
                <a:latin typeface="Arial" panose="020B0604020202020204" pitchFamily="34" charset="0"/>
                <a:cs typeface="Arial" panose="020B0604020202020204" pitchFamily="34" charset="0"/>
              </a:rPr>
            </a:br>
            <a:r>
              <a:rPr lang="en-US" sz="2400" b="1" dirty="0">
                <a:solidFill>
                  <a:srgbClr val="46D7FF"/>
                </a:solidFill>
                <a:latin typeface="Arial" panose="020B0604020202020204" pitchFamily="34" charset="0"/>
                <a:cs typeface="Arial" panose="020B0604020202020204" pitchFamily="34" charset="0"/>
              </a:rPr>
              <a:t>of ADT-Related CVD</a:t>
            </a:r>
          </a:p>
        </p:txBody>
      </p:sp>
      <p:sp>
        <p:nvSpPr>
          <p:cNvPr id="6" name="Freeform 5">
            <a:extLst>
              <a:ext uri="{FF2B5EF4-FFF2-40B4-BE49-F238E27FC236}">
                <a16:creationId xmlns:a16="http://schemas.microsoft.com/office/drawing/2014/main" id="{F1277617-DB7A-7C4A-BFE1-223F713C044F}"/>
              </a:ext>
            </a:extLst>
          </p:cNvPr>
          <p:cNvSpPr/>
          <p:nvPr/>
        </p:nvSpPr>
        <p:spPr>
          <a:xfrm>
            <a:off x="-1" y="1435100"/>
            <a:ext cx="8636002" cy="3987800"/>
          </a:xfrm>
          <a:custGeom>
            <a:avLst/>
            <a:gdLst>
              <a:gd name="connsiteX0" fmla="*/ 0 w 5359400"/>
              <a:gd name="connsiteY0" fmla="*/ 3987800 h 3987800"/>
              <a:gd name="connsiteX1" fmla="*/ 5359400 w 5359400"/>
              <a:gd name="connsiteY1" fmla="*/ 3987800 h 3987800"/>
              <a:gd name="connsiteX2" fmla="*/ 5359400 w 5359400"/>
              <a:gd name="connsiteY2" fmla="*/ 0 h 3987800"/>
              <a:gd name="connsiteX3" fmla="*/ 1524000 w 5359400"/>
              <a:gd name="connsiteY3" fmla="*/ 0 h 3987800"/>
              <a:gd name="connsiteX4" fmla="*/ 1524000 w 5359400"/>
              <a:gd name="connsiteY4" fmla="*/ 0 h 3987800"/>
              <a:gd name="connsiteX0" fmla="*/ 0 w 5359400"/>
              <a:gd name="connsiteY0" fmla="*/ 3987800 h 3987800"/>
              <a:gd name="connsiteX1" fmla="*/ 5359400 w 5359400"/>
              <a:gd name="connsiteY1" fmla="*/ 3987800 h 3987800"/>
              <a:gd name="connsiteX2" fmla="*/ 5359400 w 5359400"/>
              <a:gd name="connsiteY2" fmla="*/ 0 h 3987800"/>
              <a:gd name="connsiteX3" fmla="*/ 1524000 w 5359400"/>
              <a:gd name="connsiteY3" fmla="*/ 0 h 3987800"/>
              <a:gd name="connsiteX4" fmla="*/ 2773861 w 5359400"/>
              <a:gd name="connsiteY4" fmla="*/ 0 h 3987800"/>
              <a:gd name="connsiteX0" fmla="*/ 0 w 5359400"/>
              <a:gd name="connsiteY0" fmla="*/ 3987800 h 3987800"/>
              <a:gd name="connsiteX1" fmla="*/ 5359400 w 5359400"/>
              <a:gd name="connsiteY1" fmla="*/ 3987800 h 3987800"/>
              <a:gd name="connsiteX2" fmla="*/ 5359400 w 5359400"/>
              <a:gd name="connsiteY2" fmla="*/ 0 h 3987800"/>
              <a:gd name="connsiteX3" fmla="*/ 2781785 w 5359400"/>
              <a:gd name="connsiteY3" fmla="*/ 0 h 3987800"/>
              <a:gd name="connsiteX4" fmla="*/ 2773861 w 5359400"/>
              <a:gd name="connsiteY4" fmla="*/ 0 h 398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9400" h="3987800">
                <a:moveTo>
                  <a:pt x="0" y="3987800"/>
                </a:moveTo>
                <a:lnTo>
                  <a:pt x="5359400" y="3987800"/>
                </a:lnTo>
                <a:lnTo>
                  <a:pt x="5359400" y="0"/>
                </a:lnTo>
                <a:lnTo>
                  <a:pt x="2781785" y="0"/>
                </a:lnTo>
                <a:lnTo>
                  <a:pt x="2773861" y="0"/>
                </a:lnTo>
              </a:path>
            </a:pathLst>
          </a:custGeom>
          <a:noFill/>
          <a:ln>
            <a:solidFill>
              <a:srgbClr val="00F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5">
            <a:extLst>
              <a:ext uri="{FF2B5EF4-FFF2-40B4-BE49-F238E27FC236}">
                <a16:creationId xmlns:a16="http://schemas.microsoft.com/office/drawing/2014/main" id="{9A75B94A-591E-F344-9A0F-B837DCC73231}"/>
              </a:ext>
            </a:extLst>
          </p:cNvPr>
          <p:cNvSpPr>
            <a:spLocks noEditPoints="1"/>
          </p:cNvSpPr>
          <p:nvPr/>
        </p:nvSpPr>
        <p:spPr bwMode="auto">
          <a:xfrm>
            <a:off x="3788048" y="2091261"/>
            <a:ext cx="1382697" cy="240557"/>
          </a:xfrm>
          <a:custGeom>
            <a:avLst/>
            <a:gdLst/>
            <a:ahLst/>
            <a:cxnLst>
              <a:cxn ang="0">
                <a:pos x="4946" y="844"/>
              </a:cxn>
              <a:cxn ang="0">
                <a:pos x="4698" y="724"/>
              </a:cxn>
              <a:cxn ang="0">
                <a:pos x="5358" y="618"/>
              </a:cxn>
              <a:cxn ang="0">
                <a:pos x="5472" y="438"/>
              </a:cxn>
              <a:cxn ang="0">
                <a:pos x="5376" y="266"/>
              </a:cxn>
              <a:cxn ang="0">
                <a:pos x="4758" y="270"/>
              </a:cxn>
              <a:cxn ang="0">
                <a:pos x="4558" y="590"/>
              </a:cxn>
              <a:cxn ang="0">
                <a:pos x="4728" y="896"/>
              </a:cxn>
              <a:cxn ang="0">
                <a:pos x="5238" y="334"/>
              </a:cxn>
              <a:cxn ang="0">
                <a:pos x="5362" y="422"/>
              </a:cxn>
              <a:cxn ang="0">
                <a:pos x="5272" y="538"/>
              </a:cxn>
              <a:cxn ang="0">
                <a:pos x="4732" y="412"/>
              </a:cxn>
              <a:cxn ang="0">
                <a:pos x="3740" y="924"/>
              </a:cxn>
              <a:cxn ang="0">
                <a:pos x="3634" y="930"/>
              </a:cxn>
              <a:cxn ang="0">
                <a:pos x="3276" y="264"/>
              </a:cxn>
              <a:cxn ang="0">
                <a:pos x="4140" y="240"/>
              </a:cxn>
              <a:cxn ang="0">
                <a:pos x="960" y="932"/>
              </a:cxn>
              <a:cxn ang="0">
                <a:pos x="818" y="886"/>
              </a:cxn>
              <a:cxn ang="0">
                <a:pos x="356" y="942"/>
              </a:cxn>
              <a:cxn ang="0">
                <a:pos x="42" y="766"/>
              </a:cxn>
              <a:cxn ang="0">
                <a:pos x="32" y="432"/>
              </a:cxn>
              <a:cxn ang="0">
                <a:pos x="384" y="236"/>
              </a:cxn>
              <a:cxn ang="0">
                <a:pos x="894" y="358"/>
              </a:cxn>
              <a:cxn ang="0">
                <a:pos x="580" y="334"/>
              </a:cxn>
              <a:cxn ang="0">
                <a:pos x="156" y="436"/>
              </a:cxn>
              <a:cxn ang="0">
                <a:pos x="122" y="680"/>
              </a:cxn>
              <a:cxn ang="0">
                <a:pos x="392" y="844"/>
              </a:cxn>
              <a:cxn ang="0">
                <a:pos x="820" y="740"/>
              </a:cxn>
              <a:cxn ang="0">
                <a:pos x="852" y="506"/>
              </a:cxn>
              <a:cxn ang="0">
                <a:pos x="580" y="334"/>
              </a:cxn>
              <a:cxn ang="0">
                <a:pos x="4438" y="100"/>
              </a:cxn>
              <a:cxn ang="0">
                <a:pos x="4372" y="22"/>
              </a:cxn>
              <a:cxn ang="0">
                <a:pos x="4332" y="124"/>
              </a:cxn>
              <a:cxn ang="0">
                <a:pos x="4372" y="238"/>
              </a:cxn>
              <a:cxn ang="0">
                <a:pos x="4410" y="942"/>
              </a:cxn>
              <a:cxn ang="0">
                <a:pos x="1210" y="328"/>
              </a:cxn>
              <a:cxn ang="0">
                <a:pos x="1692" y="236"/>
              </a:cxn>
              <a:cxn ang="0">
                <a:pos x="2016" y="384"/>
              </a:cxn>
              <a:cxn ang="0">
                <a:pos x="2054" y="716"/>
              </a:cxn>
              <a:cxn ang="0">
                <a:pos x="1692" y="942"/>
              </a:cxn>
              <a:cxn ang="0">
                <a:pos x="1184" y="822"/>
              </a:cxn>
              <a:cxn ang="0">
                <a:pos x="1136" y="0"/>
              </a:cxn>
              <a:cxn ang="0">
                <a:pos x="1496" y="844"/>
              </a:cxn>
              <a:cxn ang="0">
                <a:pos x="1920" y="742"/>
              </a:cxn>
              <a:cxn ang="0">
                <a:pos x="1952" y="498"/>
              </a:cxn>
              <a:cxn ang="0">
                <a:pos x="1684" y="334"/>
              </a:cxn>
              <a:cxn ang="0">
                <a:pos x="1256" y="438"/>
              </a:cxn>
              <a:cxn ang="0">
                <a:pos x="1224" y="672"/>
              </a:cxn>
              <a:cxn ang="0">
                <a:pos x="1496" y="844"/>
              </a:cxn>
              <a:cxn ang="0">
                <a:pos x="2554" y="236"/>
              </a:cxn>
              <a:cxn ang="0">
                <a:pos x="3054" y="332"/>
              </a:cxn>
              <a:cxn ang="0">
                <a:pos x="3152" y="652"/>
              </a:cxn>
              <a:cxn ang="0">
                <a:pos x="2872" y="934"/>
              </a:cxn>
              <a:cxn ang="0">
                <a:pos x="2314" y="868"/>
              </a:cxn>
              <a:cxn ang="0">
                <a:pos x="2184" y="0"/>
              </a:cxn>
              <a:cxn ang="0">
                <a:pos x="2294" y="328"/>
              </a:cxn>
              <a:cxn ang="0">
                <a:pos x="2968" y="780"/>
              </a:cxn>
              <a:cxn ang="0">
                <a:pos x="3046" y="544"/>
              </a:cxn>
              <a:cxn ang="0">
                <a:pos x="2838" y="340"/>
              </a:cxn>
              <a:cxn ang="0">
                <a:pos x="2370" y="402"/>
              </a:cxn>
              <a:cxn ang="0">
                <a:pos x="2296" y="630"/>
              </a:cxn>
              <a:cxn ang="0">
                <a:pos x="2500" y="838"/>
              </a:cxn>
            </a:cxnLst>
            <a:rect l="0" t="0" r="r" b="b"/>
            <a:pathLst>
              <a:path w="5472" h="952">
                <a:moveTo>
                  <a:pt x="5454" y="922"/>
                </a:moveTo>
                <a:lnTo>
                  <a:pt x="5454" y="922"/>
                </a:lnTo>
                <a:lnTo>
                  <a:pt x="5452" y="902"/>
                </a:lnTo>
                <a:lnTo>
                  <a:pt x="5448" y="886"/>
                </a:lnTo>
                <a:lnTo>
                  <a:pt x="5440" y="872"/>
                </a:lnTo>
                <a:lnTo>
                  <a:pt x="5430" y="862"/>
                </a:lnTo>
                <a:lnTo>
                  <a:pt x="5418" y="854"/>
                </a:lnTo>
                <a:lnTo>
                  <a:pt x="5402" y="848"/>
                </a:lnTo>
                <a:lnTo>
                  <a:pt x="5384" y="844"/>
                </a:lnTo>
                <a:lnTo>
                  <a:pt x="5364" y="844"/>
                </a:lnTo>
                <a:lnTo>
                  <a:pt x="5364" y="844"/>
                </a:lnTo>
                <a:lnTo>
                  <a:pt x="4946" y="844"/>
                </a:lnTo>
                <a:lnTo>
                  <a:pt x="4946" y="844"/>
                </a:lnTo>
                <a:lnTo>
                  <a:pt x="4910" y="842"/>
                </a:lnTo>
                <a:lnTo>
                  <a:pt x="4878" y="838"/>
                </a:lnTo>
                <a:lnTo>
                  <a:pt x="4848" y="832"/>
                </a:lnTo>
                <a:lnTo>
                  <a:pt x="4820" y="824"/>
                </a:lnTo>
                <a:lnTo>
                  <a:pt x="4796" y="814"/>
                </a:lnTo>
                <a:lnTo>
                  <a:pt x="4774" y="800"/>
                </a:lnTo>
                <a:lnTo>
                  <a:pt x="4754" y="788"/>
                </a:lnTo>
                <a:lnTo>
                  <a:pt x="4738" y="772"/>
                </a:lnTo>
                <a:lnTo>
                  <a:pt x="4722" y="756"/>
                </a:lnTo>
                <a:lnTo>
                  <a:pt x="4710" y="740"/>
                </a:lnTo>
                <a:lnTo>
                  <a:pt x="4698" y="724"/>
                </a:lnTo>
                <a:lnTo>
                  <a:pt x="4690" y="706"/>
                </a:lnTo>
                <a:lnTo>
                  <a:pt x="4682" y="688"/>
                </a:lnTo>
                <a:lnTo>
                  <a:pt x="4676" y="672"/>
                </a:lnTo>
                <a:lnTo>
                  <a:pt x="4674" y="654"/>
                </a:lnTo>
                <a:lnTo>
                  <a:pt x="4670" y="638"/>
                </a:lnTo>
                <a:lnTo>
                  <a:pt x="4670" y="638"/>
                </a:lnTo>
                <a:lnTo>
                  <a:pt x="5252" y="638"/>
                </a:lnTo>
                <a:lnTo>
                  <a:pt x="5252" y="638"/>
                </a:lnTo>
                <a:lnTo>
                  <a:pt x="5282" y="636"/>
                </a:lnTo>
                <a:lnTo>
                  <a:pt x="5310" y="632"/>
                </a:lnTo>
                <a:lnTo>
                  <a:pt x="5336" y="626"/>
                </a:lnTo>
                <a:lnTo>
                  <a:pt x="5358" y="618"/>
                </a:lnTo>
                <a:lnTo>
                  <a:pt x="5378" y="608"/>
                </a:lnTo>
                <a:lnTo>
                  <a:pt x="5396" y="596"/>
                </a:lnTo>
                <a:lnTo>
                  <a:pt x="5412" y="582"/>
                </a:lnTo>
                <a:lnTo>
                  <a:pt x="5426" y="568"/>
                </a:lnTo>
                <a:lnTo>
                  <a:pt x="5438" y="552"/>
                </a:lnTo>
                <a:lnTo>
                  <a:pt x="5448" y="536"/>
                </a:lnTo>
                <a:lnTo>
                  <a:pt x="5456" y="518"/>
                </a:lnTo>
                <a:lnTo>
                  <a:pt x="5462" y="502"/>
                </a:lnTo>
                <a:lnTo>
                  <a:pt x="5466" y="486"/>
                </a:lnTo>
                <a:lnTo>
                  <a:pt x="5470" y="468"/>
                </a:lnTo>
                <a:lnTo>
                  <a:pt x="5472" y="452"/>
                </a:lnTo>
                <a:lnTo>
                  <a:pt x="5472" y="438"/>
                </a:lnTo>
                <a:lnTo>
                  <a:pt x="5472" y="438"/>
                </a:lnTo>
                <a:lnTo>
                  <a:pt x="5472" y="422"/>
                </a:lnTo>
                <a:lnTo>
                  <a:pt x="5470" y="404"/>
                </a:lnTo>
                <a:lnTo>
                  <a:pt x="5466" y="388"/>
                </a:lnTo>
                <a:lnTo>
                  <a:pt x="5460" y="370"/>
                </a:lnTo>
                <a:lnTo>
                  <a:pt x="5454" y="354"/>
                </a:lnTo>
                <a:lnTo>
                  <a:pt x="5446" y="336"/>
                </a:lnTo>
                <a:lnTo>
                  <a:pt x="5436" y="320"/>
                </a:lnTo>
                <a:lnTo>
                  <a:pt x="5424" y="306"/>
                </a:lnTo>
                <a:lnTo>
                  <a:pt x="5410" y="292"/>
                </a:lnTo>
                <a:lnTo>
                  <a:pt x="5394" y="278"/>
                </a:lnTo>
                <a:lnTo>
                  <a:pt x="5376" y="266"/>
                </a:lnTo>
                <a:lnTo>
                  <a:pt x="5356" y="256"/>
                </a:lnTo>
                <a:lnTo>
                  <a:pt x="5334" y="248"/>
                </a:lnTo>
                <a:lnTo>
                  <a:pt x="5310" y="242"/>
                </a:lnTo>
                <a:lnTo>
                  <a:pt x="5282" y="238"/>
                </a:lnTo>
                <a:lnTo>
                  <a:pt x="5252" y="236"/>
                </a:lnTo>
                <a:lnTo>
                  <a:pt x="5252" y="236"/>
                </a:lnTo>
                <a:lnTo>
                  <a:pt x="4938" y="236"/>
                </a:lnTo>
                <a:lnTo>
                  <a:pt x="4938" y="236"/>
                </a:lnTo>
                <a:lnTo>
                  <a:pt x="4886" y="238"/>
                </a:lnTo>
                <a:lnTo>
                  <a:pt x="4840" y="246"/>
                </a:lnTo>
                <a:lnTo>
                  <a:pt x="4796" y="256"/>
                </a:lnTo>
                <a:lnTo>
                  <a:pt x="4758" y="270"/>
                </a:lnTo>
                <a:lnTo>
                  <a:pt x="4724" y="286"/>
                </a:lnTo>
                <a:lnTo>
                  <a:pt x="4692" y="306"/>
                </a:lnTo>
                <a:lnTo>
                  <a:pt x="4664" y="328"/>
                </a:lnTo>
                <a:lnTo>
                  <a:pt x="4640" y="354"/>
                </a:lnTo>
                <a:lnTo>
                  <a:pt x="4620" y="380"/>
                </a:lnTo>
                <a:lnTo>
                  <a:pt x="4602" y="408"/>
                </a:lnTo>
                <a:lnTo>
                  <a:pt x="4588" y="438"/>
                </a:lnTo>
                <a:lnTo>
                  <a:pt x="4578" y="468"/>
                </a:lnTo>
                <a:lnTo>
                  <a:pt x="4568" y="498"/>
                </a:lnTo>
                <a:lnTo>
                  <a:pt x="4562" y="528"/>
                </a:lnTo>
                <a:lnTo>
                  <a:pt x="4560" y="560"/>
                </a:lnTo>
                <a:lnTo>
                  <a:pt x="4558" y="590"/>
                </a:lnTo>
                <a:lnTo>
                  <a:pt x="4558" y="590"/>
                </a:lnTo>
                <a:lnTo>
                  <a:pt x="4560" y="622"/>
                </a:lnTo>
                <a:lnTo>
                  <a:pt x="4564" y="654"/>
                </a:lnTo>
                <a:lnTo>
                  <a:pt x="4570" y="686"/>
                </a:lnTo>
                <a:lnTo>
                  <a:pt x="4578" y="718"/>
                </a:lnTo>
                <a:lnTo>
                  <a:pt x="4592" y="748"/>
                </a:lnTo>
                <a:lnTo>
                  <a:pt x="4606" y="778"/>
                </a:lnTo>
                <a:lnTo>
                  <a:pt x="4624" y="804"/>
                </a:lnTo>
                <a:lnTo>
                  <a:pt x="4646" y="830"/>
                </a:lnTo>
                <a:lnTo>
                  <a:pt x="4670" y="854"/>
                </a:lnTo>
                <a:lnTo>
                  <a:pt x="4698" y="876"/>
                </a:lnTo>
                <a:lnTo>
                  <a:pt x="4728" y="896"/>
                </a:lnTo>
                <a:lnTo>
                  <a:pt x="4764" y="912"/>
                </a:lnTo>
                <a:lnTo>
                  <a:pt x="4802" y="924"/>
                </a:lnTo>
                <a:lnTo>
                  <a:pt x="4842" y="934"/>
                </a:lnTo>
                <a:lnTo>
                  <a:pt x="4888" y="940"/>
                </a:lnTo>
                <a:lnTo>
                  <a:pt x="4938" y="942"/>
                </a:lnTo>
                <a:lnTo>
                  <a:pt x="5454" y="942"/>
                </a:lnTo>
                <a:lnTo>
                  <a:pt x="5454" y="942"/>
                </a:lnTo>
                <a:lnTo>
                  <a:pt x="5454" y="922"/>
                </a:lnTo>
                <a:lnTo>
                  <a:pt x="5454" y="922"/>
                </a:lnTo>
                <a:close/>
                <a:moveTo>
                  <a:pt x="4946" y="334"/>
                </a:moveTo>
                <a:lnTo>
                  <a:pt x="4946" y="334"/>
                </a:lnTo>
                <a:lnTo>
                  <a:pt x="5238" y="334"/>
                </a:lnTo>
                <a:lnTo>
                  <a:pt x="5238" y="334"/>
                </a:lnTo>
                <a:lnTo>
                  <a:pt x="5256" y="336"/>
                </a:lnTo>
                <a:lnTo>
                  <a:pt x="5272" y="338"/>
                </a:lnTo>
                <a:lnTo>
                  <a:pt x="5286" y="340"/>
                </a:lnTo>
                <a:lnTo>
                  <a:pt x="5300" y="344"/>
                </a:lnTo>
                <a:lnTo>
                  <a:pt x="5312" y="350"/>
                </a:lnTo>
                <a:lnTo>
                  <a:pt x="5322" y="356"/>
                </a:lnTo>
                <a:lnTo>
                  <a:pt x="5330" y="364"/>
                </a:lnTo>
                <a:lnTo>
                  <a:pt x="5338" y="370"/>
                </a:lnTo>
                <a:lnTo>
                  <a:pt x="5350" y="388"/>
                </a:lnTo>
                <a:lnTo>
                  <a:pt x="5358" y="404"/>
                </a:lnTo>
                <a:lnTo>
                  <a:pt x="5362" y="422"/>
                </a:lnTo>
                <a:lnTo>
                  <a:pt x="5362" y="438"/>
                </a:lnTo>
                <a:lnTo>
                  <a:pt x="5362" y="438"/>
                </a:lnTo>
                <a:lnTo>
                  <a:pt x="5362" y="452"/>
                </a:lnTo>
                <a:lnTo>
                  <a:pt x="5358" y="468"/>
                </a:lnTo>
                <a:lnTo>
                  <a:pt x="5350" y="486"/>
                </a:lnTo>
                <a:lnTo>
                  <a:pt x="5338" y="502"/>
                </a:lnTo>
                <a:lnTo>
                  <a:pt x="5332" y="510"/>
                </a:lnTo>
                <a:lnTo>
                  <a:pt x="5322" y="518"/>
                </a:lnTo>
                <a:lnTo>
                  <a:pt x="5312" y="524"/>
                </a:lnTo>
                <a:lnTo>
                  <a:pt x="5300" y="530"/>
                </a:lnTo>
                <a:lnTo>
                  <a:pt x="5288" y="534"/>
                </a:lnTo>
                <a:lnTo>
                  <a:pt x="5272" y="538"/>
                </a:lnTo>
                <a:lnTo>
                  <a:pt x="5256" y="540"/>
                </a:lnTo>
                <a:lnTo>
                  <a:pt x="5238" y="540"/>
                </a:lnTo>
                <a:lnTo>
                  <a:pt x="5238" y="540"/>
                </a:lnTo>
                <a:lnTo>
                  <a:pt x="4670" y="540"/>
                </a:lnTo>
                <a:lnTo>
                  <a:pt x="4670" y="540"/>
                </a:lnTo>
                <a:lnTo>
                  <a:pt x="4676" y="512"/>
                </a:lnTo>
                <a:lnTo>
                  <a:pt x="4680" y="496"/>
                </a:lnTo>
                <a:lnTo>
                  <a:pt x="4688" y="478"/>
                </a:lnTo>
                <a:lnTo>
                  <a:pt x="4696" y="462"/>
                </a:lnTo>
                <a:lnTo>
                  <a:pt x="4706" y="444"/>
                </a:lnTo>
                <a:lnTo>
                  <a:pt x="4718" y="428"/>
                </a:lnTo>
                <a:lnTo>
                  <a:pt x="4732" y="412"/>
                </a:lnTo>
                <a:lnTo>
                  <a:pt x="4750" y="396"/>
                </a:lnTo>
                <a:lnTo>
                  <a:pt x="4768" y="382"/>
                </a:lnTo>
                <a:lnTo>
                  <a:pt x="4790" y="368"/>
                </a:lnTo>
                <a:lnTo>
                  <a:pt x="4816" y="356"/>
                </a:lnTo>
                <a:lnTo>
                  <a:pt x="4844" y="348"/>
                </a:lnTo>
                <a:lnTo>
                  <a:pt x="4874" y="340"/>
                </a:lnTo>
                <a:lnTo>
                  <a:pt x="4908" y="336"/>
                </a:lnTo>
                <a:lnTo>
                  <a:pt x="4946" y="334"/>
                </a:lnTo>
                <a:lnTo>
                  <a:pt x="4946" y="334"/>
                </a:lnTo>
                <a:close/>
                <a:moveTo>
                  <a:pt x="3760" y="898"/>
                </a:moveTo>
                <a:lnTo>
                  <a:pt x="3760" y="898"/>
                </a:lnTo>
                <a:lnTo>
                  <a:pt x="3740" y="924"/>
                </a:lnTo>
                <a:lnTo>
                  <a:pt x="3730" y="932"/>
                </a:lnTo>
                <a:lnTo>
                  <a:pt x="3720" y="940"/>
                </a:lnTo>
                <a:lnTo>
                  <a:pt x="3712" y="946"/>
                </a:lnTo>
                <a:lnTo>
                  <a:pt x="3702" y="950"/>
                </a:lnTo>
                <a:lnTo>
                  <a:pt x="3694" y="952"/>
                </a:lnTo>
                <a:lnTo>
                  <a:pt x="3684" y="952"/>
                </a:lnTo>
                <a:lnTo>
                  <a:pt x="3684" y="952"/>
                </a:lnTo>
                <a:lnTo>
                  <a:pt x="3670" y="952"/>
                </a:lnTo>
                <a:lnTo>
                  <a:pt x="3660" y="948"/>
                </a:lnTo>
                <a:lnTo>
                  <a:pt x="3650" y="944"/>
                </a:lnTo>
                <a:lnTo>
                  <a:pt x="3642" y="938"/>
                </a:lnTo>
                <a:lnTo>
                  <a:pt x="3634" y="930"/>
                </a:lnTo>
                <a:lnTo>
                  <a:pt x="3624" y="920"/>
                </a:lnTo>
                <a:lnTo>
                  <a:pt x="3606" y="898"/>
                </a:lnTo>
                <a:lnTo>
                  <a:pt x="3606" y="898"/>
                </a:lnTo>
                <a:lnTo>
                  <a:pt x="3124" y="236"/>
                </a:lnTo>
                <a:lnTo>
                  <a:pt x="3124" y="236"/>
                </a:lnTo>
                <a:lnTo>
                  <a:pt x="3188" y="236"/>
                </a:lnTo>
                <a:lnTo>
                  <a:pt x="3188" y="236"/>
                </a:lnTo>
                <a:lnTo>
                  <a:pt x="3212" y="238"/>
                </a:lnTo>
                <a:lnTo>
                  <a:pt x="3232" y="240"/>
                </a:lnTo>
                <a:lnTo>
                  <a:pt x="3250" y="246"/>
                </a:lnTo>
                <a:lnTo>
                  <a:pt x="3264" y="254"/>
                </a:lnTo>
                <a:lnTo>
                  <a:pt x="3276" y="264"/>
                </a:lnTo>
                <a:lnTo>
                  <a:pt x="3286" y="274"/>
                </a:lnTo>
                <a:lnTo>
                  <a:pt x="3308" y="302"/>
                </a:lnTo>
                <a:lnTo>
                  <a:pt x="3308" y="302"/>
                </a:lnTo>
                <a:lnTo>
                  <a:pt x="3686" y="836"/>
                </a:lnTo>
                <a:lnTo>
                  <a:pt x="3686" y="836"/>
                </a:lnTo>
                <a:lnTo>
                  <a:pt x="4066" y="300"/>
                </a:lnTo>
                <a:lnTo>
                  <a:pt x="4066" y="300"/>
                </a:lnTo>
                <a:lnTo>
                  <a:pt x="4086" y="274"/>
                </a:lnTo>
                <a:lnTo>
                  <a:pt x="4098" y="262"/>
                </a:lnTo>
                <a:lnTo>
                  <a:pt x="4110" y="254"/>
                </a:lnTo>
                <a:lnTo>
                  <a:pt x="4124" y="246"/>
                </a:lnTo>
                <a:lnTo>
                  <a:pt x="4140" y="240"/>
                </a:lnTo>
                <a:lnTo>
                  <a:pt x="4160" y="238"/>
                </a:lnTo>
                <a:lnTo>
                  <a:pt x="4184" y="236"/>
                </a:lnTo>
                <a:lnTo>
                  <a:pt x="4184" y="236"/>
                </a:lnTo>
                <a:lnTo>
                  <a:pt x="4242" y="236"/>
                </a:lnTo>
                <a:lnTo>
                  <a:pt x="4242" y="236"/>
                </a:lnTo>
                <a:lnTo>
                  <a:pt x="3760" y="898"/>
                </a:lnTo>
                <a:lnTo>
                  <a:pt x="3760" y="898"/>
                </a:lnTo>
                <a:close/>
                <a:moveTo>
                  <a:pt x="1002" y="942"/>
                </a:moveTo>
                <a:lnTo>
                  <a:pt x="1002" y="942"/>
                </a:lnTo>
                <a:lnTo>
                  <a:pt x="986" y="940"/>
                </a:lnTo>
                <a:lnTo>
                  <a:pt x="972" y="938"/>
                </a:lnTo>
                <a:lnTo>
                  <a:pt x="960" y="932"/>
                </a:lnTo>
                <a:lnTo>
                  <a:pt x="948" y="926"/>
                </a:lnTo>
                <a:lnTo>
                  <a:pt x="938" y="916"/>
                </a:lnTo>
                <a:lnTo>
                  <a:pt x="932" y="904"/>
                </a:lnTo>
                <a:lnTo>
                  <a:pt x="926" y="890"/>
                </a:lnTo>
                <a:lnTo>
                  <a:pt x="922" y="874"/>
                </a:lnTo>
                <a:lnTo>
                  <a:pt x="906" y="796"/>
                </a:lnTo>
                <a:lnTo>
                  <a:pt x="906" y="796"/>
                </a:lnTo>
                <a:lnTo>
                  <a:pt x="894" y="816"/>
                </a:lnTo>
                <a:lnTo>
                  <a:pt x="876" y="838"/>
                </a:lnTo>
                <a:lnTo>
                  <a:pt x="850" y="862"/>
                </a:lnTo>
                <a:lnTo>
                  <a:pt x="836" y="874"/>
                </a:lnTo>
                <a:lnTo>
                  <a:pt x="818" y="886"/>
                </a:lnTo>
                <a:lnTo>
                  <a:pt x="798" y="898"/>
                </a:lnTo>
                <a:lnTo>
                  <a:pt x="778" y="908"/>
                </a:lnTo>
                <a:lnTo>
                  <a:pt x="754" y="918"/>
                </a:lnTo>
                <a:lnTo>
                  <a:pt x="728" y="926"/>
                </a:lnTo>
                <a:lnTo>
                  <a:pt x="700" y="932"/>
                </a:lnTo>
                <a:lnTo>
                  <a:pt x="670" y="938"/>
                </a:lnTo>
                <a:lnTo>
                  <a:pt x="638" y="940"/>
                </a:lnTo>
                <a:lnTo>
                  <a:pt x="604" y="942"/>
                </a:lnTo>
                <a:lnTo>
                  <a:pt x="604" y="942"/>
                </a:lnTo>
                <a:lnTo>
                  <a:pt x="384" y="942"/>
                </a:lnTo>
                <a:lnTo>
                  <a:pt x="384" y="942"/>
                </a:lnTo>
                <a:lnTo>
                  <a:pt x="356" y="942"/>
                </a:lnTo>
                <a:lnTo>
                  <a:pt x="330" y="940"/>
                </a:lnTo>
                <a:lnTo>
                  <a:pt x="306" y="936"/>
                </a:lnTo>
                <a:lnTo>
                  <a:pt x="282" y="932"/>
                </a:lnTo>
                <a:lnTo>
                  <a:pt x="258" y="928"/>
                </a:lnTo>
                <a:lnTo>
                  <a:pt x="238" y="922"/>
                </a:lnTo>
                <a:lnTo>
                  <a:pt x="198" y="908"/>
                </a:lnTo>
                <a:lnTo>
                  <a:pt x="162" y="890"/>
                </a:lnTo>
                <a:lnTo>
                  <a:pt x="130" y="870"/>
                </a:lnTo>
                <a:lnTo>
                  <a:pt x="104" y="846"/>
                </a:lnTo>
                <a:lnTo>
                  <a:pt x="80" y="822"/>
                </a:lnTo>
                <a:lnTo>
                  <a:pt x="60" y="794"/>
                </a:lnTo>
                <a:lnTo>
                  <a:pt x="42" y="766"/>
                </a:lnTo>
                <a:lnTo>
                  <a:pt x="28" y="738"/>
                </a:lnTo>
                <a:lnTo>
                  <a:pt x="18" y="708"/>
                </a:lnTo>
                <a:lnTo>
                  <a:pt x="10" y="678"/>
                </a:lnTo>
                <a:lnTo>
                  <a:pt x="4" y="648"/>
                </a:lnTo>
                <a:lnTo>
                  <a:pt x="2" y="618"/>
                </a:lnTo>
                <a:lnTo>
                  <a:pt x="0" y="590"/>
                </a:lnTo>
                <a:lnTo>
                  <a:pt x="0" y="590"/>
                </a:lnTo>
                <a:lnTo>
                  <a:pt x="2" y="558"/>
                </a:lnTo>
                <a:lnTo>
                  <a:pt x="4" y="526"/>
                </a:lnTo>
                <a:lnTo>
                  <a:pt x="12" y="494"/>
                </a:lnTo>
                <a:lnTo>
                  <a:pt x="20" y="462"/>
                </a:lnTo>
                <a:lnTo>
                  <a:pt x="32" y="432"/>
                </a:lnTo>
                <a:lnTo>
                  <a:pt x="46" y="404"/>
                </a:lnTo>
                <a:lnTo>
                  <a:pt x="64" y="376"/>
                </a:lnTo>
                <a:lnTo>
                  <a:pt x="86" y="350"/>
                </a:lnTo>
                <a:lnTo>
                  <a:pt x="110" y="326"/>
                </a:lnTo>
                <a:lnTo>
                  <a:pt x="138" y="304"/>
                </a:lnTo>
                <a:lnTo>
                  <a:pt x="170" y="284"/>
                </a:lnTo>
                <a:lnTo>
                  <a:pt x="204" y="268"/>
                </a:lnTo>
                <a:lnTo>
                  <a:pt x="244" y="254"/>
                </a:lnTo>
                <a:lnTo>
                  <a:pt x="286" y="244"/>
                </a:lnTo>
                <a:lnTo>
                  <a:pt x="332" y="238"/>
                </a:lnTo>
                <a:lnTo>
                  <a:pt x="384" y="236"/>
                </a:lnTo>
                <a:lnTo>
                  <a:pt x="384" y="236"/>
                </a:lnTo>
                <a:lnTo>
                  <a:pt x="604" y="236"/>
                </a:lnTo>
                <a:lnTo>
                  <a:pt x="604" y="236"/>
                </a:lnTo>
                <a:lnTo>
                  <a:pt x="642" y="238"/>
                </a:lnTo>
                <a:lnTo>
                  <a:pt x="680" y="242"/>
                </a:lnTo>
                <a:lnTo>
                  <a:pt x="714" y="248"/>
                </a:lnTo>
                <a:lnTo>
                  <a:pt x="746" y="258"/>
                </a:lnTo>
                <a:lnTo>
                  <a:pt x="776" y="270"/>
                </a:lnTo>
                <a:lnTo>
                  <a:pt x="804" y="284"/>
                </a:lnTo>
                <a:lnTo>
                  <a:pt x="830" y="300"/>
                </a:lnTo>
                <a:lnTo>
                  <a:pt x="854" y="318"/>
                </a:lnTo>
                <a:lnTo>
                  <a:pt x="876" y="338"/>
                </a:lnTo>
                <a:lnTo>
                  <a:pt x="894" y="358"/>
                </a:lnTo>
                <a:lnTo>
                  <a:pt x="912" y="382"/>
                </a:lnTo>
                <a:lnTo>
                  <a:pt x="926" y="406"/>
                </a:lnTo>
                <a:lnTo>
                  <a:pt x="940" y="432"/>
                </a:lnTo>
                <a:lnTo>
                  <a:pt x="950" y="458"/>
                </a:lnTo>
                <a:lnTo>
                  <a:pt x="958" y="484"/>
                </a:lnTo>
                <a:lnTo>
                  <a:pt x="966" y="514"/>
                </a:lnTo>
                <a:lnTo>
                  <a:pt x="966" y="514"/>
                </a:lnTo>
                <a:lnTo>
                  <a:pt x="1046" y="942"/>
                </a:lnTo>
                <a:lnTo>
                  <a:pt x="1046" y="942"/>
                </a:lnTo>
                <a:lnTo>
                  <a:pt x="1002" y="942"/>
                </a:lnTo>
                <a:lnTo>
                  <a:pt x="1002" y="942"/>
                </a:lnTo>
                <a:close/>
                <a:moveTo>
                  <a:pt x="580" y="334"/>
                </a:moveTo>
                <a:lnTo>
                  <a:pt x="580" y="334"/>
                </a:lnTo>
                <a:lnTo>
                  <a:pt x="392" y="334"/>
                </a:lnTo>
                <a:lnTo>
                  <a:pt x="392" y="334"/>
                </a:lnTo>
                <a:lnTo>
                  <a:pt x="354" y="336"/>
                </a:lnTo>
                <a:lnTo>
                  <a:pt x="318" y="340"/>
                </a:lnTo>
                <a:lnTo>
                  <a:pt x="286" y="348"/>
                </a:lnTo>
                <a:lnTo>
                  <a:pt x="258" y="358"/>
                </a:lnTo>
                <a:lnTo>
                  <a:pt x="232" y="370"/>
                </a:lnTo>
                <a:lnTo>
                  <a:pt x="210" y="384"/>
                </a:lnTo>
                <a:lnTo>
                  <a:pt x="188" y="400"/>
                </a:lnTo>
                <a:lnTo>
                  <a:pt x="170" y="416"/>
                </a:lnTo>
                <a:lnTo>
                  <a:pt x="156" y="436"/>
                </a:lnTo>
                <a:lnTo>
                  <a:pt x="142" y="456"/>
                </a:lnTo>
                <a:lnTo>
                  <a:pt x="132" y="476"/>
                </a:lnTo>
                <a:lnTo>
                  <a:pt x="122" y="498"/>
                </a:lnTo>
                <a:lnTo>
                  <a:pt x="116" y="520"/>
                </a:lnTo>
                <a:lnTo>
                  <a:pt x="112" y="544"/>
                </a:lnTo>
                <a:lnTo>
                  <a:pt x="110" y="566"/>
                </a:lnTo>
                <a:lnTo>
                  <a:pt x="108" y="590"/>
                </a:lnTo>
                <a:lnTo>
                  <a:pt x="108" y="590"/>
                </a:lnTo>
                <a:lnTo>
                  <a:pt x="110" y="612"/>
                </a:lnTo>
                <a:lnTo>
                  <a:pt x="112" y="636"/>
                </a:lnTo>
                <a:lnTo>
                  <a:pt x="116" y="658"/>
                </a:lnTo>
                <a:lnTo>
                  <a:pt x="122" y="680"/>
                </a:lnTo>
                <a:lnTo>
                  <a:pt x="132" y="702"/>
                </a:lnTo>
                <a:lnTo>
                  <a:pt x="142" y="724"/>
                </a:lnTo>
                <a:lnTo>
                  <a:pt x="156" y="744"/>
                </a:lnTo>
                <a:lnTo>
                  <a:pt x="170" y="762"/>
                </a:lnTo>
                <a:lnTo>
                  <a:pt x="188" y="780"/>
                </a:lnTo>
                <a:lnTo>
                  <a:pt x="210" y="796"/>
                </a:lnTo>
                <a:lnTo>
                  <a:pt x="232" y="810"/>
                </a:lnTo>
                <a:lnTo>
                  <a:pt x="258" y="822"/>
                </a:lnTo>
                <a:lnTo>
                  <a:pt x="286" y="830"/>
                </a:lnTo>
                <a:lnTo>
                  <a:pt x="318" y="838"/>
                </a:lnTo>
                <a:lnTo>
                  <a:pt x="354" y="842"/>
                </a:lnTo>
                <a:lnTo>
                  <a:pt x="392" y="844"/>
                </a:lnTo>
                <a:lnTo>
                  <a:pt x="392" y="844"/>
                </a:lnTo>
                <a:lnTo>
                  <a:pt x="580" y="844"/>
                </a:lnTo>
                <a:lnTo>
                  <a:pt x="580" y="844"/>
                </a:lnTo>
                <a:lnTo>
                  <a:pt x="618" y="842"/>
                </a:lnTo>
                <a:lnTo>
                  <a:pt x="654" y="838"/>
                </a:lnTo>
                <a:lnTo>
                  <a:pt x="688" y="830"/>
                </a:lnTo>
                <a:lnTo>
                  <a:pt x="716" y="820"/>
                </a:lnTo>
                <a:lnTo>
                  <a:pt x="744" y="808"/>
                </a:lnTo>
                <a:lnTo>
                  <a:pt x="766" y="794"/>
                </a:lnTo>
                <a:lnTo>
                  <a:pt x="786" y="778"/>
                </a:lnTo>
                <a:lnTo>
                  <a:pt x="804" y="760"/>
                </a:lnTo>
                <a:lnTo>
                  <a:pt x="820" y="740"/>
                </a:lnTo>
                <a:lnTo>
                  <a:pt x="832" y="720"/>
                </a:lnTo>
                <a:lnTo>
                  <a:pt x="842" y="700"/>
                </a:lnTo>
                <a:lnTo>
                  <a:pt x="850" y="678"/>
                </a:lnTo>
                <a:lnTo>
                  <a:pt x="856" y="656"/>
                </a:lnTo>
                <a:lnTo>
                  <a:pt x="860" y="634"/>
                </a:lnTo>
                <a:lnTo>
                  <a:pt x="864" y="610"/>
                </a:lnTo>
                <a:lnTo>
                  <a:pt x="864" y="590"/>
                </a:lnTo>
                <a:lnTo>
                  <a:pt x="864" y="590"/>
                </a:lnTo>
                <a:lnTo>
                  <a:pt x="864" y="570"/>
                </a:lnTo>
                <a:lnTo>
                  <a:pt x="862" y="548"/>
                </a:lnTo>
                <a:lnTo>
                  <a:pt x="858" y="528"/>
                </a:lnTo>
                <a:lnTo>
                  <a:pt x="852" y="506"/>
                </a:lnTo>
                <a:lnTo>
                  <a:pt x="844" y="484"/>
                </a:lnTo>
                <a:lnTo>
                  <a:pt x="834" y="464"/>
                </a:lnTo>
                <a:lnTo>
                  <a:pt x="822" y="444"/>
                </a:lnTo>
                <a:lnTo>
                  <a:pt x="806" y="424"/>
                </a:lnTo>
                <a:lnTo>
                  <a:pt x="790" y="406"/>
                </a:lnTo>
                <a:lnTo>
                  <a:pt x="770" y="388"/>
                </a:lnTo>
                <a:lnTo>
                  <a:pt x="746" y="372"/>
                </a:lnTo>
                <a:lnTo>
                  <a:pt x="720" y="360"/>
                </a:lnTo>
                <a:lnTo>
                  <a:pt x="690" y="350"/>
                </a:lnTo>
                <a:lnTo>
                  <a:pt x="656" y="342"/>
                </a:lnTo>
                <a:lnTo>
                  <a:pt x="620" y="336"/>
                </a:lnTo>
                <a:lnTo>
                  <a:pt x="580" y="334"/>
                </a:lnTo>
                <a:lnTo>
                  <a:pt x="580" y="334"/>
                </a:lnTo>
                <a:close/>
                <a:moveTo>
                  <a:pt x="4384" y="156"/>
                </a:moveTo>
                <a:lnTo>
                  <a:pt x="4384" y="156"/>
                </a:lnTo>
                <a:lnTo>
                  <a:pt x="4394" y="154"/>
                </a:lnTo>
                <a:lnTo>
                  <a:pt x="4404" y="152"/>
                </a:lnTo>
                <a:lnTo>
                  <a:pt x="4414" y="148"/>
                </a:lnTo>
                <a:lnTo>
                  <a:pt x="4422" y="142"/>
                </a:lnTo>
                <a:lnTo>
                  <a:pt x="4430" y="134"/>
                </a:lnTo>
                <a:lnTo>
                  <a:pt x="4434" y="124"/>
                </a:lnTo>
                <a:lnTo>
                  <a:pt x="4438" y="112"/>
                </a:lnTo>
                <a:lnTo>
                  <a:pt x="4438" y="100"/>
                </a:lnTo>
                <a:lnTo>
                  <a:pt x="4438" y="100"/>
                </a:lnTo>
                <a:lnTo>
                  <a:pt x="4438" y="76"/>
                </a:lnTo>
                <a:lnTo>
                  <a:pt x="4438" y="76"/>
                </a:lnTo>
                <a:lnTo>
                  <a:pt x="4438" y="64"/>
                </a:lnTo>
                <a:lnTo>
                  <a:pt x="4434" y="52"/>
                </a:lnTo>
                <a:lnTo>
                  <a:pt x="4430" y="42"/>
                </a:lnTo>
                <a:lnTo>
                  <a:pt x="4422" y="34"/>
                </a:lnTo>
                <a:lnTo>
                  <a:pt x="4414" y="28"/>
                </a:lnTo>
                <a:lnTo>
                  <a:pt x="4404" y="24"/>
                </a:lnTo>
                <a:lnTo>
                  <a:pt x="4394" y="22"/>
                </a:lnTo>
                <a:lnTo>
                  <a:pt x="4384" y="20"/>
                </a:lnTo>
                <a:lnTo>
                  <a:pt x="4384" y="20"/>
                </a:lnTo>
                <a:lnTo>
                  <a:pt x="4372" y="22"/>
                </a:lnTo>
                <a:lnTo>
                  <a:pt x="4362" y="24"/>
                </a:lnTo>
                <a:lnTo>
                  <a:pt x="4352" y="28"/>
                </a:lnTo>
                <a:lnTo>
                  <a:pt x="4344" y="34"/>
                </a:lnTo>
                <a:lnTo>
                  <a:pt x="4338" y="42"/>
                </a:lnTo>
                <a:lnTo>
                  <a:pt x="4332" y="52"/>
                </a:lnTo>
                <a:lnTo>
                  <a:pt x="4328" y="64"/>
                </a:lnTo>
                <a:lnTo>
                  <a:pt x="4328" y="76"/>
                </a:lnTo>
                <a:lnTo>
                  <a:pt x="4328" y="76"/>
                </a:lnTo>
                <a:lnTo>
                  <a:pt x="4328" y="100"/>
                </a:lnTo>
                <a:lnTo>
                  <a:pt x="4328" y="100"/>
                </a:lnTo>
                <a:lnTo>
                  <a:pt x="4328" y="112"/>
                </a:lnTo>
                <a:lnTo>
                  <a:pt x="4332" y="124"/>
                </a:lnTo>
                <a:lnTo>
                  <a:pt x="4336" y="134"/>
                </a:lnTo>
                <a:lnTo>
                  <a:pt x="4344" y="142"/>
                </a:lnTo>
                <a:lnTo>
                  <a:pt x="4352" y="148"/>
                </a:lnTo>
                <a:lnTo>
                  <a:pt x="4362" y="152"/>
                </a:lnTo>
                <a:lnTo>
                  <a:pt x="4372" y="154"/>
                </a:lnTo>
                <a:lnTo>
                  <a:pt x="4384" y="156"/>
                </a:lnTo>
                <a:lnTo>
                  <a:pt x="4384" y="156"/>
                </a:lnTo>
                <a:close/>
                <a:moveTo>
                  <a:pt x="4328" y="236"/>
                </a:moveTo>
                <a:lnTo>
                  <a:pt x="4328" y="236"/>
                </a:lnTo>
                <a:lnTo>
                  <a:pt x="4354" y="236"/>
                </a:lnTo>
                <a:lnTo>
                  <a:pt x="4354" y="236"/>
                </a:lnTo>
                <a:lnTo>
                  <a:pt x="4372" y="238"/>
                </a:lnTo>
                <a:lnTo>
                  <a:pt x="4388" y="242"/>
                </a:lnTo>
                <a:lnTo>
                  <a:pt x="4402" y="248"/>
                </a:lnTo>
                <a:lnTo>
                  <a:pt x="4414" y="256"/>
                </a:lnTo>
                <a:lnTo>
                  <a:pt x="4424" y="268"/>
                </a:lnTo>
                <a:lnTo>
                  <a:pt x="4432" y="284"/>
                </a:lnTo>
                <a:lnTo>
                  <a:pt x="4436" y="304"/>
                </a:lnTo>
                <a:lnTo>
                  <a:pt x="4438" y="328"/>
                </a:lnTo>
                <a:lnTo>
                  <a:pt x="4438" y="328"/>
                </a:lnTo>
                <a:lnTo>
                  <a:pt x="4438" y="942"/>
                </a:lnTo>
                <a:lnTo>
                  <a:pt x="4438" y="942"/>
                </a:lnTo>
                <a:lnTo>
                  <a:pt x="4410" y="942"/>
                </a:lnTo>
                <a:lnTo>
                  <a:pt x="4410" y="942"/>
                </a:lnTo>
                <a:lnTo>
                  <a:pt x="4390" y="940"/>
                </a:lnTo>
                <a:lnTo>
                  <a:pt x="4374" y="936"/>
                </a:lnTo>
                <a:lnTo>
                  <a:pt x="4360" y="930"/>
                </a:lnTo>
                <a:lnTo>
                  <a:pt x="4348" y="920"/>
                </a:lnTo>
                <a:lnTo>
                  <a:pt x="4340" y="908"/>
                </a:lnTo>
                <a:lnTo>
                  <a:pt x="4334" y="892"/>
                </a:lnTo>
                <a:lnTo>
                  <a:pt x="4330" y="874"/>
                </a:lnTo>
                <a:lnTo>
                  <a:pt x="4328" y="852"/>
                </a:lnTo>
                <a:lnTo>
                  <a:pt x="4328" y="852"/>
                </a:lnTo>
                <a:lnTo>
                  <a:pt x="4328" y="236"/>
                </a:lnTo>
                <a:lnTo>
                  <a:pt x="4328" y="236"/>
                </a:lnTo>
                <a:close/>
                <a:moveTo>
                  <a:pt x="1210" y="328"/>
                </a:moveTo>
                <a:lnTo>
                  <a:pt x="1210" y="328"/>
                </a:lnTo>
                <a:lnTo>
                  <a:pt x="1230" y="312"/>
                </a:lnTo>
                <a:lnTo>
                  <a:pt x="1252" y="296"/>
                </a:lnTo>
                <a:lnTo>
                  <a:pt x="1280" y="280"/>
                </a:lnTo>
                <a:lnTo>
                  <a:pt x="1310" y="266"/>
                </a:lnTo>
                <a:lnTo>
                  <a:pt x="1344" y="254"/>
                </a:lnTo>
                <a:lnTo>
                  <a:pt x="1382" y="244"/>
                </a:lnTo>
                <a:lnTo>
                  <a:pt x="1424" y="238"/>
                </a:lnTo>
                <a:lnTo>
                  <a:pt x="1472" y="236"/>
                </a:lnTo>
                <a:lnTo>
                  <a:pt x="1472" y="236"/>
                </a:lnTo>
                <a:lnTo>
                  <a:pt x="1692" y="236"/>
                </a:lnTo>
                <a:lnTo>
                  <a:pt x="1692" y="236"/>
                </a:lnTo>
                <a:lnTo>
                  <a:pt x="1718" y="238"/>
                </a:lnTo>
                <a:lnTo>
                  <a:pt x="1744" y="238"/>
                </a:lnTo>
                <a:lnTo>
                  <a:pt x="1770" y="242"/>
                </a:lnTo>
                <a:lnTo>
                  <a:pt x="1794" y="246"/>
                </a:lnTo>
                <a:lnTo>
                  <a:pt x="1816" y="250"/>
                </a:lnTo>
                <a:lnTo>
                  <a:pt x="1838" y="256"/>
                </a:lnTo>
                <a:lnTo>
                  <a:pt x="1878" y="270"/>
                </a:lnTo>
                <a:lnTo>
                  <a:pt x="1912" y="288"/>
                </a:lnTo>
                <a:lnTo>
                  <a:pt x="1944" y="308"/>
                </a:lnTo>
                <a:lnTo>
                  <a:pt x="1972" y="332"/>
                </a:lnTo>
                <a:lnTo>
                  <a:pt x="1996" y="356"/>
                </a:lnTo>
                <a:lnTo>
                  <a:pt x="2016" y="384"/>
                </a:lnTo>
                <a:lnTo>
                  <a:pt x="2032" y="412"/>
                </a:lnTo>
                <a:lnTo>
                  <a:pt x="2046" y="440"/>
                </a:lnTo>
                <a:lnTo>
                  <a:pt x="2058" y="470"/>
                </a:lnTo>
                <a:lnTo>
                  <a:pt x="2066" y="500"/>
                </a:lnTo>
                <a:lnTo>
                  <a:pt x="2070" y="530"/>
                </a:lnTo>
                <a:lnTo>
                  <a:pt x="2074" y="560"/>
                </a:lnTo>
                <a:lnTo>
                  <a:pt x="2074" y="590"/>
                </a:lnTo>
                <a:lnTo>
                  <a:pt x="2074" y="590"/>
                </a:lnTo>
                <a:lnTo>
                  <a:pt x="2074" y="620"/>
                </a:lnTo>
                <a:lnTo>
                  <a:pt x="2070" y="652"/>
                </a:lnTo>
                <a:lnTo>
                  <a:pt x="2064" y="684"/>
                </a:lnTo>
                <a:lnTo>
                  <a:pt x="2054" y="716"/>
                </a:lnTo>
                <a:lnTo>
                  <a:pt x="2042" y="746"/>
                </a:lnTo>
                <a:lnTo>
                  <a:pt x="2028" y="774"/>
                </a:lnTo>
                <a:lnTo>
                  <a:pt x="2010" y="802"/>
                </a:lnTo>
                <a:lnTo>
                  <a:pt x="1988" y="828"/>
                </a:lnTo>
                <a:lnTo>
                  <a:pt x="1964" y="852"/>
                </a:lnTo>
                <a:lnTo>
                  <a:pt x="1936" y="874"/>
                </a:lnTo>
                <a:lnTo>
                  <a:pt x="1906" y="894"/>
                </a:lnTo>
                <a:lnTo>
                  <a:pt x="1870" y="910"/>
                </a:lnTo>
                <a:lnTo>
                  <a:pt x="1832" y="924"/>
                </a:lnTo>
                <a:lnTo>
                  <a:pt x="1788" y="934"/>
                </a:lnTo>
                <a:lnTo>
                  <a:pt x="1742" y="940"/>
                </a:lnTo>
                <a:lnTo>
                  <a:pt x="1692" y="942"/>
                </a:lnTo>
                <a:lnTo>
                  <a:pt x="1692" y="942"/>
                </a:lnTo>
                <a:lnTo>
                  <a:pt x="1472" y="942"/>
                </a:lnTo>
                <a:lnTo>
                  <a:pt x="1472" y="942"/>
                </a:lnTo>
                <a:lnTo>
                  <a:pt x="1432" y="940"/>
                </a:lnTo>
                <a:lnTo>
                  <a:pt x="1394" y="936"/>
                </a:lnTo>
                <a:lnTo>
                  <a:pt x="1358" y="928"/>
                </a:lnTo>
                <a:lnTo>
                  <a:pt x="1324" y="916"/>
                </a:lnTo>
                <a:lnTo>
                  <a:pt x="1290" y="904"/>
                </a:lnTo>
                <a:lnTo>
                  <a:pt x="1260" y="886"/>
                </a:lnTo>
                <a:lnTo>
                  <a:pt x="1232" y="868"/>
                </a:lnTo>
                <a:lnTo>
                  <a:pt x="1206" y="846"/>
                </a:lnTo>
                <a:lnTo>
                  <a:pt x="1184" y="822"/>
                </a:lnTo>
                <a:lnTo>
                  <a:pt x="1162" y="796"/>
                </a:lnTo>
                <a:lnTo>
                  <a:pt x="1144" y="766"/>
                </a:lnTo>
                <a:lnTo>
                  <a:pt x="1130" y="734"/>
                </a:lnTo>
                <a:lnTo>
                  <a:pt x="1118" y="702"/>
                </a:lnTo>
                <a:lnTo>
                  <a:pt x="1110" y="666"/>
                </a:lnTo>
                <a:lnTo>
                  <a:pt x="1104" y="628"/>
                </a:lnTo>
                <a:lnTo>
                  <a:pt x="1102" y="590"/>
                </a:lnTo>
                <a:lnTo>
                  <a:pt x="1102" y="590"/>
                </a:lnTo>
                <a:lnTo>
                  <a:pt x="1102" y="0"/>
                </a:lnTo>
                <a:lnTo>
                  <a:pt x="1102" y="0"/>
                </a:lnTo>
                <a:lnTo>
                  <a:pt x="1136" y="0"/>
                </a:lnTo>
                <a:lnTo>
                  <a:pt x="1136" y="0"/>
                </a:lnTo>
                <a:lnTo>
                  <a:pt x="1154" y="0"/>
                </a:lnTo>
                <a:lnTo>
                  <a:pt x="1168" y="4"/>
                </a:lnTo>
                <a:lnTo>
                  <a:pt x="1180" y="10"/>
                </a:lnTo>
                <a:lnTo>
                  <a:pt x="1192" y="18"/>
                </a:lnTo>
                <a:lnTo>
                  <a:pt x="1200" y="28"/>
                </a:lnTo>
                <a:lnTo>
                  <a:pt x="1206" y="40"/>
                </a:lnTo>
                <a:lnTo>
                  <a:pt x="1210" y="54"/>
                </a:lnTo>
                <a:lnTo>
                  <a:pt x="1210" y="70"/>
                </a:lnTo>
                <a:lnTo>
                  <a:pt x="1210" y="70"/>
                </a:lnTo>
                <a:lnTo>
                  <a:pt x="1210" y="328"/>
                </a:lnTo>
                <a:lnTo>
                  <a:pt x="1210" y="328"/>
                </a:lnTo>
                <a:close/>
                <a:moveTo>
                  <a:pt x="1496" y="844"/>
                </a:moveTo>
                <a:lnTo>
                  <a:pt x="1496" y="844"/>
                </a:lnTo>
                <a:lnTo>
                  <a:pt x="1684" y="844"/>
                </a:lnTo>
                <a:lnTo>
                  <a:pt x="1684" y="844"/>
                </a:lnTo>
                <a:lnTo>
                  <a:pt x="1722" y="842"/>
                </a:lnTo>
                <a:lnTo>
                  <a:pt x="1756" y="838"/>
                </a:lnTo>
                <a:lnTo>
                  <a:pt x="1788" y="830"/>
                </a:lnTo>
                <a:lnTo>
                  <a:pt x="1816" y="820"/>
                </a:lnTo>
                <a:lnTo>
                  <a:pt x="1842" y="810"/>
                </a:lnTo>
                <a:lnTo>
                  <a:pt x="1866" y="796"/>
                </a:lnTo>
                <a:lnTo>
                  <a:pt x="1886" y="780"/>
                </a:lnTo>
                <a:lnTo>
                  <a:pt x="1904" y="762"/>
                </a:lnTo>
                <a:lnTo>
                  <a:pt x="1920" y="742"/>
                </a:lnTo>
                <a:lnTo>
                  <a:pt x="1932" y="722"/>
                </a:lnTo>
                <a:lnTo>
                  <a:pt x="1944" y="702"/>
                </a:lnTo>
                <a:lnTo>
                  <a:pt x="1952" y="680"/>
                </a:lnTo>
                <a:lnTo>
                  <a:pt x="1958" y="658"/>
                </a:lnTo>
                <a:lnTo>
                  <a:pt x="1964" y="634"/>
                </a:lnTo>
                <a:lnTo>
                  <a:pt x="1966" y="612"/>
                </a:lnTo>
                <a:lnTo>
                  <a:pt x="1966" y="590"/>
                </a:lnTo>
                <a:lnTo>
                  <a:pt x="1966" y="590"/>
                </a:lnTo>
                <a:lnTo>
                  <a:pt x="1966" y="566"/>
                </a:lnTo>
                <a:lnTo>
                  <a:pt x="1964" y="544"/>
                </a:lnTo>
                <a:lnTo>
                  <a:pt x="1958" y="520"/>
                </a:lnTo>
                <a:lnTo>
                  <a:pt x="1952" y="498"/>
                </a:lnTo>
                <a:lnTo>
                  <a:pt x="1944" y="476"/>
                </a:lnTo>
                <a:lnTo>
                  <a:pt x="1932" y="456"/>
                </a:lnTo>
                <a:lnTo>
                  <a:pt x="1920" y="436"/>
                </a:lnTo>
                <a:lnTo>
                  <a:pt x="1904" y="416"/>
                </a:lnTo>
                <a:lnTo>
                  <a:pt x="1886" y="398"/>
                </a:lnTo>
                <a:lnTo>
                  <a:pt x="1866" y="382"/>
                </a:lnTo>
                <a:lnTo>
                  <a:pt x="1842" y="370"/>
                </a:lnTo>
                <a:lnTo>
                  <a:pt x="1816" y="358"/>
                </a:lnTo>
                <a:lnTo>
                  <a:pt x="1788" y="348"/>
                </a:lnTo>
                <a:lnTo>
                  <a:pt x="1756" y="340"/>
                </a:lnTo>
                <a:lnTo>
                  <a:pt x="1722" y="336"/>
                </a:lnTo>
                <a:lnTo>
                  <a:pt x="1684" y="334"/>
                </a:lnTo>
                <a:lnTo>
                  <a:pt x="1684" y="334"/>
                </a:lnTo>
                <a:lnTo>
                  <a:pt x="1496" y="334"/>
                </a:lnTo>
                <a:lnTo>
                  <a:pt x="1496" y="334"/>
                </a:lnTo>
                <a:lnTo>
                  <a:pt x="1456" y="336"/>
                </a:lnTo>
                <a:lnTo>
                  <a:pt x="1420" y="340"/>
                </a:lnTo>
                <a:lnTo>
                  <a:pt x="1388" y="348"/>
                </a:lnTo>
                <a:lnTo>
                  <a:pt x="1358" y="358"/>
                </a:lnTo>
                <a:lnTo>
                  <a:pt x="1332" y="370"/>
                </a:lnTo>
                <a:lnTo>
                  <a:pt x="1308" y="384"/>
                </a:lnTo>
                <a:lnTo>
                  <a:pt x="1288" y="402"/>
                </a:lnTo>
                <a:lnTo>
                  <a:pt x="1270" y="418"/>
                </a:lnTo>
                <a:lnTo>
                  <a:pt x="1256" y="438"/>
                </a:lnTo>
                <a:lnTo>
                  <a:pt x="1242" y="458"/>
                </a:lnTo>
                <a:lnTo>
                  <a:pt x="1232" y="480"/>
                </a:lnTo>
                <a:lnTo>
                  <a:pt x="1224" y="500"/>
                </a:lnTo>
                <a:lnTo>
                  <a:pt x="1218" y="524"/>
                </a:lnTo>
                <a:lnTo>
                  <a:pt x="1214" y="546"/>
                </a:lnTo>
                <a:lnTo>
                  <a:pt x="1212" y="568"/>
                </a:lnTo>
                <a:lnTo>
                  <a:pt x="1210" y="590"/>
                </a:lnTo>
                <a:lnTo>
                  <a:pt x="1210" y="590"/>
                </a:lnTo>
                <a:lnTo>
                  <a:pt x="1212" y="608"/>
                </a:lnTo>
                <a:lnTo>
                  <a:pt x="1214" y="630"/>
                </a:lnTo>
                <a:lnTo>
                  <a:pt x="1218" y="650"/>
                </a:lnTo>
                <a:lnTo>
                  <a:pt x="1224" y="672"/>
                </a:lnTo>
                <a:lnTo>
                  <a:pt x="1232" y="694"/>
                </a:lnTo>
                <a:lnTo>
                  <a:pt x="1242" y="714"/>
                </a:lnTo>
                <a:lnTo>
                  <a:pt x="1254" y="736"/>
                </a:lnTo>
                <a:lnTo>
                  <a:pt x="1268" y="754"/>
                </a:lnTo>
                <a:lnTo>
                  <a:pt x="1286" y="774"/>
                </a:lnTo>
                <a:lnTo>
                  <a:pt x="1306" y="790"/>
                </a:lnTo>
                <a:lnTo>
                  <a:pt x="1328" y="806"/>
                </a:lnTo>
                <a:lnTo>
                  <a:pt x="1356" y="818"/>
                </a:lnTo>
                <a:lnTo>
                  <a:pt x="1384" y="830"/>
                </a:lnTo>
                <a:lnTo>
                  <a:pt x="1418" y="838"/>
                </a:lnTo>
                <a:lnTo>
                  <a:pt x="1456" y="842"/>
                </a:lnTo>
                <a:lnTo>
                  <a:pt x="1496" y="844"/>
                </a:lnTo>
                <a:lnTo>
                  <a:pt x="1496" y="844"/>
                </a:lnTo>
                <a:close/>
                <a:moveTo>
                  <a:pt x="2294" y="328"/>
                </a:moveTo>
                <a:lnTo>
                  <a:pt x="2294" y="328"/>
                </a:lnTo>
                <a:lnTo>
                  <a:pt x="2312" y="312"/>
                </a:lnTo>
                <a:lnTo>
                  <a:pt x="2336" y="296"/>
                </a:lnTo>
                <a:lnTo>
                  <a:pt x="2362" y="280"/>
                </a:lnTo>
                <a:lnTo>
                  <a:pt x="2392" y="266"/>
                </a:lnTo>
                <a:lnTo>
                  <a:pt x="2426" y="254"/>
                </a:lnTo>
                <a:lnTo>
                  <a:pt x="2464" y="244"/>
                </a:lnTo>
                <a:lnTo>
                  <a:pt x="2506" y="238"/>
                </a:lnTo>
                <a:lnTo>
                  <a:pt x="2554" y="236"/>
                </a:lnTo>
                <a:lnTo>
                  <a:pt x="2554" y="236"/>
                </a:lnTo>
                <a:lnTo>
                  <a:pt x="2774" y="236"/>
                </a:lnTo>
                <a:lnTo>
                  <a:pt x="2774" y="236"/>
                </a:lnTo>
                <a:lnTo>
                  <a:pt x="2800" y="238"/>
                </a:lnTo>
                <a:lnTo>
                  <a:pt x="2828" y="238"/>
                </a:lnTo>
                <a:lnTo>
                  <a:pt x="2852" y="242"/>
                </a:lnTo>
                <a:lnTo>
                  <a:pt x="2876" y="246"/>
                </a:lnTo>
                <a:lnTo>
                  <a:pt x="2898" y="250"/>
                </a:lnTo>
                <a:lnTo>
                  <a:pt x="2920" y="256"/>
                </a:lnTo>
                <a:lnTo>
                  <a:pt x="2960" y="270"/>
                </a:lnTo>
                <a:lnTo>
                  <a:pt x="2996" y="288"/>
                </a:lnTo>
                <a:lnTo>
                  <a:pt x="3026" y="308"/>
                </a:lnTo>
                <a:lnTo>
                  <a:pt x="3054" y="332"/>
                </a:lnTo>
                <a:lnTo>
                  <a:pt x="3078" y="356"/>
                </a:lnTo>
                <a:lnTo>
                  <a:pt x="3098" y="384"/>
                </a:lnTo>
                <a:lnTo>
                  <a:pt x="3114" y="412"/>
                </a:lnTo>
                <a:lnTo>
                  <a:pt x="3128" y="440"/>
                </a:lnTo>
                <a:lnTo>
                  <a:pt x="3140" y="470"/>
                </a:lnTo>
                <a:lnTo>
                  <a:pt x="3148" y="500"/>
                </a:lnTo>
                <a:lnTo>
                  <a:pt x="3152" y="530"/>
                </a:lnTo>
                <a:lnTo>
                  <a:pt x="3156" y="560"/>
                </a:lnTo>
                <a:lnTo>
                  <a:pt x="3158" y="590"/>
                </a:lnTo>
                <a:lnTo>
                  <a:pt x="3158" y="590"/>
                </a:lnTo>
                <a:lnTo>
                  <a:pt x="3156" y="620"/>
                </a:lnTo>
                <a:lnTo>
                  <a:pt x="3152" y="652"/>
                </a:lnTo>
                <a:lnTo>
                  <a:pt x="3146" y="684"/>
                </a:lnTo>
                <a:lnTo>
                  <a:pt x="3136" y="716"/>
                </a:lnTo>
                <a:lnTo>
                  <a:pt x="3126" y="746"/>
                </a:lnTo>
                <a:lnTo>
                  <a:pt x="3110" y="774"/>
                </a:lnTo>
                <a:lnTo>
                  <a:pt x="3092" y="802"/>
                </a:lnTo>
                <a:lnTo>
                  <a:pt x="3072" y="828"/>
                </a:lnTo>
                <a:lnTo>
                  <a:pt x="3046" y="852"/>
                </a:lnTo>
                <a:lnTo>
                  <a:pt x="3018" y="874"/>
                </a:lnTo>
                <a:lnTo>
                  <a:pt x="2988" y="894"/>
                </a:lnTo>
                <a:lnTo>
                  <a:pt x="2952" y="910"/>
                </a:lnTo>
                <a:lnTo>
                  <a:pt x="2914" y="924"/>
                </a:lnTo>
                <a:lnTo>
                  <a:pt x="2872" y="934"/>
                </a:lnTo>
                <a:lnTo>
                  <a:pt x="2824" y="940"/>
                </a:lnTo>
                <a:lnTo>
                  <a:pt x="2774" y="942"/>
                </a:lnTo>
                <a:lnTo>
                  <a:pt x="2774" y="942"/>
                </a:lnTo>
                <a:lnTo>
                  <a:pt x="2554" y="942"/>
                </a:lnTo>
                <a:lnTo>
                  <a:pt x="2554" y="942"/>
                </a:lnTo>
                <a:lnTo>
                  <a:pt x="2514" y="940"/>
                </a:lnTo>
                <a:lnTo>
                  <a:pt x="2476" y="936"/>
                </a:lnTo>
                <a:lnTo>
                  <a:pt x="2440" y="928"/>
                </a:lnTo>
                <a:lnTo>
                  <a:pt x="2406" y="916"/>
                </a:lnTo>
                <a:lnTo>
                  <a:pt x="2374" y="904"/>
                </a:lnTo>
                <a:lnTo>
                  <a:pt x="2342" y="886"/>
                </a:lnTo>
                <a:lnTo>
                  <a:pt x="2314" y="868"/>
                </a:lnTo>
                <a:lnTo>
                  <a:pt x="2288" y="846"/>
                </a:lnTo>
                <a:lnTo>
                  <a:pt x="2266" y="822"/>
                </a:lnTo>
                <a:lnTo>
                  <a:pt x="2246" y="796"/>
                </a:lnTo>
                <a:lnTo>
                  <a:pt x="2228" y="766"/>
                </a:lnTo>
                <a:lnTo>
                  <a:pt x="2212" y="734"/>
                </a:lnTo>
                <a:lnTo>
                  <a:pt x="2200" y="702"/>
                </a:lnTo>
                <a:lnTo>
                  <a:pt x="2192" y="666"/>
                </a:lnTo>
                <a:lnTo>
                  <a:pt x="2186" y="628"/>
                </a:lnTo>
                <a:lnTo>
                  <a:pt x="2184" y="590"/>
                </a:lnTo>
                <a:lnTo>
                  <a:pt x="2184" y="590"/>
                </a:lnTo>
                <a:lnTo>
                  <a:pt x="2184" y="0"/>
                </a:lnTo>
                <a:lnTo>
                  <a:pt x="2184" y="0"/>
                </a:lnTo>
                <a:lnTo>
                  <a:pt x="2218" y="0"/>
                </a:lnTo>
                <a:lnTo>
                  <a:pt x="2218" y="0"/>
                </a:lnTo>
                <a:lnTo>
                  <a:pt x="2236" y="0"/>
                </a:lnTo>
                <a:lnTo>
                  <a:pt x="2250" y="4"/>
                </a:lnTo>
                <a:lnTo>
                  <a:pt x="2264" y="10"/>
                </a:lnTo>
                <a:lnTo>
                  <a:pt x="2274" y="18"/>
                </a:lnTo>
                <a:lnTo>
                  <a:pt x="2282" y="28"/>
                </a:lnTo>
                <a:lnTo>
                  <a:pt x="2288" y="40"/>
                </a:lnTo>
                <a:lnTo>
                  <a:pt x="2292" y="54"/>
                </a:lnTo>
                <a:lnTo>
                  <a:pt x="2294" y="70"/>
                </a:lnTo>
                <a:lnTo>
                  <a:pt x="2294" y="70"/>
                </a:lnTo>
                <a:lnTo>
                  <a:pt x="2294" y="328"/>
                </a:lnTo>
                <a:lnTo>
                  <a:pt x="2294" y="328"/>
                </a:lnTo>
                <a:close/>
                <a:moveTo>
                  <a:pt x="2578" y="844"/>
                </a:moveTo>
                <a:lnTo>
                  <a:pt x="2578" y="844"/>
                </a:lnTo>
                <a:lnTo>
                  <a:pt x="2766" y="844"/>
                </a:lnTo>
                <a:lnTo>
                  <a:pt x="2766" y="844"/>
                </a:lnTo>
                <a:lnTo>
                  <a:pt x="2804" y="842"/>
                </a:lnTo>
                <a:lnTo>
                  <a:pt x="2838" y="838"/>
                </a:lnTo>
                <a:lnTo>
                  <a:pt x="2870" y="830"/>
                </a:lnTo>
                <a:lnTo>
                  <a:pt x="2900" y="820"/>
                </a:lnTo>
                <a:lnTo>
                  <a:pt x="2924" y="810"/>
                </a:lnTo>
                <a:lnTo>
                  <a:pt x="2948" y="796"/>
                </a:lnTo>
                <a:lnTo>
                  <a:pt x="2968" y="780"/>
                </a:lnTo>
                <a:lnTo>
                  <a:pt x="2986" y="762"/>
                </a:lnTo>
                <a:lnTo>
                  <a:pt x="3002" y="742"/>
                </a:lnTo>
                <a:lnTo>
                  <a:pt x="3014" y="722"/>
                </a:lnTo>
                <a:lnTo>
                  <a:pt x="3026" y="702"/>
                </a:lnTo>
                <a:lnTo>
                  <a:pt x="3034" y="680"/>
                </a:lnTo>
                <a:lnTo>
                  <a:pt x="3040" y="658"/>
                </a:lnTo>
                <a:lnTo>
                  <a:pt x="3046" y="634"/>
                </a:lnTo>
                <a:lnTo>
                  <a:pt x="3048" y="612"/>
                </a:lnTo>
                <a:lnTo>
                  <a:pt x="3048" y="590"/>
                </a:lnTo>
                <a:lnTo>
                  <a:pt x="3048" y="590"/>
                </a:lnTo>
                <a:lnTo>
                  <a:pt x="3048" y="566"/>
                </a:lnTo>
                <a:lnTo>
                  <a:pt x="3046" y="544"/>
                </a:lnTo>
                <a:lnTo>
                  <a:pt x="3040" y="520"/>
                </a:lnTo>
                <a:lnTo>
                  <a:pt x="3034" y="498"/>
                </a:lnTo>
                <a:lnTo>
                  <a:pt x="3026" y="476"/>
                </a:lnTo>
                <a:lnTo>
                  <a:pt x="3014" y="456"/>
                </a:lnTo>
                <a:lnTo>
                  <a:pt x="3002" y="436"/>
                </a:lnTo>
                <a:lnTo>
                  <a:pt x="2986" y="416"/>
                </a:lnTo>
                <a:lnTo>
                  <a:pt x="2968" y="398"/>
                </a:lnTo>
                <a:lnTo>
                  <a:pt x="2948" y="382"/>
                </a:lnTo>
                <a:lnTo>
                  <a:pt x="2924" y="370"/>
                </a:lnTo>
                <a:lnTo>
                  <a:pt x="2900" y="358"/>
                </a:lnTo>
                <a:lnTo>
                  <a:pt x="2870" y="348"/>
                </a:lnTo>
                <a:lnTo>
                  <a:pt x="2838" y="340"/>
                </a:lnTo>
                <a:lnTo>
                  <a:pt x="2804" y="336"/>
                </a:lnTo>
                <a:lnTo>
                  <a:pt x="2766" y="334"/>
                </a:lnTo>
                <a:lnTo>
                  <a:pt x="2766" y="334"/>
                </a:lnTo>
                <a:lnTo>
                  <a:pt x="2578" y="334"/>
                </a:lnTo>
                <a:lnTo>
                  <a:pt x="2578" y="334"/>
                </a:lnTo>
                <a:lnTo>
                  <a:pt x="2538" y="336"/>
                </a:lnTo>
                <a:lnTo>
                  <a:pt x="2502" y="340"/>
                </a:lnTo>
                <a:lnTo>
                  <a:pt x="2470" y="348"/>
                </a:lnTo>
                <a:lnTo>
                  <a:pt x="2440" y="358"/>
                </a:lnTo>
                <a:lnTo>
                  <a:pt x="2414" y="370"/>
                </a:lnTo>
                <a:lnTo>
                  <a:pt x="2390" y="384"/>
                </a:lnTo>
                <a:lnTo>
                  <a:pt x="2370" y="402"/>
                </a:lnTo>
                <a:lnTo>
                  <a:pt x="2352" y="418"/>
                </a:lnTo>
                <a:lnTo>
                  <a:pt x="2338" y="438"/>
                </a:lnTo>
                <a:lnTo>
                  <a:pt x="2326" y="458"/>
                </a:lnTo>
                <a:lnTo>
                  <a:pt x="2314" y="480"/>
                </a:lnTo>
                <a:lnTo>
                  <a:pt x="2306" y="500"/>
                </a:lnTo>
                <a:lnTo>
                  <a:pt x="2300" y="524"/>
                </a:lnTo>
                <a:lnTo>
                  <a:pt x="2296" y="546"/>
                </a:lnTo>
                <a:lnTo>
                  <a:pt x="2294" y="568"/>
                </a:lnTo>
                <a:lnTo>
                  <a:pt x="2294" y="590"/>
                </a:lnTo>
                <a:lnTo>
                  <a:pt x="2294" y="590"/>
                </a:lnTo>
                <a:lnTo>
                  <a:pt x="2294" y="608"/>
                </a:lnTo>
                <a:lnTo>
                  <a:pt x="2296" y="630"/>
                </a:lnTo>
                <a:lnTo>
                  <a:pt x="2300" y="650"/>
                </a:lnTo>
                <a:lnTo>
                  <a:pt x="2306" y="672"/>
                </a:lnTo>
                <a:lnTo>
                  <a:pt x="2314" y="694"/>
                </a:lnTo>
                <a:lnTo>
                  <a:pt x="2324" y="714"/>
                </a:lnTo>
                <a:lnTo>
                  <a:pt x="2336" y="736"/>
                </a:lnTo>
                <a:lnTo>
                  <a:pt x="2350" y="754"/>
                </a:lnTo>
                <a:lnTo>
                  <a:pt x="2368" y="774"/>
                </a:lnTo>
                <a:lnTo>
                  <a:pt x="2388" y="790"/>
                </a:lnTo>
                <a:lnTo>
                  <a:pt x="2412" y="806"/>
                </a:lnTo>
                <a:lnTo>
                  <a:pt x="2438" y="818"/>
                </a:lnTo>
                <a:lnTo>
                  <a:pt x="2468" y="830"/>
                </a:lnTo>
                <a:lnTo>
                  <a:pt x="2500" y="838"/>
                </a:lnTo>
                <a:lnTo>
                  <a:pt x="2538" y="842"/>
                </a:lnTo>
                <a:lnTo>
                  <a:pt x="2578" y="844"/>
                </a:lnTo>
                <a:lnTo>
                  <a:pt x="2578" y="84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50000"/>
              </a:spcBef>
              <a:spcAft>
                <a:spcPct val="50000"/>
              </a:spcAft>
              <a:buClrTx/>
              <a:buSzTx/>
              <a:buFontTx/>
              <a:buNone/>
              <a:tabLst/>
              <a:defRPr/>
            </a:pPr>
            <a:endParaRPr kumimoji="0" lang="en-US" sz="2200" b="0" i="0" u="none" strike="noStrike" kern="0" cap="none" spc="0" normalizeH="0" baseline="0" noProof="0">
              <a:ln>
                <a:noFill/>
              </a:ln>
              <a:solidFill>
                <a:srgbClr val="FFFFFF"/>
              </a:solidFill>
              <a:effectLst/>
              <a:uLnTx/>
              <a:uFillTx/>
              <a:latin typeface="Arial" charset="0"/>
            </a:endParaRPr>
          </a:p>
        </p:txBody>
      </p:sp>
      <p:sp>
        <p:nvSpPr>
          <p:cNvPr id="10" name="Oval 9">
            <a:extLst>
              <a:ext uri="{FF2B5EF4-FFF2-40B4-BE49-F238E27FC236}">
                <a16:creationId xmlns:a16="http://schemas.microsoft.com/office/drawing/2014/main" id="{8BCAF398-4C64-FF43-8635-C6DFFFB38105}"/>
              </a:ext>
            </a:extLst>
          </p:cNvPr>
          <p:cNvSpPr/>
          <p:nvPr/>
        </p:nvSpPr>
        <p:spPr>
          <a:xfrm>
            <a:off x="4428036" y="1368909"/>
            <a:ext cx="102722" cy="102722"/>
          </a:xfrm>
          <a:prstGeom prst="ellipse">
            <a:avLst/>
          </a:prstGeom>
          <a:solidFill>
            <a:srgbClr val="00FD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9149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C442FA4-530D-4CA6-BA64-9A5FF6460D9D}"/>
              </a:ext>
            </a:extLst>
          </p:cNvPr>
          <p:cNvSpPr>
            <a:spLocks noGrp="1"/>
          </p:cNvSpPr>
          <p:nvPr>
            <p:ph idx="1"/>
          </p:nvPr>
        </p:nvSpPr>
        <p:spPr>
          <a:xfrm>
            <a:off x="603562" y="1415271"/>
            <a:ext cx="8039695" cy="3074517"/>
          </a:xfrm>
        </p:spPr>
        <p:txBody>
          <a:bodyPr/>
          <a:lstStyle/>
          <a:p>
            <a:pPr marL="290513" indent="-290513" algn="l">
              <a:buClr>
                <a:srgbClr val="1F497D"/>
              </a:buClr>
            </a:pPr>
            <a:r>
              <a:rPr lang="en-US" sz="1800" b="0" i="0" u="none" strike="noStrike" baseline="0" dirty="0">
                <a:latin typeface="Arial" panose="020B0604020202020204" pitchFamily="34" charset="0"/>
                <a:cs typeface="Arial" panose="020B0604020202020204" pitchFamily="34" charset="0"/>
              </a:rPr>
              <a:t>As the use of diverse endocrine therapies grows, cardiovascular toxicities may increase in patients with prostate cancer</a:t>
            </a:r>
            <a:r>
              <a:rPr lang="en-US" sz="1800" b="0" i="0" u="none" strike="noStrike" baseline="30000" dirty="0">
                <a:latin typeface="Arial" panose="020B0604020202020204" pitchFamily="34" charset="0"/>
                <a:cs typeface="Arial" panose="020B0604020202020204" pitchFamily="34" charset="0"/>
              </a:rPr>
              <a:t>1</a:t>
            </a:r>
          </a:p>
          <a:p>
            <a:pPr marL="290513" indent="-290513">
              <a:buClr>
                <a:srgbClr val="1F497D"/>
              </a:buClr>
            </a:pPr>
            <a:r>
              <a:rPr lang="en-US" sz="1800" dirty="0">
                <a:latin typeface="Arial" panose="020B0604020202020204" pitchFamily="34" charset="0"/>
                <a:cs typeface="Arial" panose="020B0604020202020204" pitchFamily="34" charset="0"/>
              </a:rPr>
              <a:t>ADT </a:t>
            </a:r>
            <a:r>
              <a:rPr lang="en-US" sz="1800" b="0" i="0" u="none" strike="noStrike" baseline="0" dirty="0">
                <a:latin typeface="Arial" panose="020B0604020202020204" pitchFamily="34" charset="0"/>
                <a:cs typeface="Arial" panose="020B0604020202020204" pitchFamily="34" charset="0"/>
              </a:rPr>
              <a:t>including gonadotropin-releasing hormone (GnRH) agonists, or GnRH antagonists, remains the cornerstone of therapy for patients with metastatic, locally advanced, local high-risk, recurrent high-risk, and progressive disease</a:t>
            </a:r>
            <a:r>
              <a:rPr lang="en-US" sz="1800" b="0" i="0" u="none" strike="noStrike" baseline="30000" dirty="0">
                <a:latin typeface="Arial" panose="020B0604020202020204" pitchFamily="34" charset="0"/>
                <a:cs typeface="Arial" panose="020B0604020202020204" pitchFamily="34" charset="0"/>
              </a:rPr>
              <a:t>1</a:t>
            </a:r>
            <a:endParaRPr lang="en-US" sz="2000" baseline="30000" dirty="0">
              <a:latin typeface="Arial" panose="020B0604020202020204" pitchFamily="34" charset="0"/>
              <a:cs typeface="Arial" panose="020B0604020202020204" pitchFamily="34" charset="0"/>
            </a:endParaRPr>
          </a:p>
          <a:p>
            <a:pPr marL="290513" indent="-290513">
              <a:buClr>
                <a:srgbClr val="1F497D"/>
              </a:buClr>
            </a:pPr>
            <a:endParaRPr lang="en-US" sz="1800" b="0" i="0" u="none" strike="noStrike" baseline="0" dirty="0">
              <a:latin typeface="Arial" panose="020B0604020202020204" pitchFamily="34" charset="0"/>
              <a:cs typeface="Arial" panose="020B0604020202020204" pitchFamily="34" charset="0"/>
            </a:endParaRPr>
          </a:p>
        </p:txBody>
      </p:sp>
      <p:sp>
        <p:nvSpPr>
          <p:cNvPr id="6" name="Text Box 8">
            <a:extLst>
              <a:ext uri="{FF2B5EF4-FFF2-40B4-BE49-F238E27FC236}">
                <a16:creationId xmlns:a16="http://schemas.microsoft.com/office/drawing/2014/main" id="{1B47BF71-5C64-42D1-9C40-56DAE5988314}"/>
              </a:ext>
            </a:extLst>
          </p:cNvPr>
          <p:cNvSpPr txBox="1">
            <a:spLocks noChangeArrowheads="1"/>
          </p:cNvSpPr>
          <p:nvPr/>
        </p:nvSpPr>
        <p:spPr bwMode="auto">
          <a:xfrm>
            <a:off x="685800" y="5696212"/>
            <a:ext cx="7403895" cy="323577"/>
          </a:xfrm>
          <a:prstGeom prst="rect">
            <a:avLst/>
          </a:prstGeom>
          <a:noFill/>
          <a:ln w="9525">
            <a:noFill/>
            <a:miter lim="800000"/>
            <a:headEnd/>
            <a:tailEnd/>
          </a:ln>
        </p:spPr>
        <p:txBody>
          <a:bodyPr lIns="0" tIns="0" rIns="0" bIns="0" anchor="b" anchorCtr="0"/>
          <a:lstStyle/>
          <a:p>
            <a:pPr algn="l">
              <a:spcBef>
                <a:spcPts val="0"/>
              </a:spcBef>
              <a:spcAft>
                <a:spcPts val="0"/>
              </a:spcAft>
            </a:pPr>
            <a:r>
              <a:rPr lang="en-US" sz="700" dirty="0">
                <a:solidFill>
                  <a:srgbClr val="000000"/>
                </a:solidFill>
                <a:effectLst/>
                <a:latin typeface="Arial" panose="020B0604020202020204" pitchFamily="34" charset="0"/>
                <a:ea typeface="Calibri" panose="020F0502020204030204" pitchFamily="34" charset="0"/>
                <a:cs typeface="Arial" panose="020B0604020202020204" pitchFamily="34" charset="0"/>
              </a:rPr>
              <a:t>ADT, androgen deprivation therapy; CV, cardiovascular. </a:t>
            </a:r>
            <a:br>
              <a:rPr lang="en-US" sz="700" dirty="0">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en-US" sz="7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References:</a:t>
            </a:r>
            <a:r>
              <a:rPr lang="en-US" sz="7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7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1. </a:t>
            </a:r>
            <a:r>
              <a:rPr lang="en-US" sz="700" dirty="0" err="1">
                <a:solidFill>
                  <a:srgbClr val="000000"/>
                </a:solidFill>
                <a:latin typeface="Arial" panose="020B0604020202020204" pitchFamily="34" charset="0"/>
                <a:ea typeface="Calibri" panose="020F0502020204030204" pitchFamily="34" charset="0"/>
                <a:cs typeface="Arial" panose="020B0604020202020204" pitchFamily="34" charset="0"/>
              </a:rPr>
              <a:t>Cereda</a:t>
            </a:r>
            <a:r>
              <a:rPr lang="en-US" sz="700" dirty="0">
                <a:solidFill>
                  <a:srgbClr val="000000"/>
                </a:solidFill>
                <a:latin typeface="Arial" panose="020B0604020202020204" pitchFamily="34" charset="0"/>
                <a:ea typeface="Calibri" panose="020F0502020204030204" pitchFamily="34" charset="0"/>
                <a:cs typeface="Arial" panose="020B0604020202020204" pitchFamily="34" charset="0"/>
              </a:rPr>
              <a:t> V et al.</a:t>
            </a:r>
            <a:r>
              <a:rPr lang="en-US" sz="700" i="1" dirty="0">
                <a:solidFill>
                  <a:srgbClr val="000000"/>
                </a:solidFill>
                <a:latin typeface="Arial" panose="020B0604020202020204" pitchFamily="34" charset="0"/>
                <a:ea typeface="Calibri" panose="020F0502020204030204" pitchFamily="34" charset="0"/>
                <a:cs typeface="Arial" panose="020B0604020202020204" pitchFamily="34" charset="0"/>
              </a:rPr>
              <a:t> Heart Fail Rev. </a:t>
            </a:r>
            <a:r>
              <a:rPr lang="en-US" sz="700" dirty="0">
                <a:solidFill>
                  <a:srgbClr val="000000"/>
                </a:solidFill>
                <a:latin typeface="Arial" panose="020B0604020202020204" pitchFamily="34" charset="0"/>
                <a:ea typeface="Calibri" panose="020F0502020204030204" pitchFamily="34" charset="0"/>
                <a:cs typeface="Arial" panose="020B0604020202020204" pitchFamily="34" charset="0"/>
              </a:rPr>
              <a:t>Published online June 4, 2020. </a:t>
            </a:r>
            <a:r>
              <a:rPr lang="en-US" sz="700" dirty="0" err="1">
                <a:solidFill>
                  <a:srgbClr val="000000"/>
                </a:solidFill>
                <a:latin typeface="Arial" panose="020B0604020202020204" pitchFamily="34" charset="0"/>
                <a:ea typeface="Calibri" panose="020F0502020204030204" pitchFamily="34" charset="0"/>
                <a:cs typeface="Arial" panose="020B0604020202020204" pitchFamily="34" charset="0"/>
              </a:rPr>
              <a:t>doi</a:t>
            </a:r>
            <a:r>
              <a:rPr lang="en-US" sz="700" dirty="0">
                <a:solidFill>
                  <a:srgbClr val="000000"/>
                </a:solidFill>
                <a:latin typeface="Arial" panose="020B0604020202020204" pitchFamily="34" charset="0"/>
                <a:ea typeface="Calibri" panose="020F0502020204030204" pitchFamily="34" charset="0"/>
                <a:cs typeface="Arial" panose="020B0604020202020204" pitchFamily="34" charset="0"/>
              </a:rPr>
              <a:t>: 10.1007/s10741-020-09984-2. </a:t>
            </a:r>
            <a:r>
              <a:rPr lang="en-US" sz="700" b="1" dirty="0">
                <a:solidFill>
                  <a:srgbClr val="000000"/>
                </a:solidFill>
                <a:latin typeface="Arial" panose="020B0604020202020204" pitchFamily="34" charset="0"/>
                <a:ea typeface="Calibri" panose="020F0502020204030204" pitchFamily="34" charset="0"/>
                <a:cs typeface="Arial" panose="020B0604020202020204" pitchFamily="34" charset="0"/>
              </a:rPr>
              <a:t>2.</a:t>
            </a:r>
            <a:r>
              <a:rPr lang="en-US" sz="700" b="1" dirty="0">
                <a:solidFill>
                  <a:srgbClr val="000000"/>
                </a:solidFill>
                <a:latin typeface="Arial" panose="020B0604020202020204" pitchFamily="34" charset="0"/>
                <a:cs typeface="Arial" panose="020B0604020202020204" pitchFamily="34" charset="0"/>
              </a:rPr>
              <a:t> </a:t>
            </a:r>
            <a:r>
              <a:rPr lang="en-US" sz="700" dirty="0">
                <a:solidFill>
                  <a:srgbClr val="000000"/>
                </a:solidFill>
                <a:latin typeface="Arial" panose="020B0604020202020204" pitchFamily="34" charset="0"/>
                <a:cs typeface="Arial" panose="020B0604020202020204" pitchFamily="34" charset="0"/>
              </a:rPr>
              <a:t>Bhatia N et al. </a:t>
            </a:r>
            <a:r>
              <a:rPr lang="en-US" sz="700" i="1" dirty="0">
                <a:solidFill>
                  <a:srgbClr val="000000"/>
                </a:solidFill>
                <a:latin typeface="Arial" panose="020B0604020202020204" pitchFamily="34" charset="0"/>
                <a:cs typeface="Arial" panose="020B0604020202020204" pitchFamily="34" charset="0"/>
              </a:rPr>
              <a:t>Circulation.</a:t>
            </a:r>
            <a:r>
              <a:rPr lang="en-US" sz="700" dirty="0">
                <a:solidFill>
                  <a:srgbClr val="000000"/>
                </a:solidFill>
                <a:latin typeface="Arial" panose="020B0604020202020204" pitchFamily="34" charset="0"/>
                <a:cs typeface="Arial" panose="020B0604020202020204" pitchFamily="34" charset="0"/>
              </a:rPr>
              <a:t> 2016;133(5):537-541. </a:t>
            </a:r>
            <a:endParaRPr lang="en-US" sz="7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B4D2BF0F-4A8B-614B-BDC7-9BA344A0D3C5}"/>
              </a:ext>
            </a:extLst>
          </p:cNvPr>
          <p:cNvSpPr txBox="1"/>
          <p:nvPr/>
        </p:nvSpPr>
        <p:spPr>
          <a:xfrm>
            <a:off x="100013" y="6441663"/>
            <a:ext cx="387667" cy="261610"/>
          </a:xfrm>
          <a:prstGeom prst="rect">
            <a:avLst/>
          </a:prstGeom>
          <a:noFill/>
        </p:spPr>
        <p:txBody>
          <a:bodyPr wrap="square" rtlCol="0">
            <a:spAutoFit/>
          </a:bodyPr>
          <a:lstStyle/>
          <a:p>
            <a:pPr algn="ctr"/>
            <a:fld id="{C4A4CFE6-E8D8-5D4D-AB7C-47703D32433E}" type="slidenum">
              <a:rPr lang="en-US" sz="1100" smtClean="0">
                <a:solidFill>
                  <a:srgbClr val="00407F"/>
                </a:solidFill>
              </a:rPr>
              <a:t>15</a:t>
            </a:fld>
            <a:endParaRPr lang="en-US" sz="1100" dirty="0">
              <a:solidFill>
                <a:srgbClr val="00407F"/>
              </a:solidFill>
            </a:endParaRPr>
          </a:p>
        </p:txBody>
      </p:sp>
      <p:sp>
        <p:nvSpPr>
          <p:cNvPr id="15" name="Title 1">
            <a:extLst>
              <a:ext uri="{FF2B5EF4-FFF2-40B4-BE49-F238E27FC236}">
                <a16:creationId xmlns:a16="http://schemas.microsoft.com/office/drawing/2014/main" id="{9559D9C3-7DAB-184B-97AA-1A60D7618BA7}"/>
              </a:ext>
            </a:extLst>
          </p:cNvPr>
          <p:cNvSpPr txBox="1">
            <a:spLocks/>
          </p:cNvSpPr>
          <p:nvPr/>
        </p:nvSpPr>
        <p:spPr>
          <a:xfrm>
            <a:off x="603562" y="213560"/>
            <a:ext cx="7886700" cy="10715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rgbClr val="1F497D"/>
                </a:solidFill>
                <a:latin typeface="+mj-lt"/>
                <a:ea typeface="+mj-ea"/>
                <a:cs typeface="+mj-cs"/>
              </a:defRPr>
            </a:lvl1pPr>
          </a:lstStyle>
          <a:p>
            <a:pPr>
              <a:lnSpc>
                <a:spcPts val="3040"/>
              </a:lnSpc>
            </a:pPr>
            <a:r>
              <a:rPr lang="en-US" sz="2400" dirty="0">
                <a:latin typeface="Arial" panose="020B0604020202020204" pitchFamily="34" charset="0"/>
                <a:cs typeface="Arial" panose="020B0604020202020204" pitchFamily="34" charset="0"/>
              </a:rPr>
              <a:t>Therapeutic Intervention for Prostate Cancer Mostly Relies on Eliminating Circulating Androgen</a:t>
            </a:r>
            <a:r>
              <a:rPr lang="en-US" sz="2400" baseline="30000" dirty="0">
                <a:latin typeface="Arial" panose="020B0604020202020204" pitchFamily="34" charset="0"/>
                <a:cs typeface="Arial" panose="020B0604020202020204" pitchFamily="34" charset="0"/>
              </a:rPr>
              <a:t>1</a:t>
            </a:r>
          </a:p>
        </p:txBody>
      </p:sp>
      <p:cxnSp>
        <p:nvCxnSpPr>
          <p:cNvPr id="23" name="Straight Connector 22">
            <a:extLst>
              <a:ext uri="{FF2B5EF4-FFF2-40B4-BE49-F238E27FC236}">
                <a16:creationId xmlns:a16="http://schemas.microsoft.com/office/drawing/2014/main" id="{5B563E45-2DD8-EE40-8D94-45D9D6CE3174}"/>
              </a:ext>
            </a:extLst>
          </p:cNvPr>
          <p:cNvCxnSpPr>
            <a:cxnSpLocks/>
          </p:cNvCxnSpPr>
          <p:nvPr/>
        </p:nvCxnSpPr>
        <p:spPr>
          <a:xfrm>
            <a:off x="685800" y="5020357"/>
            <a:ext cx="8000138" cy="0"/>
          </a:xfrm>
          <a:prstGeom prst="line">
            <a:avLst/>
          </a:prstGeom>
          <a:ln w="9525">
            <a:solidFill>
              <a:srgbClr val="00FD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A9A00F0-703C-544D-AED6-7A63A414075A}"/>
              </a:ext>
            </a:extLst>
          </p:cNvPr>
          <p:cNvCxnSpPr>
            <a:cxnSpLocks/>
          </p:cNvCxnSpPr>
          <p:nvPr/>
        </p:nvCxnSpPr>
        <p:spPr>
          <a:xfrm>
            <a:off x="685800" y="5628061"/>
            <a:ext cx="8000138" cy="0"/>
          </a:xfrm>
          <a:prstGeom prst="line">
            <a:avLst/>
          </a:prstGeom>
          <a:ln w="9525">
            <a:solidFill>
              <a:srgbClr val="00FDFF"/>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F9BD36C2-8D2E-5F4A-86A3-10B3DA154A46}"/>
              </a:ext>
            </a:extLst>
          </p:cNvPr>
          <p:cNvSpPr/>
          <p:nvPr/>
        </p:nvSpPr>
        <p:spPr>
          <a:xfrm>
            <a:off x="686662" y="5013706"/>
            <a:ext cx="8000138" cy="648633"/>
          </a:xfrm>
          <a:prstGeom prst="rect">
            <a:avLst/>
          </a:prstGeom>
          <a:solidFill>
            <a:srgbClr val="00CAFF">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CFBCAB76-BB3A-3D47-8A2C-F3DDDAFFF153}"/>
              </a:ext>
            </a:extLst>
          </p:cNvPr>
          <p:cNvSpPr/>
          <p:nvPr/>
        </p:nvSpPr>
        <p:spPr bwMode="auto">
          <a:xfrm>
            <a:off x="829765" y="5111080"/>
            <a:ext cx="7627573" cy="430887"/>
          </a:xfrm>
          <a:prstGeom prst="rect">
            <a:avLst/>
          </a:prstGeom>
          <a:no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173038" indent="-173038">
              <a:buFont typeface="Arial" panose="020B0604020202020204" pitchFamily="34" charset="0"/>
              <a:buChar char="•"/>
            </a:pPr>
            <a:r>
              <a:rPr lang="en-US" sz="1400" b="1" dirty="0">
                <a:solidFill>
                  <a:srgbClr val="00407F"/>
                </a:solidFill>
                <a:latin typeface="Arial" panose="020B0604020202020204" pitchFamily="34" charset="0"/>
                <a:cs typeface="Arial" panose="020B0604020202020204" pitchFamily="34" charset="0"/>
              </a:rPr>
              <a:t>There may be differences between GnRH agonists and antagonists regarding CV risk; however, currently there is not enough evidence to draw a conclusion</a:t>
            </a:r>
            <a:r>
              <a:rPr lang="en-US" sz="1400" b="1" baseline="30000" dirty="0">
                <a:solidFill>
                  <a:srgbClr val="00407F"/>
                </a:solid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4266153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a:extLst>
              <a:ext uri="{FF2B5EF4-FFF2-40B4-BE49-F238E27FC236}">
                <a16:creationId xmlns:a16="http://schemas.microsoft.com/office/drawing/2014/main" id="{11C14C0C-27C7-4118-979A-2993832A0612}"/>
              </a:ext>
            </a:extLst>
          </p:cNvPr>
          <p:cNvSpPr txBox="1">
            <a:spLocks noChangeArrowheads="1"/>
          </p:cNvSpPr>
          <p:nvPr/>
        </p:nvSpPr>
        <p:spPr bwMode="auto">
          <a:xfrm>
            <a:off x="674914" y="5688249"/>
            <a:ext cx="8146030" cy="323577"/>
          </a:xfrm>
          <a:prstGeom prst="rect">
            <a:avLst/>
          </a:prstGeom>
          <a:noFill/>
          <a:ln w="9525">
            <a:noFill/>
            <a:miter lim="800000"/>
            <a:headEnd/>
            <a:tailEnd/>
          </a:ln>
        </p:spPr>
        <p:txBody>
          <a:bodyPr lIns="0" tIns="0" rIns="0" bIns="0" anchor="b" anchorCtr="0"/>
          <a:lstStyle/>
          <a:p>
            <a:pPr algn="l">
              <a:spcBef>
                <a:spcPts val="0"/>
              </a:spcBef>
              <a:spcAft>
                <a:spcPts val="0"/>
              </a:spcAft>
            </a:pPr>
            <a:r>
              <a:rPr lang="en-US" sz="700" dirty="0">
                <a:solidFill>
                  <a:srgbClr val="000000"/>
                </a:solidFill>
                <a:effectLst/>
                <a:latin typeface="Arial" panose="020B0604020202020204" pitchFamily="34" charset="0"/>
                <a:ea typeface="Calibri" panose="020F0502020204030204" pitchFamily="34" charset="0"/>
                <a:cs typeface="Arial" panose="020B0604020202020204" pitchFamily="34" charset="0"/>
              </a:rPr>
              <a:t>ADT, androgen deprivation therapy; CV, cardiovascular; HDL, high-density lipoprotein; LDL, low-density lipoprotein</a:t>
            </a:r>
            <a:r>
              <a:rPr lang="en-US" sz="700" dirty="0">
                <a:solidFill>
                  <a:srgbClr val="000000"/>
                </a:solidFill>
                <a:latin typeface="Arial" panose="020B0604020202020204" pitchFamily="34" charset="0"/>
                <a:cs typeface="Arial" panose="020B0604020202020204" pitchFamily="34" charset="0"/>
              </a:rPr>
              <a:t>.</a:t>
            </a:r>
          </a:p>
          <a:p>
            <a:pPr algn="l">
              <a:spcBef>
                <a:spcPts val="0"/>
              </a:spcBef>
              <a:spcAft>
                <a:spcPts val="0"/>
              </a:spcAft>
            </a:pPr>
            <a:r>
              <a:rPr lang="en-US" sz="7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References:</a:t>
            </a:r>
            <a:r>
              <a:rPr lang="en-US" sz="7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7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1. </a:t>
            </a:r>
            <a:r>
              <a:rPr lang="en-US" sz="700" dirty="0">
                <a:solidFill>
                  <a:srgbClr val="000000"/>
                </a:solidFill>
                <a:effectLst/>
                <a:latin typeface="Arial" panose="020B0604020202020204" pitchFamily="34" charset="0"/>
                <a:ea typeface="Calibri" panose="020F0502020204030204" pitchFamily="34" charset="0"/>
                <a:cs typeface="Arial" panose="020B0604020202020204" pitchFamily="34" charset="0"/>
              </a:rPr>
              <a:t>Gupta D</a:t>
            </a:r>
            <a:r>
              <a:rPr lang="en-US" sz="700" dirty="0">
                <a:solidFill>
                  <a:srgbClr val="000000"/>
                </a:solidFill>
                <a:latin typeface="Arial" panose="020B0604020202020204" pitchFamily="34" charset="0"/>
                <a:ea typeface="Calibri" panose="020F0502020204030204" pitchFamily="34" charset="0"/>
                <a:cs typeface="Arial" panose="020B0604020202020204" pitchFamily="34" charset="0"/>
              </a:rPr>
              <a:t> et al</a:t>
            </a:r>
            <a:r>
              <a:rPr lang="en-US" sz="7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7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J Oncol </a:t>
            </a:r>
            <a:r>
              <a:rPr lang="en-US" sz="7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Pract</a:t>
            </a:r>
            <a:r>
              <a:rPr lang="en-US" sz="7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700" dirty="0">
                <a:solidFill>
                  <a:srgbClr val="000000"/>
                </a:solidFill>
                <a:effectLst/>
                <a:latin typeface="Arial" panose="020B0604020202020204" pitchFamily="34" charset="0"/>
                <a:ea typeface="Calibri" panose="020F0502020204030204" pitchFamily="34" charset="0"/>
                <a:cs typeface="Arial" panose="020B0604020202020204" pitchFamily="34" charset="0"/>
              </a:rPr>
              <a:t>2018;14(10):580-587</a:t>
            </a:r>
            <a:r>
              <a:rPr lang="en-US" sz="7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700" b="1" dirty="0">
                <a:solidFill>
                  <a:srgbClr val="000000"/>
                </a:solidFill>
                <a:latin typeface="Arial" panose="020B0604020202020204" pitchFamily="34" charset="0"/>
                <a:ea typeface="Calibri" panose="020F0502020204030204" pitchFamily="34" charset="0"/>
                <a:cs typeface="Arial" panose="020B0604020202020204" pitchFamily="34" charset="0"/>
              </a:rPr>
              <a:t>2. </a:t>
            </a:r>
            <a:r>
              <a:rPr lang="en-US" sz="700" dirty="0" err="1">
                <a:solidFill>
                  <a:srgbClr val="000000"/>
                </a:solidFill>
                <a:latin typeface="Arial" panose="020B0604020202020204" pitchFamily="34" charset="0"/>
                <a:ea typeface="Calibri" panose="020F0502020204030204" pitchFamily="34" charset="0"/>
                <a:cs typeface="Arial" panose="020B0604020202020204" pitchFamily="34" charset="0"/>
              </a:rPr>
              <a:t>Cereda</a:t>
            </a:r>
            <a:r>
              <a:rPr lang="en-US" sz="700" dirty="0">
                <a:solidFill>
                  <a:srgbClr val="000000"/>
                </a:solidFill>
                <a:latin typeface="Arial" panose="020B0604020202020204" pitchFamily="34" charset="0"/>
                <a:ea typeface="Calibri" panose="020F0502020204030204" pitchFamily="34" charset="0"/>
                <a:cs typeface="Arial" panose="020B0604020202020204" pitchFamily="34" charset="0"/>
              </a:rPr>
              <a:t> V et al.</a:t>
            </a:r>
            <a:r>
              <a:rPr lang="en-US" sz="700" i="1" dirty="0">
                <a:solidFill>
                  <a:srgbClr val="000000"/>
                </a:solidFill>
                <a:latin typeface="Arial" panose="020B0604020202020204" pitchFamily="34" charset="0"/>
                <a:ea typeface="Calibri" panose="020F0502020204030204" pitchFamily="34" charset="0"/>
                <a:cs typeface="Arial" panose="020B0604020202020204" pitchFamily="34" charset="0"/>
              </a:rPr>
              <a:t> Heart Fail Rev. </a:t>
            </a:r>
            <a:r>
              <a:rPr lang="en-US" sz="700" dirty="0">
                <a:solidFill>
                  <a:srgbClr val="000000"/>
                </a:solidFill>
                <a:latin typeface="Arial" panose="020B0604020202020204" pitchFamily="34" charset="0"/>
                <a:ea typeface="Calibri" panose="020F0502020204030204" pitchFamily="34" charset="0"/>
                <a:cs typeface="Arial" panose="020B0604020202020204" pitchFamily="34" charset="0"/>
              </a:rPr>
              <a:t>Published online June 4, 2020. </a:t>
            </a:r>
            <a:r>
              <a:rPr lang="en-US" sz="700" dirty="0" err="1">
                <a:solidFill>
                  <a:srgbClr val="000000"/>
                </a:solidFill>
                <a:latin typeface="Arial" panose="020B0604020202020204" pitchFamily="34" charset="0"/>
                <a:ea typeface="Calibri" panose="020F0502020204030204" pitchFamily="34" charset="0"/>
                <a:cs typeface="Arial" panose="020B0604020202020204" pitchFamily="34" charset="0"/>
              </a:rPr>
              <a:t>doi</a:t>
            </a:r>
            <a:r>
              <a:rPr lang="en-US" sz="700" dirty="0">
                <a:solidFill>
                  <a:srgbClr val="000000"/>
                </a:solidFill>
                <a:latin typeface="Arial" panose="020B0604020202020204" pitchFamily="34" charset="0"/>
                <a:ea typeface="Calibri" panose="020F0502020204030204" pitchFamily="34" charset="0"/>
                <a:cs typeface="Arial" panose="020B0604020202020204" pitchFamily="34" charset="0"/>
              </a:rPr>
              <a:t>: 10.1007/s10741-020-09984-2. </a:t>
            </a:r>
            <a:r>
              <a:rPr lang="en-US" sz="700" b="1" dirty="0">
                <a:solidFill>
                  <a:srgbClr val="000000"/>
                </a:solidFill>
                <a:latin typeface="Arial" panose="020B0604020202020204" pitchFamily="34" charset="0"/>
                <a:ea typeface="Calibri" panose="020F0502020204030204" pitchFamily="34" charset="0"/>
                <a:cs typeface="Arial" panose="020B0604020202020204" pitchFamily="34" charset="0"/>
              </a:rPr>
              <a:t>3.</a:t>
            </a:r>
            <a:r>
              <a:rPr lang="en-US" sz="700" b="1" dirty="0">
                <a:solidFill>
                  <a:srgbClr val="000000"/>
                </a:solidFill>
                <a:latin typeface="Arial" panose="020B0604020202020204" pitchFamily="34" charset="0"/>
                <a:cs typeface="Arial" panose="020B0604020202020204" pitchFamily="34" charset="0"/>
              </a:rPr>
              <a:t> </a:t>
            </a:r>
            <a:r>
              <a:rPr lang="en-US" sz="700" dirty="0">
                <a:solidFill>
                  <a:srgbClr val="000000"/>
                </a:solidFill>
                <a:latin typeface="Arial" panose="020B0604020202020204" pitchFamily="34" charset="0"/>
                <a:cs typeface="Arial" panose="020B0604020202020204" pitchFamily="34" charset="0"/>
              </a:rPr>
              <a:t>Crawford ED et al. </a:t>
            </a:r>
            <a:r>
              <a:rPr lang="en-US" sz="700" i="1" dirty="0" err="1">
                <a:solidFill>
                  <a:srgbClr val="000000"/>
                </a:solidFill>
                <a:latin typeface="Arial" panose="020B0604020202020204" pitchFamily="34" charset="0"/>
                <a:cs typeface="Arial" panose="020B0604020202020204" pitchFamily="34" charset="0"/>
              </a:rPr>
              <a:t>Urol</a:t>
            </a:r>
            <a:r>
              <a:rPr lang="en-US" sz="700" i="1" dirty="0">
                <a:solidFill>
                  <a:srgbClr val="000000"/>
                </a:solidFill>
                <a:latin typeface="Arial" panose="020B0604020202020204" pitchFamily="34" charset="0"/>
                <a:cs typeface="Arial" panose="020B0604020202020204" pitchFamily="34" charset="0"/>
              </a:rPr>
              <a:t> Oncol. </a:t>
            </a:r>
            <a:r>
              <a:rPr lang="en-US" sz="700" dirty="0">
                <a:solidFill>
                  <a:srgbClr val="000000"/>
                </a:solidFill>
                <a:latin typeface="Arial" panose="020B0604020202020204" pitchFamily="34" charset="0"/>
                <a:cs typeface="Arial" panose="020B0604020202020204" pitchFamily="34" charset="0"/>
              </a:rPr>
              <a:t>2017;35(5):183-191.</a:t>
            </a:r>
            <a:r>
              <a:rPr lang="en-US" sz="7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700" b="1" dirty="0">
                <a:solidFill>
                  <a:srgbClr val="000000"/>
                </a:solidFill>
                <a:latin typeface="Arial" panose="020B0604020202020204" pitchFamily="34" charset="0"/>
                <a:ea typeface="Calibri" panose="020F0502020204030204" pitchFamily="34" charset="0"/>
                <a:cs typeface="Arial" panose="020B0604020202020204" pitchFamily="34" charset="0"/>
              </a:rPr>
              <a:t>4. </a:t>
            </a:r>
            <a:r>
              <a:rPr lang="en-US" sz="700" dirty="0" err="1">
                <a:solidFill>
                  <a:srgbClr val="000000"/>
                </a:solidFill>
                <a:latin typeface="Arial" panose="020B0604020202020204" pitchFamily="34" charset="0"/>
                <a:cs typeface="Arial" panose="020B0604020202020204" pitchFamily="34" charset="0"/>
              </a:rPr>
              <a:t>Poljak</a:t>
            </a:r>
            <a:r>
              <a:rPr lang="en-US" sz="700" dirty="0">
                <a:solidFill>
                  <a:srgbClr val="000000"/>
                </a:solidFill>
                <a:latin typeface="Arial" panose="020B0604020202020204" pitchFamily="34" charset="0"/>
                <a:cs typeface="Arial" panose="020B0604020202020204" pitchFamily="34" charset="0"/>
              </a:rPr>
              <a:t> Z et al. </a:t>
            </a:r>
            <a:r>
              <a:rPr lang="en-US" sz="700" i="1" dirty="0" err="1">
                <a:solidFill>
                  <a:srgbClr val="000000"/>
                </a:solidFill>
                <a:latin typeface="Arial" panose="020B0604020202020204" pitchFamily="34" charset="0"/>
                <a:cs typeface="Arial" panose="020B0604020202020204" pitchFamily="34" charset="0"/>
              </a:rPr>
              <a:t>Pharmazie</a:t>
            </a:r>
            <a:r>
              <a:rPr lang="en-US" sz="700" i="1" dirty="0">
                <a:solidFill>
                  <a:srgbClr val="000000"/>
                </a:solidFill>
                <a:latin typeface="Arial" panose="020B0604020202020204" pitchFamily="34" charset="0"/>
                <a:cs typeface="Arial" panose="020B0604020202020204" pitchFamily="34" charset="0"/>
              </a:rPr>
              <a:t>. </a:t>
            </a:r>
            <a:r>
              <a:rPr lang="en-US" sz="700" dirty="0">
                <a:solidFill>
                  <a:srgbClr val="000000"/>
                </a:solidFill>
                <a:latin typeface="Arial" panose="020B0604020202020204" pitchFamily="34" charset="0"/>
                <a:cs typeface="Arial" panose="020B0604020202020204" pitchFamily="34" charset="0"/>
              </a:rPr>
              <a:t>2018;73(4):187-190</a:t>
            </a:r>
            <a:r>
              <a:rPr lang="en-US" sz="700" dirty="0">
                <a:latin typeface="Arial" panose="020B0604020202020204" pitchFamily="34" charset="0"/>
                <a:cs typeface="Arial" panose="020B0604020202020204" pitchFamily="34" charset="0"/>
              </a:rPr>
              <a:t>.</a:t>
            </a:r>
            <a:endParaRPr lang="en-US" sz="7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43600E84-E537-6F48-8A82-91DAF67E3521}"/>
              </a:ext>
            </a:extLst>
          </p:cNvPr>
          <p:cNvSpPr txBox="1"/>
          <p:nvPr/>
        </p:nvSpPr>
        <p:spPr>
          <a:xfrm>
            <a:off x="100013" y="6441663"/>
            <a:ext cx="387667" cy="261610"/>
          </a:xfrm>
          <a:prstGeom prst="rect">
            <a:avLst/>
          </a:prstGeom>
          <a:noFill/>
        </p:spPr>
        <p:txBody>
          <a:bodyPr wrap="square" rtlCol="0">
            <a:spAutoFit/>
          </a:bodyPr>
          <a:lstStyle/>
          <a:p>
            <a:pPr algn="ctr"/>
            <a:fld id="{C4A4CFE6-E8D8-5D4D-AB7C-47703D32433E}" type="slidenum">
              <a:rPr lang="en-US" sz="1100" smtClean="0">
                <a:solidFill>
                  <a:srgbClr val="00407F"/>
                </a:solidFill>
              </a:rPr>
              <a:t>16</a:t>
            </a:fld>
            <a:endParaRPr lang="en-US" sz="1100" dirty="0">
              <a:solidFill>
                <a:srgbClr val="00407F"/>
              </a:solidFill>
            </a:endParaRPr>
          </a:p>
        </p:txBody>
      </p:sp>
      <p:sp>
        <p:nvSpPr>
          <p:cNvPr id="33" name="Title 1">
            <a:extLst>
              <a:ext uri="{FF2B5EF4-FFF2-40B4-BE49-F238E27FC236}">
                <a16:creationId xmlns:a16="http://schemas.microsoft.com/office/drawing/2014/main" id="{3D67FD9D-0E3F-C540-9122-E114B1E2FAE0}"/>
              </a:ext>
            </a:extLst>
          </p:cNvPr>
          <p:cNvSpPr txBox="1">
            <a:spLocks/>
          </p:cNvSpPr>
          <p:nvPr/>
        </p:nvSpPr>
        <p:spPr>
          <a:xfrm>
            <a:off x="603562" y="213560"/>
            <a:ext cx="8217382" cy="10715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rgbClr val="1F497D"/>
                </a:solidFill>
                <a:latin typeface="+mj-lt"/>
                <a:ea typeface="+mj-ea"/>
                <a:cs typeface="+mj-cs"/>
              </a:defRPr>
            </a:lvl1pPr>
          </a:lstStyle>
          <a:p>
            <a:pPr>
              <a:lnSpc>
                <a:spcPts val="3040"/>
              </a:lnSpc>
            </a:pPr>
            <a:r>
              <a:rPr lang="en-US" sz="2400" dirty="0">
                <a:latin typeface="Arial" panose="020B0604020202020204" pitchFamily="34" charset="0"/>
                <a:cs typeface="Arial" panose="020B0604020202020204" pitchFamily="34" charset="0"/>
              </a:rPr>
              <a:t>Implicated Mechanisms of ADT That Underlie the Metabolic and Atherothrombotic Changes</a:t>
            </a:r>
            <a:r>
              <a:rPr lang="en-US" sz="2400" baseline="30000" dirty="0">
                <a:latin typeface="Arial" panose="020B0604020202020204" pitchFamily="34" charset="0"/>
                <a:cs typeface="Arial" panose="020B0604020202020204" pitchFamily="34" charset="0"/>
              </a:rPr>
              <a:t>1-4</a:t>
            </a:r>
          </a:p>
        </p:txBody>
      </p:sp>
      <p:sp>
        <p:nvSpPr>
          <p:cNvPr id="12" name="TextBox 11">
            <a:extLst>
              <a:ext uri="{FF2B5EF4-FFF2-40B4-BE49-F238E27FC236}">
                <a16:creationId xmlns:a16="http://schemas.microsoft.com/office/drawing/2014/main" id="{A55911F8-8858-C04A-BD10-2512551D7CAB}"/>
              </a:ext>
            </a:extLst>
          </p:cNvPr>
          <p:cNvSpPr txBox="1"/>
          <p:nvPr/>
        </p:nvSpPr>
        <p:spPr>
          <a:xfrm>
            <a:off x="2512482" y="4227412"/>
            <a:ext cx="4875870" cy="815608"/>
          </a:xfrm>
          <a:prstGeom prst="rect">
            <a:avLst/>
          </a:prstGeom>
          <a:solidFill>
            <a:schemeClr val="bg1">
              <a:lumMod val="75000"/>
              <a:alpha val="20000"/>
            </a:schemeClr>
          </a:solidFill>
          <a:ln>
            <a:noFill/>
          </a:ln>
        </p:spPr>
        <p:txBody>
          <a:bodyPr wrap="square" lIns="0" tIns="0" rIns="0" bIns="0" rtlCol="0" anchor="ctr">
            <a:spAutoFit/>
          </a:bodyPr>
          <a:lstStyle/>
          <a:p>
            <a:pPr marL="117475">
              <a:spcBef>
                <a:spcPts val="0"/>
              </a:spcBef>
              <a:spcAft>
                <a:spcPts val="0"/>
              </a:spcAft>
            </a:pPr>
            <a:r>
              <a:rPr lang="en-US" sz="1200" b="1" dirty="0">
                <a:solidFill>
                  <a:srgbClr val="1F497D"/>
                </a:solidFill>
                <a:latin typeface="Arial" panose="020B0604020202020204" pitchFamily="34" charset="0"/>
                <a:cs typeface="Arial" panose="020B0604020202020204" pitchFamily="34" charset="0"/>
              </a:rPr>
              <a:t>FSH role in atherosclerosis</a:t>
            </a:r>
          </a:p>
          <a:p>
            <a:pPr marL="117475">
              <a:spcBef>
                <a:spcPts val="0"/>
              </a:spcBef>
              <a:spcAft>
                <a:spcPts val="0"/>
              </a:spcAft>
            </a:pPr>
            <a:r>
              <a:rPr lang="en-US" sz="1200" b="0" i="0" u="none" strike="noStrike" baseline="0" dirty="0">
                <a:solidFill>
                  <a:srgbClr val="000000"/>
                </a:solidFill>
                <a:latin typeface="Arial" panose="020B0604020202020204" pitchFamily="34" charset="0"/>
                <a:cs typeface="Arial" panose="020B0604020202020204" pitchFamily="34" charset="0"/>
              </a:rPr>
              <a:t>(</a:t>
            </a:r>
            <a:r>
              <a:rPr lang="en-US" sz="1200" b="1" dirty="0">
                <a:solidFill>
                  <a:srgbClr val="00A9E0"/>
                </a:solidFill>
                <a:latin typeface="Calibri" panose="020F0502020204030204" pitchFamily="34" charset="0"/>
                <a:cs typeface="Calibri" panose="020F0502020204030204" pitchFamily="34" charset="0"/>
              </a:rPr>
              <a:t>↑</a:t>
            </a:r>
            <a:r>
              <a:rPr lang="en-US" sz="1200" dirty="0">
                <a:latin typeface="Arial" panose="020B0604020202020204" pitchFamily="34" charset="0"/>
                <a:cs typeface="Arial" panose="020B0604020202020204" pitchFamily="34" charset="0"/>
              </a:rPr>
              <a:t> expression of receptor activator of nuclear factor-kappa B [RANK] on peripheral blood monocytes)</a:t>
            </a:r>
          </a:p>
          <a:p>
            <a:pPr marL="117475">
              <a:spcBef>
                <a:spcPts val="600"/>
              </a:spcBef>
            </a:pPr>
            <a:r>
              <a:rPr lang="en-US" sz="1200" b="1" dirty="0">
                <a:solidFill>
                  <a:srgbClr val="1F497D"/>
                </a:solidFill>
                <a:latin typeface="Arial" panose="020B0604020202020204" pitchFamily="34" charset="0"/>
                <a:cs typeface="Arial" panose="020B0604020202020204" pitchFamily="34" charset="0"/>
              </a:rPr>
              <a:t>Increase inflammation</a:t>
            </a:r>
          </a:p>
        </p:txBody>
      </p:sp>
      <p:sp>
        <p:nvSpPr>
          <p:cNvPr id="30" name="Circular Arrow 29">
            <a:extLst>
              <a:ext uri="{FF2B5EF4-FFF2-40B4-BE49-F238E27FC236}">
                <a16:creationId xmlns:a16="http://schemas.microsoft.com/office/drawing/2014/main" id="{2E336801-DE21-0F47-A328-B3E6B2CE7413}"/>
              </a:ext>
            </a:extLst>
          </p:cNvPr>
          <p:cNvSpPr/>
          <p:nvPr/>
        </p:nvSpPr>
        <p:spPr bwMode="auto">
          <a:xfrm rot="16200000">
            <a:off x="1328395" y="2210525"/>
            <a:ext cx="127" cy="432792"/>
          </a:xfrm>
          <a:prstGeom prst="circularArrow">
            <a:avLst>
              <a:gd name="adj1" fmla="val 12500"/>
              <a:gd name="adj2" fmla="val 1142319"/>
              <a:gd name="adj3" fmla="val 20457681"/>
              <a:gd name="adj4" fmla="val 16260060"/>
              <a:gd name="adj5" fmla="val 12642"/>
            </a:avLst>
          </a:prstGeom>
          <a:solidFill>
            <a:schemeClr val="accent1">
              <a:lumMod val="20000"/>
              <a:lumOff val="80000"/>
            </a:schemeClr>
          </a:solid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50000"/>
              </a:spcAft>
              <a:buClrTx/>
              <a:buSzTx/>
              <a:buFontTx/>
              <a:buNone/>
              <a:tabLst/>
            </a:pPr>
            <a:endParaRPr kumimoji="0" lang="en-US" sz="2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6A0F107A-09F8-4D2C-8D3B-8880B31CA016}"/>
              </a:ext>
            </a:extLst>
          </p:cNvPr>
          <p:cNvSpPr txBox="1"/>
          <p:nvPr/>
        </p:nvSpPr>
        <p:spPr>
          <a:xfrm>
            <a:off x="1544855" y="1729683"/>
            <a:ext cx="873636" cy="430887"/>
          </a:xfrm>
          <a:prstGeom prst="rect">
            <a:avLst/>
          </a:prstGeom>
          <a:noFill/>
        </p:spPr>
        <p:txBody>
          <a:bodyPr wrap="none" lIns="0" tIns="0" rIns="0" bIns="0" rtlCol="0">
            <a:spAutoFit/>
          </a:bodyPr>
          <a:lstStyle/>
          <a:p>
            <a:pPr algn="r">
              <a:spcBef>
                <a:spcPts val="0"/>
              </a:spcBef>
              <a:spcAft>
                <a:spcPts val="0"/>
              </a:spcAft>
            </a:pPr>
            <a:r>
              <a:rPr lang="en-US" sz="1400" b="1" dirty="0">
                <a:solidFill>
                  <a:srgbClr val="1F497D"/>
                </a:solidFill>
                <a:latin typeface="Arial" panose="020B0604020202020204" pitchFamily="34" charset="0"/>
                <a:cs typeface="Arial" panose="020B0604020202020204" pitchFamily="34" charset="0"/>
              </a:rPr>
              <a:t>Metabolic </a:t>
            </a:r>
            <a:br>
              <a:rPr lang="en-US" sz="1400" b="1" dirty="0">
                <a:solidFill>
                  <a:srgbClr val="1F497D"/>
                </a:solidFill>
                <a:latin typeface="Arial" panose="020B0604020202020204" pitchFamily="34" charset="0"/>
                <a:cs typeface="Arial" panose="020B0604020202020204" pitchFamily="34" charset="0"/>
              </a:rPr>
            </a:br>
            <a:r>
              <a:rPr lang="en-US" sz="1400" b="1" dirty="0">
                <a:solidFill>
                  <a:srgbClr val="1F497D"/>
                </a:solidFill>
                <a:latin typeface="Arial" panose="020B0604020202020204" pitchFamily="34" charset="0"/>
                <a:cs typeface="Arial" panose="020B0604020202020204" pitchFamily="34" charset="0"/>
              </a:rPr>
              <a:t>syndrome</a:t>
            </a:r>
          </a:p>
        </p:txBody>
      </p:sp>
      <p:sp>
        <p:nvSpPr>
          <p:cNvPr id="16" name="TextBox 15">
            <a:extLst>
              <a:ext uri="{FF2B5EF4-FFF2-40B4-BE49-F238E27FC236}">
                <a16:creationId xmlns:a16="http://schemas.microsoft.com/office/drawing/2014/main" id="{998EFA5F-64F1-42ED-A233-02E77BA157CB}"/>
              </a:ext>
            </a:extLst>
          </p:cNvPr>
          <p:cNvSpPr txBox="1"/>
          <p:nvPr/>
        </p:nvSpPr>
        <p:spPr>
          <a:xfrm>
            <a:off x="982571" y="4173905"/>
            <a:ext cx="1394797" cy="215444"/>
          </a:xfrm>
          <a:prstGeom prst="rect">
            <a:avLst/>
          </a:prstGeom>
          <a:noFill/>
        </p:spPr>
        <p:txBody>
          <a:bodyPr wrap="square" lIns="0" tIns="0" rIns="0" bIns="0" rtlCol="0">
            <a:spAutoFit/>
          </a:bodyPr>
          <a:lstStyle/>
          <a:p>
            <a:pPr algn="r">
              <a:spcBef>
                <a:spcPts val="0"/>
              </a:spcBef>
              <a:spcAft>
                <a:spcPts val="0"/>
              </a:spcAft>
            </a:pPr>
            <a:r>
              <a:rPr lang="en-US" sz="1400" b="1" dirty="0">
                <a:solidFill>
                  <a:srgbClr val="1F497D"/>
                </a:solidFill>
                <a:latin typeface="Arial" panose="020B0604020202020204" pitchFamily="34" charset="0"/>
                <a:cs typeface="Arial" panose="020B0604020202020204" pitchFamily="34" charset="0"/>
              </a:rPr>
              <a:t>CV issues</a:t>
            </a:r>
          </a:p>
        </p:txBody>
      </p:sp>
      <p:sp>
        <p:nvSpPr>
          <p:cNvPr id="21" name="Left Brace 20">
            <a:extLst>
              <a:ext uri="{FF2B5EF4-FFF2-40B4-BE49-F238E27FC236}">
                <a16:creationId xmlns:a16="http://schemas.microsoft.com/office/drawing/2014/main" id="{359DE127-D83B-0C4E-BDCF-6CA7A9791549}"/>
              </a:ext>
            </a:extLst>
          </p:cNvPr>
          <p:cNvSpPr/>
          <p:nvPr/>
        </p:nvSpPr>
        <p:spPr>
          <a:xfrm>
            <a:off x="1679970" y="2176653"/>
            <a:ext cx="319481" cy="1976045"/>
          </a:xfrm>
          <a:prstGeom prst="leftBrace">
            <a:avLst>
              <a:gd name="adj1" fmla="val 61153"/>
              <a:gd name="adj2" fmla="val 50000"/>
            </a:avLst>
          </a:prstGeom>
          <a:ln w="57150">
            <a:solidFill>
              <a:srgbClr val="00FD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aphicFrame>
        <p:nvGraphicFramePr>
          <p:cNvPr id="8" name="Table 8">
            <a:extLst>
              <a:ext uri="{FF2B5EF4-FFF2-40B4-BE49-F238E27FC236}">
                <a16:creationId xmlns:a16="http://schemas.microsoft.com/office/drawing/2014/main" id="{8E4E8A27-AD25-4568-861F-6362680643A0}"/>
              </a:ext>
            </a:extLst>
          </p:cNvPr>
          <p:cNvGraphicFramePr>
            <a:graphicFrameLocks noGrp="1"/>
          </p:cNvGraphicFramePr>
          <p:nvPr>
            <p:extLst>
              <p:ext uri="{D42A27DB-BD31-4B8C-83A1-F6EECF244321}">
                <p14:modId xmlns:p14="http://schemas.microsoft.com/office/powerpoint/2010/main" val="3399695327"/>
              </p:ext>
            </p:extLst>
          </p:nvPr>
        </p:nvGraphicFramePr>
        <p:xfrm>
          <a:off x="2533576" y="1218978"/>
          <a:ext cx="6153224" cy="2654310"/>
        </p:xfrm>
        <a:graphic>
          <a:graphicData uri="http://schemas.openxmlformats.org/drawingml/2006/table">
            <a:tbl>
              <a:tblPr firstRow="1" bandRow="1">
                <a:tableStyleId>{5C22544A-7EE6-4342-B048-85BDC9FD1C3A}</a:tableStyleId>
              </a:tblPr>
              <a:tblGrid>
                <a:gridCol w="1889776">
                  <a:extLst>
                    <a:ext uri="{9D8B030D-6E8A-4147-A177-3AD203B41FA5}">
                      <a16:colId xmlns:a16="http://schemas.microsoft.com/office/drawing/2014/main" val="266722561"/>
                    </a:ext>
                  </a:extLst>
                </a:gridCol>
                <a:gridCol w="2050433">
                  <a:extLst>
                    <a:ext uri="{9D8B030D-6E8A-4147-A177-3AD203B41FA5}">
                      <a16:colId xmlns:a16="http://schemas.microsoft.com/office/drawing/2014/main" val="2933141693"/>
                    </a:ext>
                  </a:extLst>
                </a:gridCol>
                <a:gridCol w="2213015">
                  <a:extLst>
                    <a:ext uri="{9D8B030D-6E8A-4147-A177-3AD203B41FA5}">
                      <a16:colId xmlns:a16="http://schemas.microsoft.com/office/drawing/2014/main" val="3239710066"/>
                    </a:ext>
                  </a:extLst>
                </a:gridCol>
              </a:tblGrid>
              <a:tr h="368310">
                <a:tc>
                  <a:txBody>
                    <a:bodyPr/>
                    <a:lstStyle/>
                    <a:p>
                      <a:pPr algn="ctr"/>
                      <a:endParaRPr lang="en-US" sz="1200" b="1" dirty="0">
                        <a:latin typeface="+mn-lt"/>
                      </a:endParaRPr>
                    </a:p>
                  </a:txBody>
                  <a:tcPr anchor="ctr">
                    <a:solidFill>
                      <a:schemeClr val="bg1"/>
                    </a:solidFill>
                  </a:tcPr>
                </a:tc>
                <a:tc>
                  <a:txBody>
                    <a:bodyPr/>
                    <a:lstStyle/>
                    <a:p>
                      <a:pPr algn="ctr"/>
                      <a:r>
                        <a:rPr lang="en-US" sz="1200" b="1" dirty="0">
                          <a:latin typeface="+mn-lt"/>
                        </a:rPr>
                        <a:t>Classic Metabolic Syndrome</a:t>
                      </a:r>
                    </a:p>
                  </a:txBody>
                  <a:tcPr anchor="ctr">
                    <a:lnB w="12700" cap="flat" cmpd="sng" algn="ctr">
                      <a:solidFill>
                        <a:srgbClr val="00FDFF"/>
                      </a:solidFill>
                      <a:prstDash val="solid"/>
                      <a:round/>
                      <a:headEnd type="none" w="med" len="med"/>
                      <a:tailEnd type="none" w="med" len="med"/>
                    </a:lnB>
                    <a:solidFill>
                      <a:srgbClr val="1F497D"/>
                    </a:solidFill>
                  </a:tcPr>
                </a:tc>
                <a:tc>
                  <a:txBody>
                    <a:bodyPr/>
                    <a:lstStyle/>
                    <a:p>
                      <a:pPr algn="ctr"/>
                      <a:r>
                        <a:rPr lang="en-US" sz="1200" b="1" dirty="0">
                          <a:latin typeface="+mn-lt"/>
                        </a:rPr>
                        <a:t>ADT Metabolic Syndrome </a:t>
                      </a:r>
                    </a:p>
                  </a:txBody>
                  <a:tcPr anchor="ctr">
                    <a:lnB w="12700" cap="flat" cmpd="sng" algn="ctr">
                      <a:solidFill>
                        <a:srgbClr val="00FDFF"/>
                      </a:solidFill>
                      <a:prstDash val="solid"/>
                      <a:round/>
                      <a:headEnd type="none" w="med" len="med"/>
                      <a:tailEnd type="none" w="med" len="med"/>
                    </a:lnB>
                    <a:solidFill>
                      <a:srgbClr val="1F497D"/>
                    </a:solidFill>
                  </a:tcPr>
                </a:tc>
                <a:extLst>
                  <a:ext uri="{0D108BD9-81ED-4DB2-BD59-A6C34878D82A}">
                    <a16:rowId xmlns:a16="http://schemas.microsoft.com/office/drawing/2014/main" val="3758866304"/>
                  </a:ext>
                </a:extLst>
              </a:tr>
              <a:tr h="390321">
                <a:tc>
                  <a:txBody>
                    <a:bodyPr/>
                    <a:lstStyle/>
                    <a:p>
                      <a:r>
                        <a:rPr lang="en-US" sz="1200" b="1" dirty="0">
                          <a:latin typeface="+mn-lt"/>
                        </a:rPr>
                        <a:t>Body composition</a:t>
                      </a:r>
                    </a:p>
                  </a:txBody>
                  <a:tcPr anchor="ctr">
                    <a:solidFill>
                      <a:schemeClr val="bg1">
                        <a:lumMod val="95000"/>
                      </a:schemeClr>
                    </a:solidFill>
                  </a:tcPr>
                </a:tc>
                <a:tc>
                  <a:txBody>
                    <a:bodyPr/>
                    <a:lstStyle/>
                    <a:p>
                      <a:r>
                        <a:rPr lang="en-US" sz="1200" b="1" dirty="0">
                          <a:solidFill>
                            <a:srgbClr val="1F497D"/>
                          </a:solidFill>
                          <a:latin typeface="+mn-lt"/>
                          <a:cs typeface="Calibri" panose="020F0502020204030204" pitchFamily="34" charset="0"/>
                        </a:rPr>
                        <a:t>Visceral fat gain</a:t>
                      </a:r>
                      <a:r>
                        <a:rPr lang="en-US" sz="1200" b="0" dirty="0">
                          <a:solidFill>
                            <a:schemeClr val="tx1"/>
                          </a:solidFill>
                          <a:latin typeface="+mn-lt"/>
                          <a:cs typeface="Calibri" panose="020F0502020204030204" pitchFamily="34" charset="0"/>
                        </a:rPr>
                        <a:t>, </a:t>
                      </a:r>
                      <a:r>
                        <a:rPr lang="en-US" sz="1200" b="1" dirty="0">
                          <a:solidFill>
                            <a:srgbClr val="00A9E0"/>
                          </a:solidFill>
                          <a:latin typeface="+mn-lt"/>
                          <a:cs typeface="Calibri" panose="020F0502020204030204" pitchFamily="34" charset="0"/>
                        </a:rPr>
                        <a:t>↓</a:t>
                      </a:r>
                      <a:r>
                        <a:rPr lang="en-US" sz="1200" b="0" dirty="0">
                          <a:solidFill>
                            <a:srgbClr val="00A9E0"/>
                          </a:solidFill>
                          <a:latin typeface="+mn-lt"/>
                          <a:cs typeface="Calibri" panose="020F0502020204030204" pitchFamily="34" charset="0"/>
                        </a:rPr>
                        <a:t> </a:t>
                      </a:r>
                      <a:br>
                        <a:rPr lang="en-US" sz="1200" b="0" dirty="0">
                          <a:solidFill>
                            <a:srgbClr val="00A9E0"/>
                          </a:solidFill>
                          <a:latin typeface="+mn-lt"/>
                          <a:cs typeface="Calibri" panose="020F0502020204030204" pitchFamily="34" charset="0"/>
                        </a:rPr>
                      </a:br>
                      <a:r>
                        <a:rPr lang="en-US" sz="1200" b="0" dirty="0">
                          <a:solidFill>
                            <a:schemeClr val="tx1"/>
                          </a:solidFill>
                          <a:latin typeface="+mn-lt"/>
                          <a:cs typeface="Calibri" panose="020F0502020204030204" pitchFamily="34" charset="0"/>
                        </a:rPr>
                        <a:t>muscle mass </a:t>
                      </a:r>
                      <a:endParaRPr lang="en-US" sz="1200" b="0" dirty="0">
                        <a:latin typeface="+mn-lt"/>
                      </a:endParaRPr>
                    </a:p>
                  </a:txBody>
                  <a:tcPr>
                    <a:lnT w="12700" cap="flat" cmpd="sng" algn="ctr">
                      <a:solidFill>
                        <a:srgbClr val="00FDFF"/>
                      </a:solidFill>
                      <a:prstDash val="solid"/>
                      <a:round/>
                      <a:headEnd type="none" w="med" len="med"/>
                      <a:tailEnd type="none" w="med" len="med"/>
                    </a:lnT>
                    <a:solidFill>
                      <a:schemeClr val="bg1">
                        <a:lumMod val="95000"/>
                      </a:schemeClr>
                    </a:solidFill>
                  </a:tcPr>
                </a:tc>
                <a:tc>
                  <a:txBody>
                    <a:bodyPr/>
                    <a:lstStyle/>
                    <a:p>
                      <a:r>
                        <a:rPr lang="en-US" sz="1200" b="1" dirty="0">
                          <a:solidFill>
                            <a:srgbClr val="1F497D"/>
                          </a:solidFill>
                          <a:latin typeface="+mn-lt"/>
                          <a:cs typeface="Calibri" panose="020F0502020204030204" pitchFamily="34" charset="0"/>
                        </a:rPr>
                        <a:t>Subcutaneous fat gain</a:t>
                      </a:r>
                      <a:r>
                        <a:rPr lang="en-US" sz="1200" b="0" dirty="0">
                          <a:solidFill>
                            <a:schemeClr val="tx1"/>
                          </a:solidFill>
                          <a:latin typeface="+mn-lt"/>
                          <a:cs typeface="Calibri" panose="020F0502020204030204" pitchFamily="34" charset="0"/>
                        </a:rPr>
                        <a:t>, </a:t>
                      </a:r>
                      <a:r>
                        <a:rPr lang="en-US" sz="1200" b="1" dirty="0">
                          <a:solidFill>
                            <a:srgbClr val="00A9E0"/>
                          </a:solidFill>
                          <a:latin typeface="+mn-lt"/>
                          <a:cs typeface="Calibri" panose="020F0502020204030204" pitchFamily="34" charset="0"/>
                        </a:rPr>
                        <a:t>↓</a:t>
                      </a:r>
                      <a:r>
                        <a:rPr lang="en-US" sz="1200" b="0" dirty="0">
                          <a:solidFill>
                            <a:srgbClr val="00A9E0"/>
                          </a:solidFill>
                          <a:latin typeface="+mn-lt"/>
                          <a:cs typeface="Calibri" panose="020F0502020204030204" pitchFamily="34" charset="0"/>
                        </a:rPr>
                        <a:t> </a:t>
                      </a:r>
                      <a:r>
                        <a:rPr lang="en-US" sz="1200" b="0" dirty="0">
                          <a:solidFill>
                            <a:schemeClr val="tx1"/>
                          </a:solidFill>
                          <a:latin typeface="+mn-lt"/>
                          <a:cs typeface="Calibri" panose="020F0502020204030204" pitchFamily="34" charset="0"/>
                        </a:rPr>
                        <a:t>muscle mass</a:t>
                      </a:r>
                      <a:endParaRPr lang="en-US" sz="1200" b="0" dirty="0">
                        <a:latin typeface="+mn-lt"/>
                      </a:endParaRPr>
                    </a:p>
                  </a:txBody>
                  <a:tcPr>
                    <a:lnT w="12700" cap="flat" cmpd="sng" algn="ctr">
                      <a:solidFill>
                        <a:srgbClr val="00FDFF"/>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3689404981"/>
                  </a:ext>
                </a:extLst>
              </a:tr>
              <a:tr h="234193">
                <a:tc>
                  <a:txBody>
                    <a:bodyPr/>
                    <a:lstStyle/>
                    <a:p>
                      <a:r>
                        <a:rPr lang="en-US" sz="1200" b="1" dirty="0">
                          <a:latin typeface="+mn-lt"/>
                        </a:rPr>
                        <a:t>Insulin resistance</a:t>
                      </a:r>
                    </a:p>
                  </a:txBody>
                  <a:tcPr>
                    <a:solidFill>
                      <a:schemeClr val="bg1"/>
                    </a:solidFill>
                  </a:tcPr>
                </a:tc>
                <a:tc>
                  <a:txBody>
                    <a:bodyPr/>
                    <a:lstStyle/>
                    <a:p>
                      <a:r>
                        <a:rPr lang="en-US" sz="1200" dirty="0">
                          <a:latin typeface="+mn-lt"/>
                        </a:rPr>
                        <a:t>Insulin resistant</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Insulin resistant</a:t>
                      </a:r>
                    </a:p>
                  </a:txBody>
                  <a:tcPr>
                    <a:solidFill>
                      <a:schemeClr val="bg1"/>
                    </a:solidFill>
                  </a:tcPr>
                </a:tc>
                <a:extLst>
                  <a:ext uri="{0D108BD9-81ED-4DB2-BD59-A6C34878D82A}">
                    <a16:rowId xmlns:a16="http://schemas.microsoft.com/office/drawing/2014/main" val="721002453"/>
                  </a:ext>
                </a:extLst>
              </a:tr>
              <a:tr h="2341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Arial" panose="020B0604020202020204" pitchFamily="34" charset="0"/>
                        </a:rPr>
                        <a:t>Hyperglycemia/diabetes</a:t>
                      </a:r>
                    </a:p>
                  </a:txBody>
                  <a:tcPr>
                    <a:solidFill>
                      <a:schemeClr val="bg1">
                        <a:lumMod val="95000"/>
                      </a:schemeClr>
                    </a:solidFill>
                  </a:tcPr>
                </a:tc>
                <a:tc>
                  <a:txBody>
                    <a:bodyPr/>
                    <a:lstStyle/>
                    <a:p>
                      <a:r>
                        <a:rPr lang="en-US" sz="1200" dirty="0">
                          <a:latin typeface="+mn-lt"/>
                        </a:rPr>
                        <a:t>High risk </a:t>
                      </a:r>
                    </a:p>
                  </a:txBody>
                  <a:tcPr>
                    <a:solidFill>
                      <a:schemeClr val="bg1">
                        <a:lumMod val="95000"/>
                      </a:schemeClr>
                    </a:solidFill>
                  </a:tcPr>
                </a:tc>
                <a:tc>
                  <a:txBody>
                    <a:bodyPr/>
                    <a:lstStyle/>
                    <a:p>
                      <a:r>
                        <a:rPr lang="en-US" sz="1200" dirty="0">
                          <a:latin typeface="+mn-lt"/>
                        </a:rPr>
                        <a:t>High risk</a:t>
                      </a:r>
                    </a:p>
                  </a:txBody>
                  <a:tcPr>
                    <a:solidFill>
                      <a:schemeClr val="bg1">
                        <a:lumMod val="95000"/>
                      </a:schemeClr>
                    </a:solidFill>
                  </a:tcPr>
                </a:tc>
                <a:extLst>
                  <a:ext uri="{0D108BD9-81ED-4DB2-BD59-A6C34878D82A}">
                    <a16:rowId xmlns:a16="http://schemas.microsoft.com/office/drawing/2014/main" val="3296493209"/>
                  </a:ext>
                </a:extLst>
              </a:tr>
              <a:tr h="390321">
                <a:tc>
                  <a:txBody>
                    <a:bodyPr/>
                    <a:lstStyle/>
                    <a:p>
                      <a:r>
                        <a:rPr lang="en-US" sz="1200" b="1" dirty="0">
                          <a:latin typeface="+mn-lt"/>
                        </a:rPr>
                        <a:t>Dyslipidemia </a:t>
                      </a:r>
                    </a:p>
                  </a:txBody>
                  <a:tcPr anchor="ctr">
                    <a:solidFill>
                      <a:schemeClr val="bg1"/>
                    </a:solidFill>
                  </a:tcPr>
                </a:tc>
                <a:tc>
                  <a:txBody>
                    <a:bodyPr/>
                    <a:lstStyle/>
                    <a:p>
                      <a:r>
                        <a:rPr lang="en-US" sz="1200" b="1" dirty="0">
                          <a:solidFill>
                            <a:srgbClr val="00A9E0"/>
                          </a:solidFill>
                          <a:latin typeface="+mn-lt"/>
                          <a:cs typeface="Calibri" panose="020F0502020204030204" pitchFamily="34" charset="0"/>
                        </a:rPr>
                        <a:t>↓ </a:t>
                      </a:r>
                      <a:r>
                        <a:rPr lang="en-US" sz="1200" b="1" dirty="0">
                          <a:solidFill>
                            <a:srgbClr val="1F497D"/>
                          </a:solidFill>
                          <a:latin typeface="+mn-lt"/>
                          <a:cs typeface="Calibri" panose="020F0502020204030204" pitchFamily="34" charset="0"/>
                        </a:rPr>
                        <a:t>HDL</a:t>
                      </a:r>
                      <a:r>
                        <a:rPr lang="en-US" sz="1200" b="0" dirty="0">
                          <a:solidFill>
                            <a:schemeClr val="tx1"/>
                          </a:solidFill>
                          <a:latin typeface="+mn-lt"/>
                          <a:cs typeface="Calibri" panose="020F0502020204030204" pitchFamily="34" charset="0"/>
                        </a:rPr>
                        <a:t>; </a:t>
                      </a:r>
                      <a:r>
                        <a:rPr lang="en-US" sz="1200" b="1" dirty="0">
                          <a:solidFill>
                            <a:srgbClr val="00A9E0"/>
                          </a:solidFill>
                          <a:latin typeface="+mn-lt"/>
                          <a:cs typeface="Calibri" panose="020F0502020204030204" pitchFamily="34" charset="0"/>
                        </a:rPr>
                        <a:t>↑</a:t>
                      </a:r>
                      <a:r>
                        <a:rPr lang="en-US" sz="1200" b="1" dirty="0">
                          <a:solidFill>
                            <a:srgbClr val="00A9E0"/>
                          </a:solidFill>
                          <a:latin typeface="+mn-lt"/>
                          <a:cs typeface="Arial" panose="020B0604020202020204" pitchFamily="34" charset="0"/>
                        </a:rPr>
                        <a:t> </a:t>
                      </a:r>
                      <a:r>
                        <a:rPr lang="en-US" sz="1200" b="0" dirty="0">
                          <a:latin typeface="+mn-lt"/>
                          <a:cs typeface="Arial" panose="020B0604020202020204" pitchFamily="34" charset="0"/>
                        </a:rPr>
                        <a:t>cholesterol, LDL, and triglycerides</a:t>
                      </a:r>
                      <a:endParaRPr lang="en-US" sz="1200" b="0" dirty="0">
                        <a:latin typeface="+mn-lt"/>
                      </a:endParaRPr>
                    </a:p>
                  </a:txBody>
                  <a:tcPr anchor="ctr">
                    <a:solidFill>
                      <a:schemeClr val="bg1"/>
                    </a:solidFill>
                  </a:tcPr>
                </a:tc>
                <a:tc>
                  <a:txBody>
                    <a:bodyPr/>
                    <a:lstStyle/>
                    <a:p>
                      <a:r>
                        <a:rPr lang="en-US" sz="1200" b="1" dirty="0">
                          <a:solidFill>
                            <a:srgbClr val="00A9E0"/>
                          </a:solidFill>
                          <a:latin typeface="+mn-lt"/>
                          <a:cs typeface="Calibri" panose="020F0502020204030204" pitchFamily="34" charset="0"/>
                        </a:rPr>
                        <a:t>↑ </a:t>
                      </a:r>
                      <a:r>
                        <a:rPr lang="en-US" sz="1200" b="1" dirty="0">
                          <a:solidFill>
                            <a:srgbClr val="1F497D"/>
                          </a:solidFill>
                          <a:latin typeface="+mn-lt"/>
                          <a:cs typeface="Calibri" panose="020F0502020204030204" pitchFamily="34" charset="0"/>
                        </a:rPr>
                        <a:t>HDL</a:t>
                      </a:r>
                      <a:r>
                        <a:rPr lang="en-US" sz="1200" b="0" dirty="0">
                          <a:solidFill>
                            <a:schemeClr val="tx1"/>
                          </a:solidFill>
                          <a:latin typeface="+mn-lt"/>
                          <a:cs typeface="Calibri" panose="020F0502020204030204" pitchFamily="34" charset="0"/>
                        </a:rPr>
                        <a:t>, </a:t>
                      </a:r>
                      <a:r>
                        <a:rPr lang="en-US" sz="1200" b="0" dirty="0">
                          <a:latin typeface="+mn-lt"/>
                          <a:cs typeface="Arial" panose="020B0604020202020204" pitchFamily="34" charset="0"/>
                        </a:rPr>
                        <a:t>cholesterol, LDL, </a:t>
                      </a:r>
                      <a:br>
                        <a:rPr lang="en-US" sz="1200" b="0" dirty="0">
                          <a:latin typeface="+mn-lt"/>
                          <a:cs typeface="Arial" panose="020B0604020202020204" pitchFamily="34" charset="0"/>
                        </a:rPr>
                      </a:br>
                      <a:r>
                        <a:rPr lang="en-US" sz="1200" b="0" dirty="0">
                          <a:latin typeface="+mn-lt"/>
                          <a:cs typeface="Arial" panose="020B0604020202020204" pitchFamily="34" charset="0"/>
                        </a:rPr>
                        <a:t>and triglycerides</a:t>
                      </a:r>
                      <a:endParaRPr lang="en-US" sz="1200" b="0" dirty="0">
                        <a:latin typeface="+mn-lt"/>
                      </a:endParaRPr>
                    </a:p>
                  </a:txBody>
                  <a:tcPr anchor="ctr">
                    <a:solidFill>
                      <a:schemeClr val="bg1"/>
                    </a:solidFill>
                  </a:tcPr>
                </a:tc>
                <a:extLst>
                  <a:ext uri="{0D108BD9-81ED-4DB2-BD59-A6C34878D82A}">
                    <a16:rowId xmlns:a16="http://schemas.microsoft.com/office/drawing/2014/main" val="1045830268"/>
                  </a:ext>
                </a:extLst>
              </a:tr>
              <a:tr h="634262">
                <a:tc>
                  <a:txBody>
                    <a:bodyPr/>
                    <a:lstStyle/>
                    <a:p>
                      <a:r>
                        <a:rPr lang="en-US" sz="1200" b="1" dirty="0">
                          <a:latin typeface="+mn-lt"/>
                        </a:rPr>
                        <a:t>Follicle-stimulating hormone (FSH) </a:t>
                      </a:r>
                    </a:p>
                  </a:txBody>
                  <a:tcPr>
                    <a:lnB w="12700" cap="flat" cmpd="sng" algn="ctr">
                      <a:solidFill>
                        <a:srgbClr val="1F497D"/>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mn-lt"/>
                          <a:cs typeface="Arial" panose="020B0604020202020204" pitchFamily="34" charset="0"/>
                        </a:rPr>
                        <a:t>Acting through increased body weight, insulin resistance, and lipid profile changes</a:t>
                      </a:r>
                    </a:p>
                  </a:txBody>
                  <a:tcPr>
                    <a:lnB w="12700" cap="flat" cmpd="sng" algn="ctr">
                      <a:solidFill>
                        <a:srgbClr val="1F497D"/>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mn-lt"/>
                          <a:cs typeface="Arial" panose="020B0604020202020204" pitchFamily="34" charset="0"/>
                        </a:rPr>
                        <a:t>Acting through increased body weight, insulin resistance, and lipid profile changes</a:t>
                      </a:r>
                      <a:endParaRPr lang="en-US" sz="1200" dirty="0">
                        <a:latin typeface="+mn-lt"/>
                      </a:endParaRPr>
                    </a:p>
                  </a:txBody>
                  <a:tcPr>
                    <a:lnB w="12700" cap="flat" cmpd="sng" algn="ctr">
                      <a:solidFill>
                        <a:srgbClr val="1F497D"/>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39581600"/>
                  </a:ext>
                </a:extLst>
              </a:tr>
            </a:tbl>
          </a:graphicData>
        </a:graphic>
      </p:graphicFrame>
      <p:sp>
        <p:nvSpPr>
          <p:cNvPr id="11" name="Arrow: Bent-Up 10">
            <a:extLst>
              <a:ext uri="{FF2B5EF4-FFF2-40B4-BE49-F238E27FC236}">
                <a16:creationId xmlns:a16="http://schemas.microsoft.com/office/drawing/2014/main" id="{18A4318C-4BEA-45EF-86DE-337A7F8427D6}"/>
              </a:ext>
            </a:extLst>
          </p:cNvPr>
          <p:cNvSpPr/>
          <p:nvPr/>
        </p:nvSpPr>
        <p:spPr>
          <a:xfrm rot="5400000">
            <a:off x="98861" y="2193485"/>
            <a:ext cx="1493954" cy="1228023"/>
          </a:xfrm>
          <a:prstGeom prst="bentUpArrow">
            <a:avLst>
              <a:gd name="adj1" fmla="val 42803"/>
              <a:gd name="adj2" fmla="val 31528"/>
              <a:gd name="adj3" fmla="val 29748"/>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3" name="TextBox 22">
            <a:extLst>
              <a:ext uri="{FF2B5EF4-FFF2-40B4-BE49-F238E27FC236}">
                <a16:creationId xmlns:a16="http://schemas.microsoft.com/office/drawing/2014/main" id="{B1B3314E-95F4-418F-A215-2F8454617C1D}"/>
              </a:ext>
            </a:extLst>
          </p:cNvPr>
          <p:cNvSpPr txBox="1"/>
          <p:nvPr/>
        </p:nvSpPr>
        <p:spPr>
          <a:xfrm>
            <a:off x="337561" y="3016764"/>
            <a:ext cx="2414588" cy="400110"/>
          </a:xfrm>
          <a:prstGeom prst="rect">
            <a:avLst/>
          </a:prstGeom>
          <a:noFill/>
        </p:spPr>
        <p:txBody>
          <a:bodyPr wrap="square" lIns="0" tIns="0" rIns="0" bIns="0" rtlCol="0">
            <a:noAutofit/>
          </a:bodyPr>
          <a:lstStyle/>
          <a:p>
            <a:pPr>
              <a:spcBef>
                <a:spcPts val="0"/>
              </a:spcBef>
            </a:pPr>
            <a:r>
              <a:rPr lang="en-US" sz="1050" b="1" dirty="0">
                <a:solidFill>
                  <a:schemeClr val="bg1"/>
                </a:solidFill>
                <a:latin typeface="Arial" panose="020B0604020202020204" pitchFamily="34" charset="0"/>
                <a:cs typeface="Arial" panose="020B0604020202020204" pitchFamily="34" charset="0"/>
              </a:rPr>
              <a:t>Lack of </a:t>
            </a:r>
          </a:p>
          <a:p>
            <a:pPr>
              <a:spcBef>
                <a:spcPts val="0"/>
              </a:spcBef>
            </a:pPr>
            <a:r>
              <a:rPr lang="en-US" sz="1050" b="1" dirty="0">
                <a:solidFill>
                  <a:schemeClr val="bg1"/>
                </a:solidFill>
                <a:latin typeface="Arial" panose="020B0604020202020204" pitchFamily="34" charset="0"/>
                <a:cs typeface="Arial" panose="020B0604020202020204" pitchFamily="34" charset="0"/>
              </a:rPr>
              <a:t>Testosterone</a:t>
            </a:r>
          </a:p>
        </p:txBody>
      </p:sp>
      <p:cxnSp>
        <p:nvCxnSpPr>
          <p:cNvPr id="20" name="Straight Connector 19">
            <a:extLst>
              <a:ext uri="{FF2B5EF4-FFF2-40B4-BE49-F238E27FC236}">
                <a16:creationId xmlns:a16="http://schemas.microsoft.com/office/drawing/2014/main" id="{5D596DA9-FDDC-4D5B-834E-E37EE54C63C5}"/>
              </a:ext>
            </a:extLst>
          </p:cNvPr>
          <p:cNvCxnSpPr>
            <a:cxnSpLocks/>
          </p:cNvCxnSpPr>
          <p:nvPr/>
        </p:nvCxnSpPr>
        <p:spPr>
          <a:xfrm>
            <a:off x="231825" y="2004195"/>
            <a:ext cx="521208" cy="0"/>
          </a:xfrm>
          <a:prstGeom prst="line">
            <a:avLst/>
          </a:prstGeom>
          <a:ln>
            <a:solidFill>
              <a:schemeClr val="accent1">
                <a:lumMod val="75000"/>
              </a:schemeClr>
            </a:solidFill>
          </a:ln>
        </p:spPr>
        <p:style>
          <a:lnRef idx="3">
            <a:schemeClr val="dk1"/>
          </a:lnRef>
          <a:fillRef idx="0">
            <a:schemeClr val="dk1"/>
          </a:fillRef>
          <a:effectRef idx="2">
            <a:schemeClr val="dk1"/>
          </a:effectRef>
          <a:fontRef idx="minor">
            <a:schemeClr val="tx1"/>
          </a:fontRef>
        </p:style>
      </p:cxnSp>
      <p:sp>
        <p:nvSpPr>
          <p:cNvPr id="2" name="TextBox 1">
            <a:extLst>
              <a:ext uri="{FF2B5EF4-FFF2-40B4-BE49-F238E27FC236}">
                <a16:creationId xmlns:a16="http://schemas.microsoft.com/office/drawing/2014/main" id="{734BBA2A-9F5B-401A-8B4A-F5EAB16852E1}"/>
              </a:ext>
            </a:extLst>
          </p:cNvPr>
          <p:cNvSpPr txBox="1"/>
          <p:nvPr/>
        </p:nvSpPr>
        <p:spPr>
          <a:xfrm>
            <a:off x="260877" y="2124068"/>
            <a:ext cx="755737" cy="276999"/>
          </a:xfrm>
          <a:prstGeom prst="rect">
            <a:avLst/>
          </a:prstGeom>
          <a:noFill/>
        </p:spPr>
        <p:txBody>
          <a:bodyPr wrap="square" rtlCol="0">
            <a:spAutoFit/>
          </a:bodyPr>
          <a:lstStyle/>
          <a:p>
            <a:r>
              <a:rPr lang="en-US" sz="1200" b="1" dirty="0">
                <a:solidFill>
                  <a:schemeClr val="bg1"/>
                </a:solidFill>
              </a:rPr>
              <a:t>ADT</a:t>
            </a:r>
          </a:p>
        </p:txBody>
      </p:sp>
      <p:cxnSp>
        <p:nvCxnSpPr>
          <p:cNvPr id="5" name="Straight Arrow Connector 4">
            <a:extLst>
              <a:ext uri="{FF2B5EF4-FFF2-40B4-BE49-F238E27FC236}">
                <a16:creationId xmlns:a16="http://schemas.microsoft.com/office/drawing/2014/main" id="{FA614055-E6C3-406F-A265-2808625B3926}"/>
              </a:ext>
            </a:extLst>
          </p:cNvPr>
          <p:cNvCxnSpPr>
            <a:cxnSpLocks/>
          </p:cNvCxnSpPr>
          <p:nvPr/>
        </p:nvCxnSpPr>
        <p:spPr>
          <a:xfrm>
            <a:off x="365717" y="2374048"/>
            <a:ext cx="0" cy="271454"/>
          </a:xfrm>
          <a:prstGeom prst="straightConnector1">
            <a:avLst/>
          </a:prstGeom>
          <a:ln>
            <a:solidFill>
              <a:srgbClr val="00FDFF"/>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1AFC76A-088E-4FD6-89B6-2A260DF1091B}"/>
              </a:ext>
            </a:extLst>
          </p:cNvPr>
          <p:cNvCxnSpPr/>
          <p:nvPr/>
        </p:nvCxnSpPr>
        <p:spPr>
          <a:xfrm>
            <a:off x="493213" y="2382583"/>
            <a:ext cx="0" cy="353602"/>
          </a:xfrm>
          <a:prstGeom prst="straightConnector1">
            <a:avLst/>
          </a:prstGeom>
          <a:ln>
            <a:solidFill>
              <a:srgbClr val="00FDFF"/>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0D78F362-1362-4B2D-97E3-4C519879BD80}"/>
              </a:ext>
            </a:extLst>
          </p:cNvPr>
          <p:cNvCxnSpPr>
            <a:cxnSpLocks/>
          </p:cNvCxnSpPr>
          <p:nvPr/>
        </p:nvCxnSpPr>
        <p:spPr>
          <a:xfrm>
            <a:off x="611687" y="2382583"/>
            <a:ext cx="3490" cy="411920"/>
          </a:xfrm>
          <a:prstGeom prst="straightConnector1">
            <a:avLst/>
          </a:prstGeom>
          <a:ln>
            <a:solidFill>
              <a:srgbClr val="00FD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787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night sky&#10;&#10;Description automatically generated">
            <a:extLst>
              <a:ext uri="{FF2B5EF4-FFF2-40B4-BE49-F238E27FC236}">
                <a16:creationId xmlns:a16="http://schemas.microsoft.com/office/drawing/2014/main" id="{3CEAD1A6-E469-994F-884B-255A0FC53255}"/>
              </a:ext>
            </a:extLst>
          </p:cNvPr>
          <p:cNvPicPr>
            <a:picLocks noChangeAspect="1"/>
          </p:cNvPicPr>
          <p:nvPr/>
        </p:nvPicPr>
        <p:blipFill rotWithShape="1">
          <a:blip r:embed="rId3"/>
          <a:srcRect t="5091" r="30595" b="9368"/>
          <a:stretch/>
        </p:blipFill>
        <p:spPr>
          <a:xfrm>
            <a:off x="0" y="0"/>
            <a:ext cx="9144000" cy="6858000"/>
          </a:xfrm>
          <a:prstGeom prst="rect">
            <a:avLst/>
          </a:prstGeom>
        </p:spPr>
      </p:pic>
      <p:sp>
        <p:nvSpPr>
          <p:cNvPr id="4" name="Rectangle 3">
            <a:extLst>
              <a:ext uri="{FF2B5EF4-FFF2-40B4-BE49-F238E27FC236}">
                <a16:creationId xmlns:a16="http://schemas.microsoft.com/office/drawing/2014/main" id="{5A0D3530-84F9-9A42-8D8C-0D781DB955D1}"/>
              </a:ext>
            </a:extLst>
          </p:cNvPr>
          <p:cNvSpPr/>
          <p:nvPr/>
        </p:nvSpPr>
        <p:spPr>
          <a:xfrm rot="16200000">
            <a:off x="2320498" y="-886068"/>
            <a:ext cx="3987800" cy="8610600"/>
          </a:xfrm>
          <a:prstGeom prst="rect">
            <a:avLst/>
          </a:prstGeom>
          <a:gradFill>
            <a:gsLst>
              <a:gs pos="0">
                <a:srgbClr val="002060">
                  <a:alpha val="24000"/>
                </a:srgbClr>
              </a:gs>
              <a:gs pos="98000">
                <a:srgbClr val="00206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802B9D12-B014-1044-9555-646FFFD36F17}"/>
              </a:ext>
            </a:extLst>
          </p:cNvPr>
          <p:cNvSpPr txBox="1">
            <a:spLocks/>
          </p:cNvSpPr>
          <p:nvPr/>
        </p:nvSpPr>
        <p:spPr>
          <a:xfrm>
            <a:off x="9097" y="2091260"/>
            <a:ext cx="9125805" cy="3321871"/>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Aft>
                <a:spcPts val="1200"/>
              </a:spcAft>
            </a:pPr>
            <a:r>
              <a:rPr lang="en-US" sz="2400" b="1" dirty="0">
                <a:solidFill>
                  <a:srgbClr val="46D7FF"/>
                </a:solidFill>
                <a:latin typeface="Arial" panose="020B0604020202020204" pitchFamily="34" charset="0"/>
                <a:cs typeface="Arial" panose="020B0604020202020204" pitchFamily="34" charset="0"/>
              </a:rPr>
              <a:t>Review of Studies Evaluating the Association </a:t>
            </a:r>
            <a:br>
              <a:rPr lang="en-US" sz="2400" b="1" dirty="0">
                <a:solidFill>
                  <a:srgbClr val="46D7FF"/>
                </a:solidFill>
                <a:latin typeface="Arial" panose="020B0604020202020204" pitchFamily="34" charset="0"/>
                <a:cs typeface="Arial" panose="020B0604020202020204" pitchFamily="34" charset="0"/>
              </a:rPr>
            </a:br>
            <a:r>
              <a:rPr lang="en-US" sz="2400" b="1" dirty="0">
                <a:solidFill>
                  <a:srgbClr val="46D7FF"/>
                </a:solidFill>
                <a:latin typeface="Arial" panose="020B0604020202020204" pitchFamily="34" charset="0"/>
                <a:cs typeface="Arial" panose="020B0604020202020204" pitchFamily="34" charset="0"/>
              </a:rPr>
              <a:t>Between ADT and CVD</a:t>
            </a:r>
          </a:p>
        </p:txBody>
      </p:sp>
      <p:sp>
        <p:nvSpPr>
          <p:cNvPr id="6" name="Freeform 5">
            <a:extLst>
              <a:ext uri="{FF2B5EF4-FFF2-40B4-BE49-F238E27FC236}">
                <a16:creationId xmlns:a16="http://schemas.microsoft.com/office/drawing/2014/main" id="{F1277617-DB7A-7C4A-BFE1-223F713C044F}"/>
              </a:ext>
            </a:extLst>
          </p:cNvPr>
          <p:cNvSpPr/>
          <p:nvPr/>
        </p:nvSpPr>
        <p:spPr>
          <a:xfrm>
            <a:off x="-1" y="1435100"/>
            <a:ext cx="8636002" cy="3987800"/>
          </a:xfrm>
          <a:custGeom>
            <a:avLst/>
            <a:gdLst>
              <a:gd name="connsiteX0" fmla="*/ 0 w 5359400"/>
              <a:gd name="connsiteY0" fmla="*/ 3987800 h 3987800"/>
              <a:gd name="connsiteX1" fmla="*/ 5359400 w 5359400"/>
              <a:gd name="connsiteY1" fmla="*/ 3987800 h 3987800"/>
              <a:gd name="connsiteX2" fmla="*/ 5359400 w 5359400"/>
              <a:gd name="connsiteY2" fmla="*/ 0 h 3987800"/>
              <a:gd name="connsiteX3" fmla="*/ 1524000 w 5359400"/>
              <a:gd name="connsiteY3" fmla="*/ 0 h 3987800"/>
              <a:gd name="connsiteX4" fmla="*/ 1524000 w 5359400"/>
              <a:gd name="connsiteY4" fmla="*/ 0 h 3987800"/>
              <a:gd name="connsiteX0" fmla="*/ 0 w 5359400"/>
              <a:gd name="connsiteY0" fmla="*/ 3987800 h 3987800"/>
              <a:gd name="connsiteX1" fmla="*/ 5359400 w 5359400"/>
              <a:gd name="connsiteY1" fmla="*/ 3987800 h 3987800"/>
              <a:gd name="connsiteX2" fmla="*/ 5359400 w 5359400"/>
              <a:gd name="connsiteY2" fmla="*/ 0 h 3987800"/>
              <a:gd name="connsiteX3" fmla="*/ 1524000 w 5359400"/>
              <a:gd name="connsiteY3" fmla="*/ 0 h 3987800"/>
              <a:gd name="connsiteX4" fmla="*/ 2773861 w 5359400"/>
              <a:gd name="connsiteY4" fmla="*/ 0 h 3987800"/>
              <a:gd name="connsiteX0" fmla="*/ 0 w 5359400"/>
              <a:gd name="connsiteY0" fmla="*/ 3987800 h 3987800"/>
              <a:gd name="connsiteX1" fmla="*/ 5359400 w 5359400"/>
              <a:gd name="connsiteY1" fmla="*/ 3987800 h 3987800"/>
              <a:gd name="connsiteX2" fmla="*/ 5359400 w 5359400"/>
              <a:gd name="connsiteY2" fmla="*/ 0 h 3987800"/>
              <a:gd name="connsiteX3" fmla="*/ 2781785 w 5359400"/>
              <a:gd name="connsiteY3" fmla="*/ 0 h 3987800"/>
              <a:gd name="connsiteX4" fmla="*/ 2773861 w 5359400"/>
              <a:gd name="connsiteY4" fmla="*/ 0 h 398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9400" h="3987800">
                <a:moveTo>
                  <a:pt x="0" y="3987800"/>
                </a:moveTo>
                <a:lnTo>
                  <a:pt x="5359400" y="3987800"/>
                </a:lnTo>
                <a:lnTo>
                  <a:pt x="5359400" y="0"/>
                </a:lnTo>
                <a:lnTo>
                  <a:pt x="2781785" y="0"/>
                </a:lnTo>
                <a:lnTo>
                  <a:pt x="2773861" y="0"/>
                </a:lnTo>
              </a:path>
            </a:pathLst>
          </a:custGeom>
          <a:noFill/>
          <a:ln>
            <a:solidFill>
              <a:srgbClr val="00F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5">
            <a:extLst>
              <a:ext uri="{FF2B5EF4-FFF2-40B4-BE49-F238E27FC236}">
                <a16:creationId xmlns:a16="http://schemas.microsoft.com/office/drawing/2014/main" id="{9A75B94A-591E-F344-9A0F-B837DCC73231}"/>
              </a:ext>
            </a:extLst>
          </p:cNvPr>
          <p:cNvSpPr>
            <a:spLocks noEditPoints="1"/>
          </p:cNvSpPr>
          <p:nvPr/>
        </p:nvSpPr>
        <p:spPr bwMode="auto">
          <a:xfrm>
            <a:off x="3788048" y="2091261"/>
            <a:ext cx="1382697" cy="240557"/>
          </a:xfrm>
          <a:custGeom>
            <a:avLst/>
            <a:gdLst/>
            <a:ahLst/>
            <a:cxnLst>
              <a:cxn ang="0">
                <a:pos x="4946" y="844"/>
              </a:cxn>
              <a:cxn ang="0">
                <a:pos x="4698" y="724"/>
              </a:cxn>
              <a:cxn ang="0">
                <a:pos x="5358" y="618"/>
              </a:cxn>
              <a:cxn ang="0">
                <a:pos x="5472" y="438"/>
              </a:cxn>
              <a:cxn ang="0">
                <a:pos x="5376" y="266"/>
              </a:cxn>
              <a:cxn ang="0">
                <a:pos x="4758" y="270"/>
              </a:cxn>
              <a:cxn ang="0">
                <a:pos x="4558" y="590"/>
              </a:cxn>
              <a:cxn ang="0">
                <a:pos x="4728" y="896"/>
              </a:cxn>
              <a:cxn ang="0">
                <a:pos x="5238" y="334"/>
              </a:cxn>
              <a:cxn ang="0">
                <a:pos x="5362" y="422"/>
              </a:cxn>
              <a:cxn ang="0">
                <a:pos x="5272" y="538"/>
              </a:cxn>
              <a:cxn ang="0">
                <a:pos x="4732" y="412"/>
              </a:cxn>
              <a:cxn ang="0">
                <a:pos x="3740" y="924"/>
              </a:cxn>
              <a:cxn ang="0">
                <a:pos x="3634" y="930"/>
              </a:cxn>
              <a:cxn ang="0">
                <a:pos x="3276" y="264"/>
              </a:cxn>
              <a:cxn ang="0">
                <a:pos x="4140" y="240"/>
              </a:cxn>
              <a:cxn ang="0">
                <a:pos x="960" y="932"/>
              </a:cxn>
              <a:cxn ang="0">
                <a:pos x="818" y="886"/>
              </a:cxn>
              <a:cxn ang="0">
                <a:pos x="356" y="942"/>
              </a:cxn>
              <a:cxn ang="0">
                <a:pos x="42" y="766"/>
              </a:cxn>
              <a:cxn ang="0">
                <a:pos x="32" y="432"/>
              </a:cxn>
              <a:cxn ang="0">
                <a:pos x="384" y="236"/>
              </a:cxn>
              <a:cxn ang="0">
                <a:pos x="894" y="358"/>
              </a:cxn>
              <a:cxn ang="0">
                <a:pos x="580" y="334"/>
              </a:cxn>
              <a:cxn ang="0">
                <a:pos x="156" y="436"/>
              </a:cxn>
              <a:cxn ang="0">
                <a:pos x="122" y="680"/>
              </a:cxn>
              <a:cxn ang="0">
                <a:pos x="392" y="844"/>
              </a:cxn>
              <a:cxn ang="0">
                <a:pos x="820" y="740"/>
              </a:cxn>
              <a:cxn ang="0">
                <a:pos x="852" y="506"/>
              </a:cxn>
              <a:cxn ang="0">
                <a:pos x="580" y="334"/>
              </a:cxn>
              <a:cxn ang="0">
                <a:pos x="4438" y="100"/>
              </a:cxn>
              <a:cxn ang="0">
                <a:pos x="4372" y="22"/>
              </a:cxn>
              <a:cxn ang="0">
                <a:pos x="4332" y="124"/>
              </a:cxn>
              <a:cxn ang="0">
                <a:pos x="4372" y="238"/>
              </a:cxn>
              <a:cxn ang="0">
                <a:pos x="4410" y="942"/>
              </a:cxn>
              <a:cxn ang="0">
                <a:pos x="1210" y="328"/>
              </a:cxn>
              <a:cxn ang="0">
                <a:pos x="1692" y="236"/>
              </a:cxn>
              <a:cxn ang="0">
                <a:pos x="2016" y="384"/>
              </a:cxn>
              <a:cxn ang="0">
                <a:pos x="2054" y="716"/>
              </a:cxn>
              <a:cxn ang="0">
                <a:pos x="1692" y="942"/>
              </a:cxn>
              <a:cxn ang="0">
                <a:pos x="1184" y="822"/>
              </a:cxn>
              <a:cxn ang="0">
                <a:pos x="1136" y="0"/>
              </a:cxn>
              <a:cxn ang="0">
                <a:pos x="1496" y="844"/>
              </a:cxn>
              <a:cxn ang="0">
                <a:pos x="1920" y="742"/>
              </a:cxn>
              <a:cxn ang="0">
                <a:pos x="1952" y="498"/>
              </a:cxn>
              <a:cxn ang="0">
                <a:pos x="1684" y="334"/>
              </a:cxn>
              <a:cxn ang="0">
                <a:pos x="1256" y="438"/>
              </a:cxn>
              <a:cxn ang="0">
                <a:pos x="1224" y="672"/>
              </a:cxn>
              <a:cxn ang="0">
                <a:pos x="1496" y="844"/>
              </a:cxn>
              <a:cxn ang="0">
                <a:pos x="2554" y="236"/>
              </a:cxn>
              <a:cxn ang="0">
                <a:pos x="3054" y="332"/>
              </a:cxn>
              <a:cxn ang="0">
                <a:pos x="3152" y="652"/>
              </a:cxn>
              <a:cxn ang="0">
                <a:pos x="2872" y="934"/>
              </a:cxn>
              <a:cxn ang="0">
                <a:pos x="2314" y="868"/>
              </a:cxn>
              <a:cxn ang="0">
                <a:pos x="2184" y="0"/>
              </a:cxn>
              <a:cxn ang="0">
                <a:pos x="2294" y="328"/>
              </a:cxn>
              <a:cxn ang="0">
                <a:pos x="2968" y="780"/>
              </a:cxn>
              <a:cxn ang="0">
                <a:pos x="3046" y="544"/>
              </a:cxn>
              <a:cxn ang="0">
                <a:pos x="2838" y="340"/>
              </a:cxn>
              <a:cxn ang="0">
                <a:pos x="2370" y="402"/>
              </a:cxn>
              <a:cxn ang="0">
                <a:pos x="2296" y="630"/>
              </a:cxn>
              <a:cxn ang="0">
                <a:pos x="2500" y="838"/>
              </a:cxn>
            </a:cxnLst>
            <a:rect l="0" t="0" r="r" b="b"/>
            <a:pathLst>
              <a:path w="5472" h="952">
                <a:moveTo>
                  <a:pt x="5454" y="922"/>
                </a:moveTo>
                <a:lnTo>
                  <a:pt x="5454" y="922"/>
                </a:lnTo>
                <a:lnTo>
                  <a:pt x="5452" y="902"/>
                </a:lnTo>
                <a:lnTo>
                  <a:pt x="5448" y="886"/>
                </a:lnTo>
                <a:lnTo>
                  <a:pt x="5440" y="872"/>
                </a:lnTo>
                <a:lnTo>
                  <a:pt x="5430" y="862"/>
                </a:lnTo>
                <a:lnTo>
                  <a:pt x="5418" y="854"/>
                </a:lnTo>
                <a:lnTo>
                  <a:pt x="5402" y="848"/>
                </a:lnTo>
                <a:lnTo>
                  <a:pt x="5384" y="844"/>
                </a:lnTo>
                <a:lnTo>
                  <a:pt x="5364" y="844"/>
                </a:lnTo>
                <a:lnTo>
                  <a:pt x="5364" y="844"/>
                </a:lnTo>
                <a:lnTo>
                  <a:pt x="4946" y="844"/>
                </a:lnTo>
                <a:lnTo>
                  <a:pt x="4946" y="844"/>
                </a:lnTo>
                <a:lnTo>
                  <a:pt x="4910" y="842"/>
                </a:lnTo>
                <a:lnTo>
                  <a:pt x="4878" y="838"/>
                </a:lnTo>
                <a:lnTo>
                  <a:pt x="4848" y="832"/>
                </a:lnTo>
                <a:lnTo>
                  <a:pt x="4820" y="824"/>
                </a:lnTo>
                <a:lnTo>
                  <a:pt x="4796" y="814"/>
                </a:lnTo>
                <a:lnTo>
                  <a:pt x="4774" y="800"/>
                </a:lnTo>
                <a:lnTo>
                  <a:pt x="4754" y="788"/>
                </a:lnTo>
                <a:lnTo>
                  <a:pt x="4738" y="772"/>
                </a:lnTo>
                <a:lnTo>
                  <a:pt x="4722" y="756"/>
                </a:lnTo>
                <a:lnTo>
                  <a:pt x="4710" y="740"/>
                </a:lnTo>
                <a:lnTo>
                  <a:pt x="4698" y="724"/>
                </a:lnTo>
                <a:lnTo>
                  <a:pt x="4690" y="706"/>
                </a:lnTo>
                <a:lnTo>
                  <a:pt x="4682" y="688"/>
                </a:lnTo>
                <a:lnTo>
                  <a:pt x="4676" y="672"/>
                </a:lnTo>
                <a:lnTo>
                  <a:pt x="4674" y="654"/>
                </a:lnTo>
                <a:lnTo>
                  <a:pt x="4670" y="638"/>
                </a:lnTo>
                <a:lnTo>
                  <a:pt x="4670" y="638"/>
                </a:lnTo>
                <a:lnTo>
                  <a:pt x="5252" y="638"/>
                </a:lnTo>
                <a:lnTo>
                  <a:pt x="5252" y="638"/>
                </a:lnTo>
                <a:lnTo>
                  <a:pt x="5282" y="636"/>
                </a:lnTo>
                <a:lnTo>
                  <a:pt x="5310" y="632"/>
                </a:lnTo>
                <a:lnTo>
                  <a:pt x="5336" y="626"/>
                </a:lnTo>
                <a:lnTo>
                  <a:pt x="5358" y="618"/>
                </a:lnTo>
                <a:lnTo>
                  <a:pt x="5378" y="608"/>
                </a:lnTo>
                <a:lnTo>
                  <a:pt x="5396" y="596"/>
                </a:lnTo>
                <a:lnTo>
                  <a:pt x="5412" y="582"/>
                </a:lnTo>
                <a:lnTo>
                  <a:pt x="5426" y="568"/>
                </a:lnTo>
                <a:lnTo>
                  <a:pt x="5438" y="552"/>
                </a:lnTo>
                <a:lnTo>
                  <a:pt x="5448" y="536"/>
                </a:lnTo>
                <a:lnTo>
                  <a:pt x="5456" y="518"/>
                </a:lnTo>
                <a:lnTo>
                  <a:pt x="5462" y="502"/>
                </a:lnTo>
                <a:lnTo>
                  <a:pt x="5466" y="486"/>
                </a:lnTo>
                <a:lnTo>
                  <a:pt x="5470" y="468"/>
                </a:lnTo>
                <a:lnTo>
                  <a:pt x="5472" y="452"/>
                </a:lnTo>
                <a:lnTo>
                  <a:pt x="5472" y="438"/>
                </a:lnTo>
                <a:lnTo>
                  <a:pt x="5472" y="438"/>
                </a:lnTo>
                <a:lnTo>
                  <a:pt x="5472" y="422"/>
                </a:lnTo>
                <a:lnTo>
                  <a:pt x="5470" y="404"/>
                </a:lnTo>
                <a:lnTo>
                  <a:pt x="5466" y="388"/>
                </a:lnTo>
                <a:lnTo>
                  <a:pt x="5460" y="370"/>
                </a:lnTo>
                <a:lnTo>
                  <a:pt x="5454" y="354"/>
                </a:lnTo>
                <a:lnTo>
                  <a:pt x="5446" y="336"/>
                </a:lnTo>
                <a:lnTo>
                  <a:pt x="5436" y="320"/>
                </a:lnTo>
                <a:lnTo>
                  <a:pt x="5424" y="306"/>
                </a:lnTo>
                <a:lnTo>
                  <a:pt x="5410" y="292"/>
                </a:lnTo>
                <a:lnTo>
                  <a:pt x="5394" y="278"/>
                </a:lnTo>
                <a:lnTo>
                  <a:pt x="5376" y="266"/>
                </a:lnTo>
                <a:lnTo>
                  <a:pt x="5356" y="256"/>
                </a:lnTo>
                <a:lnTo>
                  <a:pt x="5334" y="248"/>
                </a:lnTo>
                <a:lnTo>
                  <a:pt x="5310" y="242"/>
                </a:lnTo>
                <a:lnTo>
                  <a:pt x="5282" y="238"/>
                </a:lnTo>
                <a:lnTo>
                  <a:pt x="5252" y="236"/>
                </a:lnTo>
                <a:lnTo>
                  <a:pt x="5252" y="236"/>
                </a:lnTo>
                <a:lnTo>
                  <a:pt x="4938" y="236"/>
                </a:lnTo>
                <a:lnTo>
                  <a:pt x="4938" y="236"/>
                </a:lnTo>
                <a:lnTo>
                  <a:pt x="4886" y="238"/>
                </a:lnTo>
                <a:lnTo>
                  <a:pt x="4840" y="246"/>
                </a:lnTo>
                <a:lnTo>
                  <a:pt x="4796" y="256"/>
                </a:lnTo>
                <a:lnTo>
                  <a:pt x="4758" y="270"/>
                </a:lnTo>
                <a:lnTo>
                  <a:pt x="4724" y="286"/>
                </a:lnTo>
                <a:lnTo>
                  <a:pt x="4692" y="306"/>
                </a:lnTo>
                <a:lnTo>
                  <a:pt x="4664" y="328"/>
                </a:lnTo>
                <a:lnTo>
                  <a:pt x="4640" y="354"/>
                </a:lnTo>
                <a:lnTo>
                  <a:pt x="4620" y="380"/>
                </a:lnTo>
                <a:lnTo>
                  <a:pt x="4602" y="408"/>
                </a:lnTo>
                <a:lnTo>
                  <a:pt x="4588" y="438"/>
                </a:lnTo>
                <a:lnTo>
                  <a:pt x="4578" y="468"/>
                </a:lnTo>
                <a:lnTo>
                  <a:pt x="4568" y="498"/>
                </a:lnTo>
                <a:lnTo>
                  <a:pt x="4562" y="528"/>
                </a:lnTo>
                <a:lnTo>
                  <a:pt x="4560" y="560"/>
                </a:lnTo>
                <a:lnTo>
                  <a:pt x="4558" y="590"/>
                </a:lnTo>
                <a:lnTo>
                  <a:pt x="4558" y="590"/>
                </a:lnTo>
                <a:lnTo>
                  <a:pt x="4560" y="622"/>
                </a:lnTo>
                <a:lnTo>
                  <a:pt x="4564" y="654"/>
                </a:lnTo>
                <a:lnTo>
                  <a:pt x="4570" y="686"/>
                </a:lnTo>
                <a:lnTo>
                  <a:pt x="4578" y="718"/>
                </a:lnTo>
                <a:lnTo>
                  <a:pt x="4592" y="748"/>
                </a:lnTo>
                <a:lnTo>
                  <a:pt x="4606" y="778"/>
                </a:lnTo>
                <a:lnTo>
                  <a:pt x="4624" y="804"/>
                </a:lnTo>
                <a:lnTo>
                  <a:pt x="4646" y="830"/>
                </a:lnTo>
                <a:lnTo>
                  <a:pt x="4670" y="854"/>
                </a:lnTo>
                <a:lnTo>
                  <a:pt x="4698" y="876"/>
                </a:lnTo>
                <a:lnTo>
                  <a:pt x="4728" y="896"/>
                </a:lnTo>
                <a:lnTo>
                  <a:pt x="4764" y="912"/>
                </a:lnTo>
                <a:lnTo>
                  <a:pt x="4802" y="924"/>
                </a:lnTo>
                <a:lnTo>
                  <a:pt x="4842" y="934"/>
                </a:lnTo>
                <a:lnTo>
                  <a:pt x="4888" y="940"/>
                </a:lnTo>
                <a:lnTo>
                  <a:pt x="4938" y="942"/>
                </a:lnTo>
                <a:lnTo>
                  <a:pt x="5454" y="942"/>
                </a:lnTo>
                <a:lnTo>
                  <a:pt x="5454" y="942"/>
                </a:lnTo>
                <a:lnTo>
                  <a:pt x="5454" y="922"/>
                </a:lnTo>
                <a:lnTo>
                  <a:pt x="5454" y="922"/>
                </a:lnTo>
                <a:close/>
                <a:moveTo>
                  <a:pt x="4946" y="334"/>
                </a:moveTo>
                <a:lnTo>
                  <a:pt x="4946" y="334"/>
                </a:lnTo>
                <a:lnTo>
                  <a:pt x="5238" y="334"/>
                </a:lnTo>
                <a:lnTo>
                  <a:pt x="5238" y="334"/>
                </a:lnTo>
                <a:lnTo>
                  <a:pt x="5256" y="336"/>
                </a:lnTo>
                <a:lnTo>
                  <a:pt x="5272" y="338"/>
                </a:lnTo>
                <a:lnTo>
                  <a:pt x="5286" y="340"/>
                </a:lnTo>
                <a:lnTo>
                  <a:pt x="5300" y="344"/>
                </a:lnTo>
                <a:lnTo>
                  <a:pt x="5312" y="350"/>
                </a:lnTo>
                <a:lnTo>
                  <a:pt x="5322" y="356"/>
                </a:lnTo>
                <a:lnTo>
                  <a:pt x="5330" y="364"/>
                </a:lnTo>
                <a:lnTo>
                  <a:pt x="5338" y="370"/>
                </a:lnTo>
                <a:lnTo>
                  <a:pt x="5350" y="388"/>
                </a:lnTo>
                <a:lnTo>
                  <a:pt x="5358" y="404"/>
                </a:lnTo>
                <a:lnTo>
                  <a:pt x="5362" y="422"/>
                </a:lnTo>
                <a:lnTo>
                  <a:pt x="5362" y="438"/>
                </a:lnTo>
                <a:lnTo>
                  <a:pt x="5362" y="438"/>
                </a:lnTo>
                <a:lnTo>
                  <a:pt x="5362" y="452"/>
                </a:lnTo>
                <a:lnTo>
                  <a:pt x="5358" y="468"/>
                </a:lnTo>
                <a:lnTo>
                  <a:pt x="5350" y="486"/>
                </a:lnTo>
                <a:lnTo>
                  <a:pt x="5338" y="502"/>
                </a:lnTo>
                <a:lnTo>
                  <a:pt x="5332" y="510"/>
                </a:lnTo>
                <a:lnTo>
                  <a:pt x="5322" y="518"/>
                </a:lnTo>
                <a:lnTo>
                  <a:pt x="5312" y="524"/>
                </a:lnTo>
                <a:lnTo>
                  <a:pt x="5300" y="530"/>
                </a:lnTo>
                <a:lnTo>
                  <a:pt x="5288" y="534"/>
                </a:lnTo>
                <a:lnTo>
                  <a:pt x="5272" y="538"/>
                </a:lnTo>
                <a:lnTo>
                  <a:pt x="5256" y="540"/>
                </a:lnTo>
                <a:lnTo>
                  <a:pt x="5238" y="540"/>
                </a:lnTo>
                <a:lnTo>
                  <a:pt x="5238" y="540"/>
                </a:lnTo>
                <a:lnTo>
                  <a:pt x="4670" y="540"/>
                </a:lnTo>
                <a:lnTo>
                  <a:pt x="4670" y="540"/>
                </a:lnTo>
                <a:lnTo>
                  <a:pt x="4676" y="512"/>
                </a:lnTo>
                <a:lnTo>
                  <a:pt x="4680" y="496"/>
                </a:lnTo>
                <a:lnTo>
                  <a:pt x="4688" y="478"/>
                </a:lnTo>
                <a:lnTo>
                  <a:pt x="4696" y="462"/>
                </a:lnTo>
                <a:lnTo>
                  <a:pt x="4706" y="444"/>
                </a:lnTo>
                <a:lnTo>
                  <a:pt x="4718" y="428"/>
                </a:lnTo>
                <a:lnTo>
                  <a:pt x="4732" y="412"/>
                </a:lnTo>
                <a:lnTo>
                  <a:pt x="4750" y="396"/>
                </a:lnTo>
                <a:lnTo>
                  <a:pt x="4768" y="382"/>
                </a:lnTo>
                <a:lnTo>
                  <a:pt x="4790" y="368"/>
                </a:lnTo>
                <a:lnTo>
                  <a:pt x="4816" y="356"/>
                </a:lnTo>
                <a:lnTo>
                  <a:pt x="4844" y="348"/>
                </a:lnTo>
                <a:lnTo>
                  <a:pt x="4874" y="340"/>
                </a:lnTo>
                <a:lnTo>
                  <a:pt x="4908" y="336"/>
                </a:lnTo>
                <a:lnTo>
                  <a:pt x="4946" y="334"/>
                </a:lnTo>
                <a:lnTo>
                  <a:pt x="4946" y="334"/>
                </a:lnTo>
                <a:close/>
                <a:moveTo>
                  <a:pt x="3760" y="898"/>
                </a:moveTo>
                <a:lnTo>
                  <a:pt x="3760" y="898"/>
                </a:lnTo>
                <a:lnTo>
                  <a:pt x="3740" y="924"/>
                </a:lnTo>
                <a:lnTo>
                  <a:pt x="3730" y="932"/>
                </a:lnTo>
                <a:lnTo>
                  <a:pt x="3720" y="940"/>
                </a:lnTo>
                <a:lnTo>
                  <a:pt x="3712" y="946"/>
                </a:lnTo>
                <a:lnTo>
                  <a:pt x="3702" y="950"/>
                </a:lnTo>
                <a:lnTo>
                  <a:pt x="3694" y="952"/>
                </a:lnTo>
                <a:lnTo>
                  <a:pt x="3684" y="952"/>
                </a:lnTo>
                <a:lnTo>
                  <a:pt x="3684" y="952"/>
                </a:lnTo>
                <a:lnTo>
                  <a:pt x="3670" y="952"/>
                </a:lnTo>
                <a:lnTo>
                  <a:pt x="3660" y="948"/>
                </a:lnTo>
                <a:lnTo>
                  <a:pt x="3650" y="944"/>
                </a:lnTo>
                <a:lnTo>
                  <a:pt x="3642" y="938"/>
                </a:lnTo>
                <a:lnTo>
                  <a:pt x="3634" y="930"/>
                </a:lnTo>
                <a:lnTo>
                  <a:pt x="3624" y="920"/>
                </a:lnTo>
                <a:lnTo>
                  <a:pt x="3606" y="898"/>
                </a:lnTo>
                <a:lnTo>
                  <a:pt x="3606" y="898"/>
                </a:lnTo>
                <a:lnTo>
                  <a:pt x="3124" y="236"/>
                </a:lnTo>
                <a:lnTo>
                  <a:pt x="3124" y="236"/>
                </a:lnTo>
                <a:lnTo>
                  <a:pt x="3188" y="236"/>
                </a:lnTo>
                <a:lnTo>
                  <a:pt x="3188" y="236"/>
                </a:lnTo>
                <a:lnTo>
                  <a:pt x="3212" y="238"/>
                </a:lnTo>
                <a:lnTo>
                  <a:pt x="3232" y="240"/>
                </a:lnTo>
                <a:lnTo>
                  <a:pt x="3250" y="246"/>
                </a:lnTo>
                <a:lnTo>
                  <a:pt x="3264" y="254"/>
                </a:lnTo>
                <a:lnTo>
                  <a:pt x="3276" y="264"/>
                </a:lnTo>
                <a:lnTo>
                  <a:pt x="3286" y="274"/>
                </a:lnTo>
                <a:lnTo>
                  <a:pt x="3308" y="302"/>
                </a:lnTo>
                <a:lnTo>
                  <a:pt x="3308" y="302"/>
                </a:lnTo>
                <a:lnTo>
                  <a:pt x="3686" y="836"/>
                </a:lnTo>
                <a:lnTo>
                  <a:pt x="3686" y="836"/>
                </a:lnTo>
                <a:lnTo>
                  <a:pt x="4066" y="300"/>
                </a:lnTo>
                <a:lnTo>
                  <a:pt x="4066" y="300"/>
                </a:lnTo>
                <a:lnTo>
                  <a:pt x="4086" y="274"/>
                </a:lnTo>
                <a:lnTo>
                  <a:pt x="4098" y="262"/>
                </a:lnTo>
                <a:lnTo>
                  <a:pt x="4110" y="254"/>
                </a:lnTo>
                <a:lnTo>
                  <a:pt x="4124" y="246"/>
                </a:lnTo>
                <a:lnTo>
                  <a:pt x="4140" y="240"/>
                </a:lnTo>
                <a:lnTo>
                  <a:pt x="4160" y="238"/>
                </a:lnTo>
                <a:lnTo>
                  <a:pt x="4184" y="236"/>
                </a:lnTo>
                <a:lnTo>
                  <a:pt x="4184" y="236"/>
                </a:lnTo>
                <a:lnTo>
                  <a:pt x="4242" y="236"/>
                </a:lnTo>
                <a:lnTo>
                  <a:pt x="4242" y="236"/>
                </a:lnTo>
                <a:lnTo>
                  <a:pt x="3760" y="898"/>
                </a:lnTo>
                <a:lnTo>
                  <a:pt x="3760" y="898"/>
                </a:lnTo>
                <a:close/>
                <a:moveTo>
                  <a:pt x="1002" y="942"/>
                </a:moveTo>
                <a:lnTo>
                  <a:pt x="1002" y="942"/>
                </a:lnTo>
                <a:lnTo>
                  <a:pt x="986" y="940"/>
                </a:lnTo>
                <a:lnTo>
                  <a:pt x="972" y="938"/>
                </a:lnTo>
                <a:lnTo>
                  <a:pt x="960" y="932"/>
                </a:lnTo>
                <a:lnTo>
                  <a:pt x="948" y="926"/>
                </a:lnTo>
                <a:lnTo>
                  <a:pt x="938" y="916"/>
                </a:lnTo>
                <a:lnTo>
                  <a:pt x="932" y="904"/>
                </a:lnTo>
                <a:lnTo>
                  <a:pt x="926" y="890"/>
                </a:lnTo>
                <a:lnTo>
                  <a:pt x="922" y="874"/>
                </a:lnTo>
                <a:lnTo>
                  <a:pt x="906" y="796"/>
                </a:lnTo>
                <a:lnTo>
                  <a:pt x="906" y="796"/>
                </a:lnTo>
                <a:lnTo>
                  <a:pt x="894" y="816"/>
                </a:lnTo>
                <a:lnTo>
                  <a:pt x="876" y="838"/>
                </a:lnTo>
                <a:lnTo>
                  <a:pt x="850" y="862"/>
                </a:lnTo>
                <a:lnTo>
                  <a:pt x="836" y="874"/>
                </a:lnTo>
                <a:lnTo>
                  <a:pt x="818" y="886"/>
                </a:lnTo>
                <a:lnTo>
                  <a:pt x="798" y="898"/>
                </a:lnTo>
                <a:lnTo>
                  <a:pt x="778" y="908"/>
                </a:lnTo>
                <a:lnTo>
                  <a:pt x="754" y="918"/>
                </a:lnTo>
                <a:lnTo>
                  <a:pt x="728" y="926"/>
                </a:lnTo>
                <a:lnTo>
                  <a:pt x="700" y="932"/>
                </a:lnTo>
                <a:lnTo>
                  <a:pt x="670" y="938"/>
                </a:lnTo>
                <a:lnTo>
                  <a:pt x="638" y="940"/>
                </a:lnTo>
                <a:lnTo>
                  <a:pt x="604" y="942"/>
                </a:lnTo>
                <a:lnTo>
                  <a:pt x="604" y="942"/>
                </a:lnTo>
                <a:lnTo>
                  <a:pt x="384" y="942"/>
                </a:lnTo>
                <a:lnTo>
                  <a:pt x="384" y="942"/>
                </a:lnTo>
                <a:lnTo>
                  <a:pt x="356" y="942"/>
                </a:lnTo>
                <a:lnTo>
                  <a:pt x="330" y="940"/>
                </a:lnTo>
                <a:lnTo>
                  <a:pt x="306" y="936"/>
                </a:lnTo>
                <a:lnTo>
                  <a:pt x="282" y="932"/>
                </a:lnTo>
                <a:lnTo>
                  <a:pt x="258" y="928"/>
                </a:lnTo>
                <a:lnTo>
                  <a:pt x="238" y="922"/>
                </a:lnTo>
                <a:lnTo>
                  <a:pt x="198" y="908"/>
                </a:lnTo>
                <a:lnTo>
                  <a:pt x="162" y="890"/>
                </a:lnTo>
                <a:lnTo>
                  <a:pt x="130" y="870"/>
                </a:lnTo>
                <a:lnTo>
                  <a:pt x="104" y="846"/>
                </a:lnTo>
                <a:lnTo>
                  <a:pt x="80" y="822"/>
                </a:lnTo>
                <a:lnTo>
                  <a:pt x="60" y="794"/>
                </a:lnTo>
                <a:lnTo>
                  <a:pt x="42" y="766"/>
                </a:lnTo>
                <a:lnTo>
                  <a:pt x="28" y="738"/>
                </a:lnTo>
                <a:lnTo>
                  <a:pt x="18" y="708"/>
                </a:lnTo>
                <a:lnTo>
                  <a:pt x="10" y="678"/>
                </a:lnTo>
                <a:lnTo>
                  <a:pt x="4" y="648"/>
                </a:lnTo>
                <a:lnTo>
                  <a:pt x="2" y="618"/>
                </a:lnTo>
                <a:lnTo>
                  <a:pt x="0" y="590"/>
                </a:lnTo>
                <a:lnTo>
                  <a:pt x="0" y="590"/>
                </a:lnTo>
                <a:lnTo>
                  <a:pt x="2" y="558"/>
                </a:lnTo>
                <a:lnTo>
                  <a:pt x="4" y="526"/>
                </a:lnTo>
                <a:lnTo>
                  <a:pt x="12" y="494"/>
                </a:lnTo>
                <a:lnTo>
                  <a:pt x="20" y="462"/>
                </a:lnTo>
                <a:lnTo>
                  <a:pt x="32" y="432"/>
                </a:lnTo>
                <a:lnTo>
                  <a:pt x="46" y="404"/>
                </a:lnTo>
                <a:lnTo>
                  <a:pt x="64" y="376"/>
                </a:lnTo>
                <a:lnTo>
                  <a:pt x="86" y="350"/>
                </a:lnTo>
                <a:lnTo>
                  <a:pt x="110" y="326"/>
                </a:lnTo>
                <a:lnTo>
                  <a:pt x="138" y="304"/>
                </a:lnTo>
                <a:lnTo>
                  <a:pt x="170" y="284"/>
                </a:lnTo>
                <a:lnTo>
                  <a:pt x="204" y="268"/>
                </a:lnTo>
                <a:lnTo>
                  <a:pt x="244" y="254"/>
                </a:lnTo>
                <a:lnTo>
                  <a:pt x="286" y="244"/>
                </a:lnTo>
                <a:lnTo>
                  <a:pt x="332" y="238"/>
                </a:lnTo>
                <a:lnTo>
                  <a:pt x="384" y="236"/>
                </a:lnTo>
                <a:lnTo>
                  <a:pt x="384" y="236"/>
                </a:lnTo>
                <a:lnTo>
                  <a:pt x="604" y="236"/>
                </a:lnTo>
                <a:lnTo>
                  <a:pt x="604" y="236"/>
                </a:lnTo>
                <a:lnTo>
                  <a:pt x="642" y="238"/>
                </a:lnTo>
                <a:lnTo>
                  <a:pt x="680" y="242"/>
                </a:lnTo>
                <a:lnTo>
                  <a:pt x="714" y="248"/>
                </a:lnTo>
                <a:lnTo>
                  <a:pt x="746" y="258"/>
                </a:lnTo>
                <a:lnTo>
                  <a:pt x="776" y="270"/>
                </a:lnTo>
                <a:lnTo>
                  <a:pt x="804" y="284"/>
                </a:lnTo>
                <a:lnTo>
                  <a:pt x="830" y="300"/>
                </a:lnTo>
                <a:lnTo>
                  <a:pt x="854" y="318"/>
                </a:lnTo>
                <a:lnTo>
                  <a:pt x="876" y="338"/>
                </a:lnTo>
                <a:lnTo>
                  <a:pt x="894" y="358"/>
                </a:lnTo>
                <a:lnTo>
                  <a:pt x="912" y="382"/>
                </a:lnTo>
                <a:lnTo>
                  <a:pt x="926" y="406"/>
                </a:lnTo>
                <a:lnTo>
                  <a:pt x="940" y="432"/>
                </a:lnTo>
                <a:lnTo>
                  <a:pt x="950" y="458"/>
                </a:lnTo>
                <a:lnTo>
                  <a:pt x="958" y="484"/>
                </a:lnTo>
                <a:lnTo>
                  <a:pt x="966" y="514"/>
                </a:lnTo>
                <a:lnTo>
                  <a:pt x="966" y="514"/>
                </a:lnTo>
                <a:lnTo>
                  <a:pt x="1046" y="942"/>
                </a:lnTo>
                <a:lnTo>
                  <a:pt x="1046" y="942"/>
                </a:lnTo>
                <a:lnTo>
                  <a:pt x="1002" y="942"/>
                </a:lnTo>
                <a:lnTo>
                  <a:pt x="1002" y="942"/>
                </a:lnTo>
                <a:close/>
                <a:moveTo>
                  <a:pt x="580" y="334"/>
                </a:moveTo>
                <a:lnTo>
                  <a:pt x="580" y="334"/>
                </a:lnTo>
                <a:lnTo>
                  <a:pt x="392" y="334"/>
                </a:lnTo>
                <a:lnTo>
                  <a:pt x="392" y="334"/>
                </a:lnTo>
                <a:lnTo>
                  <a:pt x="354" y="336"/>
                </a:lnTo>
                <a:lnTo>
                  <a:pt x="318" y="340"/>
                </a:lnTo>
                <a:lnTo>
                  <a:pt x="286" y="348"/>
                </a:lnTo>
                <a:lnTo>
                  <a:pt x="258" y="358"/>
                </a:lnTo>
                <a:lnTo>
                  <a:pt x="232" y="370"/>
                </a:lnTo>
                <a:lnTo>
                  <a:pt x="210" y="384"/>
                </a:lnTo>
                <a:lnTo>
                  <a:pt x="188" y="400"/>
                </a:lnTo>
                <a:lnTo>
                  <a:pt x="170" y="416"/>
                </a:lnTo>
                <a:lnTo>
                  <a:pt x="156" y="436"/>
                </a:lnTo>
                <a:lnTo>
                  <a:pt x="142" y="456"/>
                </a:lnTo>
                <a:lnTo>
                  <a:pt x="132" y="476"/>
                </a:lnTo>
                <a:lnTo>
                  <a:pt x="122" y="498"/>
                </a:lnTo>
                <a:lnTo>
                  <a:pt x="116" y="520"/>
                </a:lnTo>
                <a:lnTo>
                  <a:pt x="112" y="544"/>
                </a:lnTo>
                <a:lnTo>
                  <a:pt x="110" y="566"/>
                </a:lnTo>
                <a:lnTo>
                  <a:pt x="108" y="590"/>
                </a:lnTo>
                <a:lnTo>
                  <a:pt x="108" y="590"/>
                </a:lnTo>
                <a:lnTo>
                  <a:pt x="110" y="612"/>
                </a:lnTo>
                <a:lnTo>
                  <a:pt x="112" y="636"/>
                </a:lnTo>
                <a:lnTo>
                  <a:pt x="116" y="658"/>
                </a:lnTo>
                <a:lnTo>
                  <a:pt x="122" y="680"/>
                </a:lnTo>
                <a:lnTo>
                  <a:pt x="132" y="702"/>
                </a:lnTo>
                <a:lnTo>
                  <a:pt x="142" y="724"/>
                </a:lnTo>
                <a:lnTo>
                  <a:pt x="156" y="744"/>
                </a:lnTo>
                <a:lnTo>
                  <a:pt x="170" y="762"/>
                </a:lnTo>
                <a:lnTo>
                  <a:pt x="188" y="780"/>
                </a:lnTo>
                <a:lnTo>
                  <a:pt x="210" y="796"/>
                </a:lnTo>
                <a:lnTo>
                  <a:pt x="232" y="810"/>
                </a:lnTo>
                <a:lnTo>
                  <a:pt x="258" y="822"/>
                </a:lnTo>
                <a:lnTo>
                  <a:pt x="286" y="830"/>
                </a:lnTo>
                <a:lnTo>
                  <a:pt x="318" y="838"/>
                </a:lnTo>
                <a:lnTo>
                  <a:pt x="354" y="842"/>
                </a:lnTo>
                <a:lnTo>
                  <a:pt x="392" y="844"/>
                </a:lnTo>
                <a:lnTo>
                  <a:pt x="392" y="844"/>
                </a:lnTo>
                <a:lnTo>
                  <a:pt x="580" y="844"/>
                </a:lnTo>
                <a:lnTo>
                  <a:pt x="580" y="844"/>
                </a:lnTo>
                <a:lnTo>
                  <a:pt x="618" y="842"/>
                </a:lnTo>
                <a:lnTo>
                  <a:pt x="654" y="838"/>
                </a:lnTo>
                <a:lnTo>
                  <a:pt x="688" y="830"/>
                </a:lnTo>
                <a:lnTo>
                  <a:pt x="716" y="820"/>
                </a:lnTo>
                <a:lnTo>
                  <a:pt x="744" y="808"/>
                </a:lnTo>
                <a:lnTo>
                  <a:pt x="766" y="794"/>
                </a:lnTo>
                <a:lnTo>
                  <a:pt x="786" y="778"/>
                </a:lnTo>
                <a:lnTo>
                  <a:pt x="804" y="760"/>
                </a:lnTo>
                <a:lnTo>
                  <a:pt x="820" y="740"/>
                </a:lnTo>
                <a:lnTo>
                  <a:pt x="832" y="720"/>
                </a:lnTo>
                <a:lnTo>
                  <a:pt x="842" y="700"/>
                </a:lnTo>
                <a:lnTo>
                  <a:pt x="850" y="678"/>
                </a:lnTo>
                <a:lnTo>
                  <a:pt x="856" y="656"/>
                </a:lnTo>
                <a:lnTo>
                  <a:pt x="860" y="634"/>
                </a:lnTo>
                <a:lnTo>
                  <a:pt x="864" y="610"/>
                </a:lnTo>
                <a:lnTo>
                  <a:pt x="864" y="590"/>
                </a:lnTo>
                <a:lnTo>
                  <a:pt x="864" y="590"/>
                </a:lnTo>
                <a:lnTo>
                  <a:pt x="864" y="570"/>
                </a:lnTo>
                <a:lnTo>
                  <a:pt x="862" y="548"/>
                </a:lnTo>
                <a:lnTo>
                  <a:pt x="858" y="528"/>
                </a:lnTo>
                <a:lnTo>
                  <a:pt x="852" y="506"/>
                </a:lnTo>
                <a:lnTo>
                  <a:pt x="844" y="484"/>
                </a:lnTo>
                <a:lnTo>
                  <a:pt x="834" y="464"/>
                </a:lnTo>
                <a:lnTo>
                  <a:pt x="822" y="444"/>
                </a:lnTo>
                <a:lnTo>
                  <a:pt x="806" y="424"/>
                </a:lnTo>
                <a:lnTo>
                  <a:pt x="790" y="406"/>
                </a:lnTo>
                <a:lnTo>
                  <a:pt x="770" y="388"/>
                </a:lnTo>
                <a:lnTo>
                  <a:pt x="746" y="372"/>
                </a:lnTo>
                <a:lnTo>
                  <a:pt x="720" y="360"/>
                </a:lnTo>
                <a:lnTo>
                  <a:pt x="690" y="350"/>
                </a:lnTo>
                <a:lnTo>
                  <a:pt x="656" y="342"/>
                </a:lnTo>
                <a:lnTo>
                  <a:pt x="620" y="336"/>
                </a:lnTo>
                <a:lnTo>
                  <a:pt x="580" y="334"/>
                </a:lnTo>
                <a:lnTo>
                  <a:pt x="580" y="334"/>
                </a:lnTo>
                <a:close/>
                <a:moveTo>
                  <a:pt x="4384" y="156"/>
                </a:moveTo>
                <a:lnTo>
                  <a:pt x="4384" y="156"/>
                </a:lnTo>
                <a:lnTo>
                  <a:pt x="4394" y="154"/>
                </a:lnTo>
                <a:lnTo>
                  <a:pt x="4404" y="152"/>
                </a:lnTo>
                <a:lnTo>
                  <a:pt x="4414" y="148"/>
                </a:lnTo>
                <a:lnTo>
                  <a:pt x="4422" y="142"/>
                </a:lnTo>
                <a:lnTo>
                  <a:pt x="4430" y="134"/>
                </a:lnTo>
                <a:lnTo>
                  <a:pt x="4434" y="124"/>
                </a:lnTo>
                <a:lnTo>
                  <a:pt x="4438" y="112"/>
                </a:lnTo>
                <a:lnTo>
                  <a:pt x="4438" y="100"/>
                </a:lnTo>
                <a:lnTo>
                  <a:pt x="4438" y="100"/>
                </a:lnTo>
                <a:lnTo>
                  <a:pt x="4438" y="76"/>
                </a:lnTo>
                <a:lnTo>
                  <a:pt x="4438" y="76"/>
                </a:lnTo>
                <a:lnTo>
                  <a:pt x="4438" y="64"/>
                </a:lnTo>
                <a:lnTo>
                  <a:pt x="4434" y="52"/>
                </a:lnTo>
                <a:lnTo>
                  <a:pt x="4430" y="42"/>
                </a:lnTo>
                <a:lnTo>
                  <a:pt x="4422" y="34"/>
                </a:lnTo>
                <a:lnTo>
                  <a:pt x="4414" y="28"/>
                </a:lnTo>
                <a:lnTo>
                  <a:pt x="4404" y="24"/>
                </a:lnTo>
                <a:lnTo>
                  <a:pt x="4394" y="22"/>
                </a:lnTo>
                <a:lnTo>
                  <a:pt x="4384" y="20"/>
                </a:lnTo>
                <a:lnTo>
                  <a:pt x="4384" y="20"/>
                </a:lnTo>
                <a:lnTo>
                  <a:pt x="4372" y="22"/>
                </a:lnTo>
                <a:lnTo>
                  <a:pt x="4362" y="24"/>
                </a:lnTo>
                <a:lnTo>
                  <a:pt x="4352" y="28"/>
                </a:lnTo>
                <a:lnTo>
                  <a:pt x="4344" y="34"/>
                </a:lnTo>
                <a:lnTo>
                  <a:pt x="4338" y="42"/>
                </a:lnTo>
                <a:lnTo>
                  <a:pt x="4332" y="52"/>
                </a:lnTo>
                <a:lnTo>
                  <a:pt x="4328" y="64"/>
                </a:lnTo>
                <a:lnTo>
                  <a:pt x="4328" y="76"/>
                </a:lnTo>
                <a:lnTo>
                  <a:pt x="4328" y="76"/>
                </a:lnTo>
                <a:lnTo>
                  <a:pt x="4328" y="100"/>
                </a:lnTo>
                <a:lnTo>
                  <a:pt x="4328" y="100"/>
                </a:lnTo>
                <a:lnTo>
                  <a:pt x="4328" y="112"/>
                </a:lnTo>
                <a:lnTo>
                  <a:pt x="4332" y="124"/>
                </a:lnTo>
                <a:lnTo>
                  <a:pt x="4336" y="134"/>
                </a:lnTo>
                <a:lnTo>
                  <a:pt x="4344" y="142"/>
                </a:lnTo>
                <a:lnTo>
                  <a:pt x="4352" y="148"/>
                </a:lnTo>
                <a:lnTo>
                  <a:pt x="4362" y="152"/>
                </a:lnTo>
                <a:lnTo>
                  <a:pt x="4372" y="154"/>
                </a:lnTo>
                <a:lnTo>
                  <a:pt x="4384" y="156"/>
                </a:lnTo>
                <a:lnTo>
                  <a:pt x="4384" y="156"/>
                </a:lnTo>
                <a:close/>
                <a:moveTo>
                  <a:pt x="4328" y="236"/>
                </a:moveTo>
                <a:lnTo>
                  <a:pt x="4328" y="236"/>
                </a:lnTo>
                <a:lnTo>
                  <a:pt x="4354" y="236"/>
                </a:lnTo>
                <a:lnTo>
                  <a:pt x="4354" y="236"/>
                </a:lnTo>
                <a:lnTo>
                  <a:pt x="4372" y="238"/>
                </a:lnTo>
                <a:lnTo>
                  <a:pt x="4388" y="242"/>
                </a:lnTo>
                <a:lnTo>
                  <a:pt x="4402" y="248"/>
                </a:lnTo>
                <a:lnTo>
                  <a:pt x="4414" y="256"/>
                </a:lnTo>
                <a:lnTo>
                  <a:pt x="4424" y="268"/>
                </a:lnTo>
                <a:lnTo>
                  <a:pt x="4432" y="284"/>
                </a:lnTo>
                <a:lnTo>
                  <a:pt x="4436" y="304"/>
                </a:lnTo>
                <a:lnTo>
                  <a:pt x="4438" y="328"/>
                </a:lnTo>
                <a:lnTo>
                  <a:pt x="4438" y="328"/>
                </a:lnTo>
                <a:lnTo>
                  <a:pt x="4438" y="942"/>
                </a:lnTo>
                <a:lnTo>
                  <a:pt x="4438" y="942"/>
                </a:lnTo>
                <a:lnTo>
                  <a:pt x="4410" y="942"/>
                </a:lnTo>
                <a:lnTo>
                  <a:pt x="4410" y="942"/>
                </a:lnTo>
                <a:lnTo>
                  <a:pt x="4390" y="940"/>
                </a:lnTo>
                <a:lnTo>
                  <a:pt x="4374" y="936"/>
                </a:lnTo>
                <a:lnTo>
                  <a:pt x="4360" y="930"/>
                </a:lnTo>
                <a:lnTo>
                  <a:pt x="4348" y="920"/>
                </a:lnTo>
                <a:lnTo>
                  <a:pt x="4340" y="908"/>
                </a:lnTo>
                <a:lnTo>
                  <a:pt x="4334" y="892"/>
                </a:lnTo>
                <a:lnTo>
                  <a:pt x="4330" y="874"/>
                </a:lnTo>
                <a:lnTo>
                  <a:pt x="4328" y="852"/>
                </a:lnTo>
                <a:lnTo>
                  <a:pt x="4328" y="852"/>
                </a:lnTo>
                <a:lnTo>
                  <a:pt x="4328" y="236"/>
                </a:lnTo>
                <a:lnTo>
                  <a:pt x="4328" y="236"/>
                </a:lnTo>
                <a:close/>
                <a:moveTo>
                  <a:pt x="1210" y="328"/>
                </a:moveTo>
                <a:lnTo>
                  <a:pt x="1210" y="328"/>
                </a:lnTo>
                <a:lnTo>
                  <a:pt x="1230" y="312"/>
                </a:lnTo>
                <a:lnTo>
                  <a:pt x="1252" y="296"/>
                </a:lnTo>
                <a:lnTo>
                  <a:pt x="1280" y="280"/>
                </a:lnTo>
                <a:lnTo>
                  <a:pt x="1310" y="266"/>
                </a:lnTo>
                <a:lnTo>
                  <a:pt x="1344" y="254"/>
                </a:lnTo>
                <a:lnTo>
                  <a:pt x="1382" y="244"/>
                </a:lnTo>
                <a:lnTo>
                  <a:pt x="1424" y="238"/>
                </a:lnTo>
                <a:lnTo>
                  <a:pt x="1472" y="236"/>
                </a:lnTo>
                <a:lnTo>
                  <a:pt x="1472" y="236"/>
                </a:lnTo>
                <a:lnTo>
                  <a:pt x="1692" y="236"/>
                </a:lnTo>
                <a:lnTo>
                  <a:pt x="1692" y="236"/>
                </a:lnTo>
                <a:lnTo>
                  <a:pt x="1718" y="238"/>
                </a:lnTo>
                <a:lnTo>
                  <a:pt x="1744" y="238"/>
                </a:lnTo>
                <a:lnTo>
                  <a:pt x="1770" y="242"/>
                </a:lnTo>
                <a:lnTo>
                  <a:pt x="1794" y="246"/>
                </a:lnTo>
                <a:lnTo>
                  <a:pt x="1816" y="250"/>
                </a:lnTo>
                <a:lnTo>
                  <a:pt x="1838" y="256"/>
                </a:lnTo>
                <a:lnTo>
                  <a:pt x="1878" y="270"/>
                </a:lnTo>
                <a:lnTo>
                  <a:pt x="1912" y="288"/>
                </a:lnTo>
                <a:lnTo>
                  <a:pt x="1944" y="308"/>
                </a:lnTo>
                <a:lnTo>
                  <a:pt x="1972" y="332"/>
                </a:lnTo>
                <a:lnTo>
                  <a:pt x="1996" y="356"/>
                </a:lnTo>
                <a:lnTo>
                  <a:pt x="2016" y="384"/>
                </a:lnTo>
                <a:lnTo>
                  <a:pt x="2032" y="412"/>
                </a:lnTo>
                <a:lnTo>
                  <a:pt x="2046" y="440"/>
                </a:lnTo>
                <a:lnTo>
                  <a:pt x="2058" y="470"/>
                </a:lnTo>
                <a:lnTo>
                  <a:pt x="2066" y="500"/>
                </a:lnTo>
                <a:lnTo>
                  <a:pt x="2070" y="530"/>
                </a:lnTo>
                <a:lnTo>
                  <a:pt x="2074" y="560"/>
                </a:lnTo>
                <a:lnTo>
                  <a:pt x="2074" y="590"/>
                </a:lnTo>
                <a:lnTo>
                  <a:pt x="2074" y="590"/>
                </a:lnTo>
                <a:lnTo>
                  <a:pt x="2074" y="620"/>
                </a:lnTo>
                <a:lnTo>
                  <a:pt x="2070" y="652"/>
                </a:lnTo>
                <a:lnTo>
                  <a:pt x="2064" y="684"/>
                </a:lnTo>
                <a:lnTo>
                  <a:pt x="2054" y="716"/>
                </a:lnTo>
                <a:lnTo>
                  <a:pt x="2042" y="746"/>
                </a:lnTo>
                <a:lnTo>
                  <a:pt x="2028" y="774"/>
                </a:lnTo>
                <a:lnTo>
                  <a:pt x="2010" y="802"/>
                </a:lnTo>
                <a:lnTo>
                  <a:pt x="1988" y="828"/>
                </a:lnTo>
                <a:lnTo>
                  <a:pt x="1964" y="852"/>
                </a:lnTo>
                <a:lnTo>
                  <a:pt x="1936" y="874"/>
                </a:lnTo>
                <a:lnTo>
                  <a:pt x="1906" y="894"/>
                </a:lnTo>
                <a:lnTo>
                  <a:pt x="1870" y="910"/>
                </a:lnTo>
                <a:lnTo>
                  <a:pt x="1832" y="924"/>
                </a:lnTo>
                <a:lnTo>
                  <a:pt x="1788" y="934"/>
                </a:lnTo>
                <a:lnTo>
                  <a:pt x="1742" y="940"/>
                </a:lnTo>
                <a:lnTo>
                  <a:pt x="1692" y="942"/>
                </a:lnTo>
                <a:lnTo>
                  <a:pt x="1692" y="942"/>
                </a:lnTo>
                <a:lnTo>
                  <a:pt x="1472" y="942"/>
                </a:lnTo>
                <a:lnTo>
                  <a:pt x="1472" y="942"/>
                </a:lnTo>
                <a:lnTo>
                  <a:pt x="1432" y="940"/>
                </a:lnTo>
                <a:lnTo>
                  <a:pt x="1394" y="936"/>
                </a:lnTo>
                <a:lnTo>
                  <a:pt x="1358" y="928"/>
                </a:lnTo>
                <a:lnTo>
                  <a:pt x="1324" y="916"/>
                </a:lnTo>
                <a:lnTo>
                  <a:pt x="1290" y="904"/>
                </a:lnTo>
                <a:lnTo>
                  <a:pt x="1260" y="886"/>
                </a:lnTo>
                <a:lnTo>
                  <a:pt x="1232" y="868"/>
                </a:lnTo>
                <a:lnTo>
                  <a:pt x="1206" y="846"/>
                </a:lnTo>
                <a:lnTo>
                  <a:pt x="1184" y="822"/>
                </a:lnTo>
                <a:lnTo>
                  <a:pt x="1162" y="796"/>
                </a:lnTo>
                <a:lnTo>
                  <a:pt x="1144" y="766"/>
                </a:lnTo>
                <a:lnTo>
                  <a:pt x="1130" y="734"/>
                </a:lnTo>
                <a:lnTo>
                  <a:pt x="1118" y="702"/>
                </a:lnTo>
                <a:lnTo>
                  <a:pt x="1110" y="666"/>
                </a:lnTo>
                <a:lnTo>
                  <a:pt x="1104" y="628"/>
                </a:lnTo>
                <a:lnTo>
                  <a:pt x="1102" y="590"/>
                </a:lnTo>
                <a:lnTo>
                  <a:pt x="1102" y="590"/>
                </a:lnTo>
                <a:lnTo>
                  <a:pt x="1102" y="0"/>
                </a:lnTo>
                <a:lnTo>
                  <a:pt x="1102" y="0"/>
                </a:lnTo>
                <a:lnTo>
                  <a:pt x="1136" y="0"/>
                </a:lnTo>
                <a:lnTo>
                  <a:pt x="1136" y="0"/>
                </a:lnTo>
                <a:lnTo>
                  <a:pt x="1154" y="0"/>
                </a:lnTo>
                <a:lnTo>
                  <a:pt x="1168" y="4"/>
                </a:lnTo>
                <a:lnTo>
                  <a:pt x="1180" y="10"/>
                </a:lnTo>
                <a:lnTo>
                  <a:pt x="1192" y="18"/>
                </a:lnTo>
                <a:lnTo>
                  <a:pt x="1200" y="28"/>
                </a:lnTo>
                <a:lnTo>
                  <a:pt x="1206" y="40"/>
                </a:lnTo>
                <a:lnTo>
                  <a:pt x="1210" y="54"/>
                </a:lnTo>
                <a:lnTo>
                  <a:pt x="1210" y="70"/>
                </a:lnTo>
                <a:lnTo>
                  <a:pt x="1210" y="70"/>
                </a:lnTo>
                <a:lnTo>
                  <a:pt x="1210" y="328"/>
                </a:lnTo>
                <a:lnTo>
                  <a:pt x="1210" y="328"/>
                </a:lnTo>
                <a:close/>
                <a:moveTo>
                  <a:pt x="1496" y="844"/>
                </a:moveTo>
                <a:lnTo>
                  <a:pt x="1496" y="844"/>
                </a:lnTo>
                <a:lnTo>
                  <a:pt x="1684" y="844"/>
                </a:lnTo>
                <a:lnTo>
                  <a:pt x="1684" y="844"/>
                </a:lnTo>
                <a:lnTo>
                  <a:pt x="1722" y="842"/>
                </a:lnTo>
                <a:lnTo>
                  <a:pt x="1756" y="838"/>
                </a:lnTo>
                <a:lnTo>
                  <a:pt x="1788" y="830"/>
                </a:lnTo>
                <a:lnTo>
                  <a:pt x="1816" y="820"/>
                </a:lnTo>
                <a:lnTo>
                  <a:pt x="1842" y="810"/>
                </a:lnTo>
                <a:lnTo>
                  <a:pt x="1866" y="796"/>
                </a:lnTo>
                <a:lnTo>
                  <a:pt x="1886" y="780"/>
                </a:lnTo>
                <a:lnTo>
                  <a:pt x="1904" y="762"/>
                </a:lnTo>
                <a:lnTo>
                  <a:pt x="1920" y="742"/>
                </a:lnTo>
                <a:lnTo>
                  <a:pt x="1932" y="722"/>
                </a:lnTo>
                <a:lnTo>
                  <a:pt x="1944" y="702"/>
                </a:lnTo>
                <a:lnTo>
                  <a:pt x="1952" y="680"/>
                </a:lnTo>
                <a:lnTo>
                  <a:pt x="1958" y="658"/>
                </a:lnTo>
                <a:lnTo>
                  <a:pt x="1964" y="634"/>
                </a:lnTo>
                <a:lnTo>
                  <a:pt x="1966" y="612"/>
                </a:lnTo>
                <a:lnTo>
                  <a:pt x="1966" y="590"/>
                </a:lnTo>
                <a:lnTo>
                  <a:pt x="1966" y="590"/>
                </a:lnTo>
                <a:lnTo>
                  <a:pt x="1966" y="566"/>
                </a:lnTo>
                <a:lnTo>
                  <a:pt x="1964" y="544"/>
                </a:lnTo>
                <a:lnTo>
                  <a:pt x="1958" y="520"/>
                </a:lnTo>
                <a:lnTo>
                  <a:pt x="1952" y="498"/>
                </a:lnTo>
                <a:lnTo>
                  <a:pt x="1944" y="476"/>
                </a:lnTo>
                <a:lnTo>
                  <a:pt x="1932" y="456"/>
                </a:lnTo>
                <a:lnTo>
                  <a:pt x="1920" y="436"/>
                </a:lnTo>
                <a:lnTo>
                  <a:pt x="1904" y="416"/>
                </a:lnTo>
                <a:lnTo>
                  <a:pt x="1886" y="398"/>
                </a:lnTo>
                <a:lnTo>
                  <a:pt x="1866" y="382"/>
                </a:lnTo>
                <a:lnTo>
                  <a:pt x="1842" y="370"/>
                </a:lnTo>
                <a:lnTo>
                  <a:pt x="1816" y="358"/>
                </a:lnTo>
                <a:lnTo>
                  <a:pt x="1788" y="348"/>
                </a:lnTo>
                <a:lnTo>
                  <a:pt x="1756" y="340"/>
                </a:lnTo>
                <a:lnTo>
                  <a:pt x="1722" y="336"/>
                </a:lnTo>
                <a:lnTo>
                  <a:pt x="1684" y="334"/>
                </a:lnTo>
                <a:lnTo>
                  <a:pt x="1684" y="334"/>
                </a:lnTo>
                <a:lnTo>
                  <a:pt x="1496" y="334"/>
                </a:lnTo>
                <a:lnTo>
                  <a:pt x="1496" y="334"/>
                </a:lnTo>
                <a:lnTo>
                  <a:pt x="1456" y="336"/>
                </a:lnTo>
                <a:lnTo>
                  <a:pt x="1420" y="340"/>
                </a:lnTo>
                <a:lnTo>
                  <a:pt x="1388" y="348"/>
                </a:lnTo>
                <a:lnTo>
                  <a:pt x="1358" y="358"/>
                </a:lnTo>
                <a:lnTo>
                  <a:pt x="1332" y="370"/>
                </a:lnTo>
                <a:lnTo>
                  <a:pt x="1308" y="384"/>
                </a:lnTo>
                <a:lnTo>
                  <a:pt x="1288" y="402"/>
                </a:lnTo>
                <a:lnTo>
                  <a:pt x="1270" y="418"/>
                </a:lnTo>
                <a:lnTo>
                  <a:pt x="1256" y="438"/>
                </a:lnTo>
                <a:lnTo>
                  <a:pt x="1242" y="458"/>
                </a:lnTo>
                <a:lnTo>
                  <a:pt x="1232" y="480"/>
                </a:lnTo>
                <a:lnTo>
                  <a:pt x="1224" y="500"/>
                </a:lnTo>
                <a:lnTo>
                  <a:pt x="1218" y="524"/>
                </a:lnTo>
                <a:lnTo>
                  <a:pt x="1214" y="546"/>
                </a:lnTo>
                <a:lnTo>
                  <a:pt x="1212" y="568"/>
                </a:lnTo>
                <a:lnTo>
                  <a:pt x="1210" y="590"/>
                </a:lnTo>
                <a:lnTo>
                  <a:pt x="1210" y="590"/>
                </a:lnTo>
                <a:lnTo>
                  <a:pt x="1212" y="608"/>
                </a:lnTo>
                <a:lnTo>
                  <a:pt x="1214" y="630"/>
                </a:lnTo>
                <a:lnTo>
                  <a:pt x="1218" y="650"/>
                </a:lnTo>
                <a:lnTo>
                  <a:pt x="1224" y="672"/>
                </a:lnTo>
                <a:lnTo>
                  <a:pt x="1232" y="694"/>
                </a:lnTo>
                <a:lnTo>
                  <a:pt x="1242" y="714"/>
                </a:lnTo>
                <a:lnTo>
                  <a:pt x="1254" y="736"/>
                </a:lnTo>
                <a:lnTo>
                  <a:pt x="1268" y="754"/>
                </a:lnTo>
                <a:lnTo>
                  <a:pt x="1286" y="774"/>
                </a:lnTo>
                <a:lnTo>
                  <a:pt x="1306" y="790"/>
                </a:lnTo>
                <a:lnTo>
                  <a:pt x="1328" y="806"/>
                </a:lnTo>
                <a:lnTo>
                  <a:pt x="1356" y="818"/>
                </a:lnTo>
                <a:lnTo>
                  <a:pt x="1384" y="830"/>
                </a:lnTo>
                <a:lnTo>
                  <a:pt x="1418" y="838"/>
                </a:lnTo>
                <a:lnTo>
                  <a:pt x="1456" y="842"/>
                </a:lnTo>
                <a:lnTo>
                  <a:pt x="1496" y="844"/>
                </a:lnTo>
                <a:lnTo>
                  <a:pt x="1496" y="844"/>
                </a:lnTo>
                <a:close/>
                <a:moveTo>
                  <a:pt x="2294" y="328"/>
                </a:moveTo>
                <a:lnTo>
                  <a:pt x="2294" y="328"/>
                </a:lnTo>
                <a:lnTo>
                  <a:pt x="2312" y="312"/>
                </a:lnTo>
                <a:lnTo>
                  <a:pt x="2336" y="296"/>
                </a:lnTo>
                <a:lnTo>
                  <a:pt x="2362" y="280"/>
                </a:lnTo>
                <a:lnTo>
                  <a:pt x="2392" y="266"/>
                </a:lnTo>
                <a:lnTo>
                  <a:pt x="2426" y="254"/>
                </a:lnTo>
                <a:lnTo>
                  <a:pt x="2464" y="244"/>
                </a:lnTo>
                <a:lnTo>
                  <a:pt x="2506" y="238"/>
                </a:lnTo>
                <a:lnTo>
                  <a:pt x="2554" y="236"/>
                </a:lnTo>
                <a:lnTo>
                  <a:pt x="2554" y="236"/>
                </a:lnTo>
                <a:lnTo>
                  <a:pt x="2774" y="236"/>
                </a:lnTo>
                <a:lnTo>
                  <a:pt x="2774" y="236"/>
                </a:lnTo>
                <a:lnTo>
                  <a:pt x="2800" y="238"/>
                </a:lnTo>
                <a:lnTo>
                  <a:pt x="2828" y="238"/>
                </a:lnTo>
                <a:lnTo>
                  <a:pt x="2852" y="242"/>
                </a:lnTo>
                <a:lnTo>
                  <a:pt x="2876" y="246"/>
                </a:lnTo>
                <a:lnTo>
                  <a:pt x="2898" y="250"/>
                </a:lnTo>
                <a:lnTo>
                  <a:pt x="2920" y="256"/>
                </a:lnTo>
                <a:lnTo>
                  <a:pt x="2960" y="270"/>
                </a:lnTo>
                <a:lnTo>
                  <a:pt x="2996" y="288"/>
                </a:lnTo>
                <a:lnTo>
                  <a:pt x="3026" y="308"/>
                </a:lnTo>
                <a:lnTo>
                  <a:pt x="3054" y="332"/>
                </a:lnTo>
                <a:lnTo>
                  <a:pt x="3078" y="356"/>
                </a:lnTo>
                <a:lnTo>
                  <a:pt x="3098" y="384"/>
                </a:lnTo>
                <a:lnTo>
                  <a:pt x="3114" y="412"/>
                </a:lnTo>
                <a:lnTo>
                  <a:pt x="3128" y="440"/>
                </a:lnTo>
                <a:lnTo>
                  <a:pt x="3140" y="470"/>
                </a:lnTo>
                <a:lnTo>
                  <a:pt x="3148" y="500"/>
                </a:lnTo>
                <a:lnTo>
                  <a:pt x="3152" y="530"/>
                </a:lnTo>
                <a:lnTo>
                  <a:pt x="3156" y="560"/>
                </a:lnTo>
                <a:lnTo>
                  <a:pt x="3158" y="590"/>
                </a:lnTo>
                <a:lnTo>
                  <a:pt x="3158" y="590"/>
                </a:lnTo>
                <a:lnTo>
                  <a:pt x="3156" y="620"/>
                </a:lnTo>
                <a:lnTo>
                  <a:pt x="3152" y="652"/>
                </a:lnTo>
                <a:lnTo>
                  <a:pt x="3146" y="684"/>
                </a:lnTo>
                <a:lnTo>
                  <a:pt x="3136" y="716"/>
                </a:lnTo>
                <a:lnTo>
                  <a:pt x="3126" y="746"/>
                </a:lnTo>
                <a:lnTo>
                  <a:pt x="3110" y="774"/>
                </a:lnTo>
                <a:lnTo>
                  <a:pt x="3092" y="802"/>
                </a:lnTo>
                <a:lnTo>
                  <a:pt x="3072" y="828"/>
                </a:lnTo>
                <a:lnTo>
                  <a:pt x="3046" y="852"/>
                </a:lnTo>
                <a:lnTo>
                  <a:pt x="3018" y="874"/>
                </a:lnTo>
                <a:lnTo>
                  <a:pt x="2988" y="894"/>
                </a:lnTo>
                <a:lnTo>
                  <a:pt x="2952" y="910"/>
                </a:lnTo>
                <a:lnTo>
                  <a:pt x="2914" y="924"/>
                </a:lnTo>
                <a:lnTo>
                  <a:pt x="2872" y="934"/>
                </a:lnTo>
                <a:lnTo>
                  <a:pt x="2824" y="940"/>
                </a:lnTo>
                <a:lnTo>
                  <a:pt x="2774" y="942"/>
                </a:lnTo>
                <a:lnTo>
                  <a:pt x="2774" y="942"/>
                </a:lnTo>
                <a:lnTo>
                  <a:pt x="2554" y="942"/>
                </a:lnTo>
                <a:lnTo>
                  <a:pt x="2554" y="942"/>
                </a:lnTo>
                <a:lnTo>
                  <a:pt x="2514" y="940"/>
                </a:lnTo>
                <a:lnTo>
                  <a:pt x="2476" y="936"/>
                </a:lnTo>
                <a:lnTo>
                  <a:pt x="2440" y="928"/>
                </a:lnTo>
                <a:lnTo>
                  <a:pt x="2406" y="916"/>
                </a:lnTo>
                <a:lnTo>
                  <a:pt x="2374" y="904"/>
                </a:lnTo>
                <a:lnTo>
                  <a:pt x="2342" y="886"/>
                </a:lnTo>
                <a:lnTo>
                  <a:pt x="2314" y="868"/>
                </a:lnTo>
                <a:lnTo>
                  <a:pt x="2288" y="846"/>
                </a:lnTo>
                <a:lnTo>
                  <a:pt x="2266" y="822"/>
                </a:lnTo>
                <a:lnTo>
                  <a:pt x="2246" y="796"/>
                </a:lnTo>
                <a:lnTo>
                  <a:pt x="2228" y="766"/>
                </a:lnTo>
                <a:lnTo>
                  <a:pt x="2212" y="734"/>
                </a:lnTo>
                <a:lnTo>
                  <a:pt x="2200" y="702"/>
                </a:lnTo>
                <a:lnTo>
                  <a:pt x="2192" y="666"/>
                </a:lnTo>
                <a:lnTo>
                  <a:pt x="2186" y="628"/>
                </a:lnTo>
                <a:lnTo>
                  <a:pt x="2184" y="590"/>
                </a:lnTo>
                <a:lnTo>
                  <a:pt x="2184" y="590"/>
                </a:lnTo>
                <a:lnTo>
                  <a:pt x="2184" y="0"/>
                </a:lnTo>
                <a:lnTo>
                  <a:pt x="2184" y="0"/>
                </a:lnTo>
                <a:lnTo>
                  <a:pt x="2218" y="0"/>
                </a:lnTo>
                <a:lnTo>
                  <a:pt x="2218" y="0"/>
                </a:lnTo>
                <a:lnTo>
                  <a:pt x="2236" y="0"/>
                </a:lnTo>
                <a:lnTo>
                  <a:pt x="2250" y="4"/>
                </a:lnTo>
                <a:lnTo>
                  <a:pt x="2264" y="10"/>
                </a:lnTo>
                <a:lnTo>
                  <a:pt x="2274" y="18"/>
                </a:lnTo>
                <a:lnTo>
                  <a:pt x="2282" y="28"/>
                </a:lnTo>
                <a:lnTo>
                  <a:pt x="2288" y="40"/>
                </a:lnTo>
                <a:lnTo>
                  <a:pt x="2292" y="54"/>
                </a:lnTo>
                <a:lnTo>
                  <a:pt x="2294" y="70"/>
                </a:lnTo>
                <a:lnTo>
                  <a:pt x="2294" y="70"/>
                </a:lnTo>
                <a:lnTo>
                  <a:pt x="2294" y="328"/>
                </a:lnTo>
                <a:lnTo>
                  <a:pt x="2294" y="328"/>
                </a:lnTo>
                <a:close/>
                <a:moveTo>
                  <a:pt x="2578" y="844"/>
                </a:moveTo>
                <a:lnTo>
                  <a:pt x="2578" y="844"/>
                </a:lnTo>
                <a:lnTo>
                  <a:pt x="2766" y="844"/>
                </a:lnTo>
                <a:lnTo>
                  <a:pt x="2766" y="844"/>
                </a:lnTo>
                <a:lnTo>
                  <a:pt x="2804" y="842"/>
                </a:lnTo>
                <a:lnTo>
                  <a:pt x="2838" y="838"/>
                </a:lnTo>
                <a:lnTo>
                  <a:pt x="2870" y="830"/>
                </a:lnTo>
                <a:lnTo>
                  <a:pt x="2900" y="820"/>
                </a:lnTo>
                <a:lnTo>
                  <a:pt x="2924" y="810"/>
                </a:lnTo>
                <a:lnTo>
                  <a:pt x="2948" y="796"/>
                </a:lnTo>
                <a:lnTo>
                  <a:pt x="2968" y="780"/>
                </a:lnTo>
                <a:lnTo>
                  <a:pt x="2986" y="762"/>
                </a:lnTo>
                <a:lnTo>
                  <a:pt x="3002" y="742"/>
                </a:lnTo>
                <a:lnTo>
                  <a:pt x="3014" y="722"/>
                </a:lnTo>
                <a:lnTo>
                  <a:pt x="3026" y="702"/>
                </a:lnTo>
                <a:lnTo>
                  <a:pt x="3034" y="680"/>
                </a:lnTo>
                <a:lnTo>
                  <a:pt x="3040" y="658"/>
                </a:lnTo>
                <a:lnTo>
                  <a:pt x="3046" y="634"/>
                </a:lnTo>
                <a:lnTo>
                  <a:pt x="3048" y="612"/>
                </a:lnTo>
                <a:lnTo>
                  <a:pt x="3048" y="590"/>
                </a:lnTo>
                <a:lnTo>
                  <a:pt x="3048" y="590"/>
                </a:lnTo>
                <a:lnTo>
                  <a:pt x="3048" y="566"/>
                </a:lnTo>
                <a:lnTo>
                  <a:pt x="3046" y="544"/>
                </a:lnTo>
                <a:lnTo>
                  <a:pt x="3040" y="520"/>
                </a:lnTo>
                <a:lnTo>
                  <a:pt x="3034" y="498"/>
                </a:lnTo>
                <a:lnTo>
                  <a:pt x="3026" y="476"/>
                </a:lnTo>
                <a:lnTo>
                  <a:pt x="3014" y="456"/>
                </a:lnTo>
                <a:lnTo>
                  <a:pt x="3002" y="436"/>
                </a:lnTo>
                <a:lnTo>
                  <a:pt x="2986" y="416"/>
                </a:lnTo>
                <a:lnTo>
                  <a:pt x="2968" y="398"/>
                </a:lnTo>
                <a:lnTo>
                  <a:pt x="2948" y="382"/>
                </a:lnTo>
                <a:lnTo>
                  <a:pt x="2924" y="370"/>
                </a:lnTo>
                <a:lnTo>
                  <a:pt x="2900" y="358"/>
                </a:lnTo>
                <a:lnTo>
                  <a:pt x="2870" y="348"/>
                </a:lnTo>
                <a:lnTo>
                  <a:pt x="2838" y="340"/>
                </a:lnTo>
                <a:lnTo>
                  <a:pt x="2804" y="336"/>
                </a:lnTo>
                <a:lnTo>
                  <a:pt x="2766" y="334"/>
                </a:lnTo>
                <a:lnTo>
                  <a:pt x="2766" y="334"/>
                </a:lnTo>
                <a:lnTo>
                  <a:pt x="2578" y="334"/>
                </a:lnTo>
                <a:lnTo>
                  <a:pt x="2578" y="334"/>
                </a:lnTo>
                <a:lnTo>
                  <a:pt x="2538" y="336"/>
                </a:lnTo>
                <a:lnTo>
                  <a:pt x="2502" y="340"/>
                </a:lnTo>
                <a:lnTo>
                  <a:pt x="2470" y="348"/>
                </a:lnTo>
                <a:lnTo>
                  <a:pt x="2440" y="358"/>
                </a:lnTo>
                <a:lnTo>
                  <a:pt x="2414" y="370"/>
                </a:lnTo>
                <a:lnTo>
                  <a:pt x="2390" y="384"/>
                </a:lnTo>
                <a:lnTo>
                  <a:pt x="2370" y="402"/>
                </a:lnTo>
                <a:lnTo>
                  <a:pt x="2352" y="418"/>
                </a:lnTo>
                <a:lnTo>
                  <a:pt x="2338" y="438"/>
                </a:lnTo>
                <a:lnTo>
                  <a:pt x="2326" y="458"/>
                </a:lnTo>
                <a:lnTo>
                  <a:pt x="2314" y="480"/>
                </a:lnTo>
                <a:lnTo>
                  <a:pt x="2306" y="500"/>
                </a:lnTo>
                <a:lnTo>
                  <a:pt x="2300" y="524"/>
                </a:lnTo>
                <a:lnTo>
                  <a:pt x="2296" y="546"/>
                </a:lnTo>
                <a:lnTo>
                  <a:pt x="2294" y="568"/>
                </a:lnTo>
                <a:lnTo>
                  <a:pt x="2294" y="590"/>
                </a:lnTo>
                <a:lnTo>
                  <a:pt x="2294" y="590"/>
                </a:lnTo>
                <a:lnTo>
                  <a:pt x="2294" y="608"/>
                </a:lnTo>
                <a:lnTo>
                  <a:pt x="2296" y="630"/>
                </a:lnTo>
                <a:lnTo>
                  <a:pt x="2300" y="650"/>
                </a:lnTo>
                <a:lnTo>
                  <a:pt x="2306" y="672"/>
                </a:lnTo>
                <a:lnTo>
                  <a:pt x="2314" y="694"/>
                </a:lnTo>
                <a:lnTo>
                  <a:pt x="2324" y="714"/>
                </a:lnTo>
                <a:lnTo>
                  <a:pt x="2336" y="736"/>
                </a:lnTo>
                <a:lnTo>
                  <a:pt x="2350" y="754"/>
                </a:lnTo>
                <a:lnTo>
                  <a:pt x="2368" y="774"/>
                </a:lnTo>
                <a:lnTo>
                  <a:pt x="2388" y="790"/>
                </a:lnTo>
                <a:lnTo>
                  <a:pt x="2412" y="806"/>
                </a:lnTo>
                <a:lnTo>
                  <a:pt x="2438" y="818"/>
                </a:lnTo>
                <a:lnTo>
                  <a:pt x="2468" y="830"/>
                </a:lnTo>
                <a:lnTo>
                  <a:pt x="2500" y="838"/>
                </a:lnTo>
                <a:lnTo>
                  <a:pt x="2538" y="842"/>
                </a:lnTo>
                <a:lnTo>
                  <a:pt x="2578" y="844"/>
                </a:lnTo>
                <a:lnTo>
                  <a:pt x="2578" y="84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50000"/>
              </a:spcBef>
              <a:spcAft>
                <a:spcPct val="50000"/>
              </a:spcAft>
              <a:buClrTx/>
              <a:buSzTx/>
              <a:buFontTx/>
              <a:buNone/>
              <a:tabLst/>
              <a:defRPr/>
            </a:pPr>
            <a:endParaRPr kumimoji="0" lang="en-US" sz="2200" b="0" i="0" u="none" strike="noStrike" kern="0" cap="none" spc="0" normalizeH="0" baseline="0" noProof="0">
              <a:ln>
                <a:noFill/>
              </a:ln>
              <a:solidFill>
                <a:srgbClr val="FFFFFF"/>
              </a:solidFill>
              <a:effectLst/>
              <a:uLnTx/>
              <a:uFillTx/>
              <a:latin typeface="Arial" charset="0"/>
            </a:endParaRPr>
          </a:p>
        </p:txBody>
      </p:sp>
      <p:sp>
        <p:nvSpPr>
          <p:cNvPr id="10" name="Oval 9">
            <a:extLst>
              <a:ext uri="{FF2B5EF4-FFF2-40B4-BE49-F238E27FC236}">
                <a16:creationId xmlns:a16="http://schemas.microsoft.com/office/drawing/2014/main" id="{8BCAF398-4C64-FF43-8635-C6DFFFB38105}"/>
              </a:ext>
            </a:extLst>
          </p:cNvPr>
          <p:cNvSpPr/>
          <p:nvPr/>
        </p:nvSpPr>
        <p:spPr>
          <a:xfrm>
            <a:off x="4428036" y="1368909"/>
            <a:ext cx="102722" cy="102722"/>
          </a:xfrm>
          <a:prstGeom prst="ellipse">
            <a:avLst/>
          </a:prstGeom>
          <a:solidFill>
            <a:srgbClr val="00FD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721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61E722E-D89F-4DCA-A88D-655CE10E6A46}"/>
              </a:ext>
            </a:extLst>
          </p:cNvPr>
          <p:cNvSpPr>
            <a:spLocks noGrp="1"/>
          </p:cNvSpPr>
          <p:nvPr>
            <p:ph type="title"/>
          </p:nvPr>
        </p:nvSpPr>
        <p:spPr>
          <a:xfrm>
            <a:off x="595992" y="178690"/>
            <a:ext cx="7886700" cy="1071536"/>
          </a:xfrm>
        </p:spPr>
        <p:txBody>
          <a:bodyPr>
            <a:noAutofit/>
          </a:bodyPr>
          <a:lstStyle/>
          <a:p>
            <a:pPr>
              <a:lnSpc>
                <a:spcPts val="3060"/>
              </a:lnSpc>
            </a:pPr>
            <a:r>
              <a:rPr lang="en-US" sz="2400" dirty="0">
                <a:latin typeface="Arial" panose="020B0604020202020204" pitchFamily="34" charset="0"/>
                <a:cs typeface="Arial" panose="020B0604020202020204" pitchFamily="34" charset="0"/>
              </a:rPr>
              <a:t>The Relationship Between ADT and CVD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Remains Controversial</a:t>
            </a:r>
            <a:endParaRPr lang="en-US" sz="2400" baseline="30000" dirty="0">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4D636176-296E-496E-B71F-84B5F5C8231C}"/>
              </a:ext>
            </a:extLst>
          </p:cNvPr>
          <p:cNvSpPr>
            <a:spLocks noGrp="1"/>
          </p:cNvSpPr>
          <p:nvPr>
            <p:ph idx="1"/>
          </p:nvPr>
        </p:nvSpPr>
        <p:spPr>
          <a:xfrm>
            <a:off x="604846" y="1376714"/>
            <a:ext cx="7799616" cy="3689626"/>
          </a:xfrm>
        </p:spPr>
        <p:txBody>
          <a:bodyPr/>
          <a:lstStyle/>
          <a:p>
            <a:pPr marL="342900" indent="-342900" algn="l"/>
            <a:r>
              <a:rPr lang="en-US" sz="2000" dirty="0">
                <a:solidFill>
                  <a:srgbClr val="231F20"/>
                </a:solidFill>
                <a:latin typeface="Arial" panose="020B0604020202020204" pitchFamily="34" charset="0"/>
                <a:cs typeface="Arial" panose="020B0604020202020204" pitchFamily="34" charset="0"/>
              </a:rPr>
              <a:t>O</a:t>
            </a:r>
            <a:r>
              <a:rPr lang="en-US" sz="2000" b="0" i="0" u="none" strike="noStrike" baseline="0" dirty="0">
                <a:solidFill>
                  <a:srgbClr val="231F20"/>
                </a:solidFill>
                <a:latin typeface="Arial" panose="020B0604020202020204" pitchFamily="34" charset="0"/>
                <a:cs typeface="Arial" panose="020B0604020202020204" pitchFamily="34" charset="0"/>
              </a:rPr>
              <a:t>bservational studies have </a:t>
            </a:r>
            <a:r>
              <a:rPr lang="en-US" sz="2000" b="0" i="0" u="none" strike="noStrike" dirty="0">
                <a:solidFill>
                  <a:srgbClr val="231F20"/>
                </a:solidFill>
                <a:latin typeface="Arial" panose="020B0604020202020204" pitchFamily="34" charset="0"/>
                <a:cs typeface="Arial" panose="020B0604020202020204" pitchFamily="34" charset="0"/>
              </a:rPr>
              <a:t>shown that the use of ADT in n</a:t>
            </a:r>
            <a:r>
              <a:rPr lang="en-US" sz="2000" b="0" i="0" u="none" strike="noStrike" baseline="0" dirty="0">
                <a:solidFill>
                  <a:srgbClr val="231F20"/>
                </a:solidFill>
                <a:latin typeface="Arial" panose="020B0604020202020204" pitchFamily="34" charset="0"/>
                <a:cs typeface="Arial" panose="020B0604020202020204" pitchFamily="34" charset="0"/>
              </a:rPr>
              <a:t>ewly diagnosed men increased the risk of CVD, especially those with pre-existing CV risk</a:t>
            </a:r>
            <a:r>
              <a:rPr lang="en-US" sz="2000" b="0" i="0" u="none" strike="noStrike" baseline="30000" dirty="0">
                <a:solidFill>
                  <a:srgbClr val="231F20"/>
                </a:solidFill>
                <a:latin typeface="Arial" panose="020B0604020202020204" pitchFamily="34" charset="0"/>
                <a:cs typeface="Arial" panose="020B0604020202020204" pitchFamily="34" charset="0"/>
              </a:rPr>
              <a:t>1</a:t>
            </a:r>
          </a:p>
          <a:p>
            <a:pPr marL="342900" indent="-342900" algn="l">
              <a:spcBef>
                <a:spcPts val="1200"/>
              </a:spcBef>
            </a:pPr>
            <a:r>
              <a:rPr lang="en-US" sz="2000" dirty="0">
                <a:latin typeface="Arial" panose="020B0604020202020204" pitchFamily="34" charset="0"/>
                <a:cs typeface="Arial" panose="020B0604020202020204" pitchFamily="34" charset="0"/>
              </a:rPr>
              <a:t>Randomized controlled trials (RCTs), have showed the effect of ADT on CVD has conflicting or inconclusive results</a:t>
            </a:r>
            <a:r>
              <a:rPr lang="en-US" sz="2000" baseline="30000" dirty="0">
                <a:latin typeface="Arial" panose="020B0604020202020204" pitchFamily="34" charset="0"/>
                <a:cs typeface="Arial" panose="020B0604020202020204" pitchFamily="34" charset="0"/>
              </a:rPr>
              <a:t>2</a:t>
            </a:r>
          </a:p>
          <a:p>
            <a:pPr marL="342900" indent="-342900" algn="l">
              <a:spcBef>
                <a:spcPts val="1200"/>
              </a:spcBef>
            </a:pPr>
            <a:endParaRPr lang="en-US" sz="2000" b="0" i="0" u="none" strike="noStrike" baseline="0" dirty="0">
              <a:solidFill>
                <a:srgbClr val="231F20"/>
              </a:solidFill>
              <a:latin typeface="Arial" panose="020B0604020202020204" pitchFamily="34" charset="0"/>
              <a:cs typeface="Arial" panose="020B0604020202020204" pitchFamily="34" charset="0"/>
            </a:endParaRPr>
          </a:p>
        </p:txBody>
      </p:sp>
      <p:sp>
        <p:nvSpPr>
          <p:cNvPr id="12" name="Text Box 8">
            <a:extLst>
              <a:ext uri="{FF2B5EF4-FFF2-40B4-BE49-F238E27FC236}">
                <a16:creationId xmlns:a16="http://schemas.microsoft.com/office/drawing/2014/main" id="{38C3C535-E83A-49CF-A456-12A66A92D235}"/>
              </a:ext>
            </a:extLst>
          </p:cNvPr>
          <p:cNvSpPr txBox="1">
            <a:spLocks noChangeArrowheads="1"/>
          </p:cNvSpPr>
          <p:nvPr/>
        </p:nvSpPr>
        <p:spPr bwMode="auto">
          <a:xfrm>
            <a:off x="685800" y="5687462"/>
            <a:ext cx="7935686" cy="316010"/>
          </a:xfrm>
          <a:prstGeom prst="rect">
            <a:avLst/>
          </a:prstGeom>
          <a:noFill/>
          <a:ln w="9525">
            <a:noFill/>
            <a:miter lim="800000"/>
            <a:headEnd/>
            <a:tailEnd/>
          </a:ln>
        </p:spPr>
        <p:txBody>
          <a:bodyPr lIns="0" tIns="0" rIns="0" bIns="0" anchor="b" anchorCtr="0"/>
          <a:lstStyle/>
          <a:p>
            <a:r>
              <a:rPr lang="en-US" sz="700" dirty="0">
                <a:solidFill>
                  <a:srgbClr val="000000"/>
                </a:solidFill>
                <a:effectLst/>
                <a:latin typeface="Arial" panose="020B0604020202020204" pitchFamily="34" charset="0"/>
                <a:ea typeface="Calibri" panose="020F0502020204030204" pitchFamily="34" charset="0"/>
                <a:cs typeface="Arial" panose="020B0604020202020204" pitchFamily="34" charset="0"/>
              </a:rPr>
              <a:t>ADT, androgen deprivation therapy; </a:t>
            </a:r>
            <a:r>
              <a:rPr lang="en-US" sz="700" dirty="0">
                <a:solidFill>
                  <a:srgbClr val="000000"/>
                </a:solidFill>
                <a:latin typeface="Arial" panose="020B0604020202020204" pitchFamily="34" charset="0"/>
                <a:ea typeface="Calibri" panose="020F0502020204030204" pitchFamily="34" charset="0"/>
                <a:cs typeface="Arial" panose="020B0604020202020204" pitchFamily="34" charset="0"/>
              </a:rPr>
              <a:t>CV, cardiovascular; CVD</a:t>
            </a:r>
            <a:r>
              <a:rPr lang="en-US" sz="700" dirty="0">
                <a:solidFill>
                  <a:srgbClr val="000000"/>
                </a:solidFill>
                <a:effectLst/>
                <a:latin typeface="Arial" panose="020B0604020202020204" pitchFamily="34" charset="0"/>
                <a:ea typeface="Calibri" panose="020F0502020204030204" pitchFamily="34" charset="0"/>
                <a:cs typeface="Arial" panose="020B0604020202020204" pitchFamily="34" charset="0"/>
              </a:rPr>
              <a:t>, cardiovascular disease.  </a:t>
            </a:r>
            <a:br>
              <a:rPr lang="en-US" sz="700" dirty="0">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en-US" sz="700" b="1" dirty="0">
                <a:effectLst/>
                <a:latin typeface="Arial" panose="020B0604020202020204" pitchFamily="34" charset="0"/>
                <a:ea typeface="Calibri" panose="020F0502020204030204" pitchFamily="34" charset="0"/>
                <a:cs typeface="Arial" panose="020B0604020202020204" pitchFamily="34" charset="0"/>
              </a:rPr>
              <a:t>References:</a:t>
            </a:r>
            <a:r>
              <a:rPr lang="en-US" sz="700" dirty="0">
                <a:effectLst/>
                <a:latin typeface="Arial" panose="020B0604020202020204" pitchFamily="34" charset="0"/>
                <a:ea typeface="Calibri" panose="020F0502020204030204" pitchFamily="34" charset="0"/>
                <a:cs typeface="Arial" panose="020B0604020202020204" pitchFamily="34" charset="0"/>
              </a:rPr>
              <a:t> </a:t>
            </a:r>
            <a:r>
              <a:rPr lang="pt-BR" sz="700" b="1" dirty="0">
                <a:effectLst/>
                <a:latin typeface="Arial" panose="020B0604020202020204" pitchFamily="34" charset="0"/>
                <a:ea typeface="Calibri" panose="020F0502020204030204" pitchFamily="34" charset="0"/>
                <a:cs typeface="Arial" panose="020B0604020202020204" pitchFamily="34" charset="0"/>
              </a:rPr>
              <a:t>1. </a:t>
            </a:r>
            <a:r>
              <a:rPr lang="pt-BR" sz="700" dirty="0">
                <a:effectLst/>
                <a:latin typeface="Arial" panose="020B0604020202020204" pitchFamily="34" charset="0"/>
                <a:ea typeface="Calibri" panose="020F0502020204030204" pitchFamily="34" charset="0"/>
                <a:cs typeface="Arial" panose="020B0604020202020204" pitchFamily="34" charset="0"/>
              </a:rPr>
              <a:t>Hu JR et al. </a:t>
            </a:r>
            <a:r>
              <a:rPr lang="pt-BR" sz="700" i="1" dirty="0">
                <a:effectLst/>
                <a:latin typeface="Arial" panose="020B0604020202020204" pitchFamily="34" charset="0"/>
                <a:ea typeface="Calibri" panose="020F0502020204030204" pitchFamily="34" charset="0"/>
                <a:cs typeface="Arial" panose="020B0604020202020204" pitchFamily="34" charset="0"/>
              </a:rPr>
              <a:t>Arterioscler Thromb Vasc Biol</a:t>
            </a:r>
            <a:r>
              <a:rPr lang="pt-BR" sz="700" dirty="0">
                <a:effectLst/>
                <a:latin typeface="Arial" panose="020B0604020202020204" pitchFamily="34" charset="0"/>
                <a:ea typeface="Calibri" panose="020F0502020204030204" pitchFamily="34" charset="0"/>
                <a:cs typeface="Arial" panose="020B0604020202020204" pitchFamily="34" charset="0"/>
              </a:rPr>
              <a:t>. 2020;40(3):e55-e64.</a:t>
            </a:r>
            <a:r>
              <a:rPr lang="pt-BR" sz="700" b="1" dirty="0">
                <a:effectLst/>
                <a:latin typeface="Arial" panose="020B0604020202020204" pitchFamily="34" charset="0"/>
                <a:ea typeface="Calibri" panose="020F0502020204030204" pitchFamily="34" charset="0"/>
                <a:cs typeface="Arial" panose="020B0604020202020204" pitchFamily="34" charset="0"/>
              </a:rPr>
              <a:t> </a:t>
            </a:r>
            <a:r>
              <a:rPr lang="en-US" sz="700" b="1" dirty="0">
                <a:effectLst/>
                <a:latin typeface="Arial" panose="020B0604020202020204" pitchFamily="34" charset="0"/>
                <a:ea typeface="Calibri" panose="020F0502020204030204" pitchFamily="34" charset="0"/>
                <a:cs typeface="Arial" panose="020B0604020202020204" pitchFamily="34" charset="0"/>
              </a:rPr>
              <a:t>2.</a:t>
            </a:r>
            <a:r>
              <a:rPr lang="en-US" sz="7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700" dirty="0">
                <a:solidFill>
                  <a:srgbClr val="000000"/>
                </a:solidFill>
                <a:effectLst/>
                <a:latin typeface="Arial" panose="020B0604020202020204" pitchFamily="34" charset="0"/>
                <a:ea typeface="Calibri" panose="020F0502020204030204" pitchFamily="34" charset="0"/>
                <a:cs typeface="Arial" panose="020B0604020202020204" pitchFamily="34" charset="0"/>
              </a:rPr>
              <a:t>Gupta D</a:t>
            </a:r>
            <a:r>
              <a:rPr lang="en-US" sz="700" dirty="0">
                <a:solidFill>
                  <a:srgbClr val="000000"/>
                </a:solidFill>
                <a:latin typeface="Arial" panose="020B0604020202020204" pitchFamily="34" charset="0"/>
                <a:ea typeface="Calibri" panose="020F0502020204030204" pitchFamily="34" charset="0"/>
                <a:cs typeface="Arial" panose="020B0604020202020204" pitchFamily="34" charset="0"/>
              </a:rPr>
              <a:t> et al</a:t>
            </a:r>
            <a:r>
              <a:rPr lang="en-US" sz="7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7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J Oncol </a:t>
            </a:r>
            <a:r>
              <a:rPr lang="en-US" sz="7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Pract</a:t>
            </a:r>
            <a:r>
              <a:rPr lang="en-US" sz="7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700" dirty="0">
                <a:solidFill>
                  <a:srgbClr val="000000"/>
                </a:solidFill>
                <a:effectLst/>
                <a:latin typeface="Arial" panose="020B0604020202020204" pitchFamily="34" charset="0"/>
                <a:ea typeface="Calibri" panose="020F0502020204030204" pitchFamily="34" charset="0"/>
                <a:cs typeface="Arial" panose="020B0604020202020204" pitchFamily="34" charset="0"/>
              </a:rPr>
              <a:t>2018;14(10):580-587.</a:t>
            </a:r>
            <a:r>
              <a:rPr lang="en-US" sz="700" dirty="0">
                <a:effectLst/>
                <a:latin typeface="Arial" panose="020B0604020202020204" pitchFamily="34" charset="0"/>
                <a:ea typeface="Calibri" panose="020F0502020204030204" pitchFamily="34" charset="0"/>
                <a:cs typeface="Arial" panose="020B0604020202020204" pitchFamily="34" charset="0"/>
              </a:rPr>
              <a:t> </a:t>
            </a:r>
            <a:r>
              <a:rPr lang="en-US" sz="700" b="1" dirty="0">
                <a:effectLst/>
                <a:latin typeface="Arial" panose="020B0604020202020204" pitchFamily="34" charset="0"/>
                <a:ea typeface="Calibri" panose="020F0502020204030204" pitchFamily="34" charset="0"/>
                <a:cs typeface="Arial" panose="020B0604020202020204" pitchFamily="34" charset="0"/>
              </a:rPr>
              <a:t>3. </a:t>
            </a:r>
            <a:r>
              <a:rPr lang="en-US" sz="700" b="0" dirty="0" err="1">
                <a:latin typeface="Arial" panose="020B0604020202020204" pitchFamily="34" charset="0"/>
                <a:cs typeface="Arial" panose="020B0604020202020204" pitchFamily="34" charset="0"/>
              </a:rPr>
              <a:t>Punnen</a:t>
            </a:r>
            <a:r>
              <a:rPr lang="en-US" sz="700" b="0" dirty="0">
                <a:latin typeface="Arial" panose="020B0604020202020204" pitchFamily="34" charset="0"/>
                <a:cs typeface="Arial" panose="020B0604020202020204" pitchFamily="34" charset="0"/>
              </a:rPr>
              <a:t> S et al. </a:t>
            </a:r>
            <a:r>
              <a:rPr lang="en-US" sz="700" b="0" i="1" dirty="0">
                <a:latin typeface="Arial" panose="020B0604020202020204" pitchFamily="34" charset="0"/>
                <a:cs typeface="Arial" panose="020B0604020202020204" pitchFamily="34" charset="0"/>
              </a:rPr>
              <a:t>J Clin Oncol</a:t>
            </a:r>
            <a:r>
              <a:rPr lang="en-US" sz="700" b="0" dirty="0">
                <a:latin typeface="Arial" panose="020B0604020202020204" pitchFamily="34" charset="0"/>
                <a:cs typeface="Arial" panose="020B0604020202020204" pitchFamily="34" charset="0"/>
              </a:rPr>
              <a:t>. 2011;29(26):3510-3516.</a:t>
            </a:r>
            <a:endParaRPr lang="en-US" sz="700" dirty="0">
              <a:effectLst/>
              <a:latin typeface="Arial" panose="020B060402020202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677BDD4F-4310-694A-8567-7F8C5820A672}"/>
              </a:ext>
            </a:extLst>
          </p:cNvPr>
          <p:cNvSpPr txBox="1"/>
          <p:nvPr/>
        </p:nvSpPr>
        <p:spPr>
          <a:xfrm>
            <a:off x="100013" y="6441663"/>
            <a:ext cx="387667" cy="261610"/>
          </a:xfrm>
          <a:prstGeom prst="rect">
            <a:avLst/>
          </a:prstGeom>
          <a:noFill/>
        </p:spPr>
        <p:txBody>
          <a:bodyPr wrap="square" rtlCol="0">
            <a:spAutoFit/>
          </a:bodyPr>
          <a:lstStyle/>
          <a:p>
            <a:pPr algn="ctr"/>
            <a:fld id="{C4A4CFE6-E8D8-5D4D-AB7C-47703D32433E}" type="slidenum">
              <a:rPr lang="en-US" sz="1100" smtClean="0">
                <a:solidFill>
                  <a:srgbClr val="00407F"/>
                </a:solidFill>
              </a:rPr>
              <a:t>18</a:t>
            </a:fld>
            <a:endParaRPr lang="en-US" sz="1100" dirty="0">
              <a:solidFill>
                <a:srgbClr val="00407F"/>
              </a:solidFill>
            </a:endParaRPr>
          </a:p>
        </p:txBody>
      </p:sp>
      <p:grpSp>
        <p:nvGrpSpPr>
          <p:cNvPr id="15" name="Group 14">
            <a:extLst>
              <a:ext uri="{FF2B5EF4-FFF2-40B4-BE49-F238E27FC236}">
                <a16:creationId xmlns:a16="http://schemas.microsoft.com/office/drawing/2014/main" id="{BCB3BBED-5151-8943-828E-6444DB000CEF}"/>
              </a:ext>
            </a:extLst>
          </p:cNvPr>
          <p:cNvGrpSpPr/>
          <p:nvPr/>
        </p:nvGrpSpPr>
        <p:grpSpPr>
          <a:xfrm>
            <a:off x="672173" y="5192829"/>
            <a:ext cx="8302010" cy="415498"/>
            <a:chOff x="678184" y="5293936"/>
            <a:chExt cx="8286459" cy="532259"/>
          </a:xfrm>
        </p:grpSpPr>
        <p:sp>
          <p:nvSpPr>
            <p:cNvPr id="16" name="Rectangle 15">
              <a:extLst>
                <a:ext uri="{FF2B5EF4-FFF2-40B4-BE49-F238E27FC236}">
                  <a16:creationId xmlns:a16="http://schemas.microsoft.com/office/drawing/2014/main" id="{8CA4B58F-BCF9-E74C-92B1-8D6D36E98D23}"/>
                </a:ext>
              </a:extLst>
            </p:cNvPr>
            <p:cNvSpPr/>
            <p:nvPr/>
          </p:nvSpPr>
          <p:spPr>
            <a:xfrm>
              <a:off x="678184" y="5293936"/>
              <a:ext cx="8021084" cy="512833"/>
            </a:xfrm>
            <a:prstGeom prst="rect">
              <a:avLst/>
            </a:prstGeom>
            <a:solidFill>
              <a:srgbClr val="00CAFF">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567B6A0A-4C76-1D4D-BB13-30FB0FAAE300}"/>
                </a:ext>
              </a:extLst>
            </p:cNvPr>
            <p:cNvSpPr/>
            <p:nvPr/>
          </p:nvSpPr>
          <p:spPr bwMode="auto">
            <a:xfrm>
              <a:off x="843900" y="5403884"/>
              <a:ext cx="8120743" cy="323165"/>
            </a:xfrm>
            <a:prstGeom prst="rect">
              <a:avLst/>
            </a:prstGeom>
            <a:no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173038" indent="-173038">
                <a:buFont typeface="Arial" panose="020B0604020202020204" pitchFamily="34" charset="0"/>
                <a:buChar char="•"/>
              </a:pPr>
              <a:r>
                <a:rPr lang="en-US" sz="1400" b="1" dirty="0">
                  <a:solidFill>
                    <a:srgbClr val="00407F"/>
                  </a:solidFill>
                  <a:latin typeface="Arial" panose="020B0604020202020204" pitchFamily="34" charset="0"/>
                  <a:cs typeface="Arial" panose="020B0604020202020204" pitchFamily="34" charset="0"/>
                </a:rPr>
                <a:t>Some studies have demonstrated no association between ADT use and CV risk</a:t>
              </a:r>
              <a:r>
                <a:rPr lang="en-US" sz="1400" b="1" baseline="30000" dirty="0">
                  <a:solidFill>
                    <a:srgbClr val="00407F"/>
                  </a:solidFill>
                  <a:latin typeface="Arial" panose="020B0604020202020204" pitchFamily="34" charset="0"/>
                  <a:cs typeface="Arial" panose="020B0604020202020204" pitchFamily="34" charset="0"/>
                </a:rPr>
                <a:t>3</a:t>
              </a:r>
            </a:p>
          </p:txBody>
        </p:sp>
        <p:cxnSp>
          <p:nvCxnSpPr>
            <p:cNvPr id="18" name="Straight Connector 17">
              <a:extLst>
                <a:ext uri="{FF2B5EF4-FFF2-40B4-BE49-F238E27FC236}">
                  <a16:creationId xmlns:a16="http://schemas.microsoft.com/office/drawing/2014/main" id="{1C8F46EA-47A7-AD43-A50E-2F2B45D642EA}"/>
                </a:ext>
              </a:extLst>
            </p:cNvPr>
            <p:cNvCxnSpPr>
              <a:cxnSpLocks/>
            </p:cNvCxnSpPr>
            <p:nvPr/>
          </p:nvCxnSpPr>
          <p:spPr>
            <a:xfrm flipV="1">
              <a:off x="678184" y="5293936"/>
              <a:ext cx="8021085" cy="25777"/>
            </a:xfrm>
            <a:prstGeom prst="line">
              <a:avLst/>
            </a:prstGeom>
            <a:ln w="9525">
              <a:solidFill>
                <a:srgbClr val="00FDF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C243C8D-7C95-BB45-A20C-88592D094E28}"/>
                </a:ext>
              </a:extLst>
            </p:cNvPr>
            <p:cNvCxnSpPr>
              <a:cxnSpLocks/>
            </p:cNvCxnSpPr>
            <p:nvPr/>
          </p:nvCxnSpPr>
          <p:spPr>
            <a:xfrm flipV="1">
              <a:off x="678184" y="5805533"/>
              <a:ext cx="8021085" cy="20662"/>
            </a:xfrm>
            <a:prstGeom prst="line">
              <a:avLst/>
            </a:prstGeom>
            <a:ln w="9525">
              <a:solidFill>
                <a:srgbClr val="00FDF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64092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819347-73BE-4953-828D-9760DC332EB1}"/>
              </a:ext>
            </a:extLst>
          </p:cNvPr>
          <p:cNvSpPr>
            <a:spLocks noGrp="1"/>
          </p:cNvSpPr>
          <p:nvPr>
            <p:ph idx="1"/>
          </p:nvPr>
        </p:nvSpPr>
        <p:spPr>
          <a:xfrm>
            <a:off x="601210" y="1409626"/>
            <a:ext cx="8299009" cy="4427535"/>
          </a:xfrm>
        </p:spPr>
        <p:txBody>
          <a:bodyPr/>
          <a:lstStyle/>
          <a:p>
            <a:pPr marL="292100" indent="-292100">
              <a:buClr>
                <a:srgbClr val="1F497D"/>
              </a:buClr>
            </a:pPr>
            <a:r>
              <a:rPr lang="en-US" sz="1800" dirty="0">
                <a:latin typeface="Arial" panose="020B0604020202020204" pitchFamily="34" charset="0"/>
                <a:cs typeface="Arial" panose="020B0604020202020204" pitchFamily="34" charset="0"/>
              </a:rPr>
              <a:t>There is a divergence between observational studies, which show consistent positive associations between ADT use and CVD, and randomized controlled trials, which do not show these associations reproducibly</a:t>
            </a:r>
            <a:r>
              <a:rPr lang="en-US" sz="1800" baseline="30000" dirty="0">
                <a:latin typeface="Arial" panose="020B0604020202020204" pitchFamily="34" charset="0"/>
                <a:cs typeface="Arial" panose="020B0604020202020204" pitchFamily="34" charset="0"/>
              </a:rPr>
              <a:t>1</a:t>
            </a:r>
          </a:p>
          <a:p>
            <a:pPr marL="292100" indent="-292100" algn="l">
              <a:buClr>
                <a:srgbClr val="1F497D"/>
              </a:buClr>
            </a:pPr>
            <a:r>
              <a:rPr lang="en-US" sz="1800" dirty="0">
                <a:latin typeface="Arial" panose="020B0604020202020204" pitchFamily="34" charset="0"/>
                <a:cs typeface="Arial" panose="020B0604020202020204" pitchFamily="34" charset="0"/>
              </a:rPr>
              <a:t>The </a:t>
            </a:r>
            <a:r>
              <a:rPr lang="en-US" sz="1800" b="0" i="0" u="none" strike="noStrike" baseline="0" dirty="0">
                <a:solidFill>
                  <a:srgbClr val="000000"/>
                </a:solidFill>
                <a:latin typeface="Arial" panose="020B0604020202020204" pitchFamily="34" charset="0"/>
                <a:cs typeface="Arial" panose="020B0604020202020204" pitchFamily="34" charset="0"/>
              </a:rPr>
              <a:t>discrepancy between observational, meta-analysis, retrospective, and prospective studies is </a:t>
            </a:r>
            <a:r>
              <a:rPr lang="en-US" sz="1800" dirty="0">
                <a:latin typeface="Arial" panose="020B0604020202020204" pitchFamily="34" charset="0"/>
                <a:cs typeface="Arial" panose="020B0604020202020204" pitchFamily="34" charset="0"/>
              </a:rPr>
              <a:t>likely </a:t>
            </a:r>
            <a:r>
              <a:rPr lang="en-US" sz="1800" b="0" i="0" u="none" strike="noStrike" baseline="0" dirty="0">
                <a:solidFill>
                  <a:srgbClr val="000000"/>
                </a:solidFill>
                <a:latin typeface="Arial" panose="020B0604020202020204" pitchFamily="34" charset="0"/>
                <a:cs typeface="Arial" panose="020B0604020202020204" pitchFamily="34" charset="0"/>
              </a:rPr>
              <a:t>explained by </a:t>
            </a:r>
            <a:r>
              <a:rPr lang="en-US" sz="1800" b="1" i="0" u="sng" strike="noStrike" baseline="0" dirty="0">
                <a:solidFill>
                  <a:srgbClr val="000000"/>
                </a:solidFill>
                <a:latin typeface="Arial" panose="020B0604020202020204" pitchFamily="34" charset="0"/>
                <a:cs typeface="Arial" panose="020B0604020202020204" pitchFamily="34" charset="0"/>
              </a:rPr>
              <a:t>limitations</a:t>
            </a:r>
            <a:r>
              <a:rPr lang="en-US" sz="1800" b="0" i="0" u="none" strike="noStrike" baseline="0" dirty="0">
                <a:solidFill>
                  <a:srgbClr val="000000"/>
                </a:solidFill>
                <a:latin typeface="Arial" panose="020B0604020202020204" pitchFamily="34" charset="0"/>
                <a:cs typeface="Arial" panose="020B0604020202020204" pitchFamily="34" charset="0"/>
              </a:rPr>
              <a:t> of study design</a:t>
            </a:r>
            <a:r>
              <a:rPr lang="en-US" sz="1800" b="0" i="0" u="none" strike="noStrike" baseline="30000" dirty="0">
                <a:solidFill>
                  <a:srgbClr val="000000"/>
                </a:solidFill>
                <a:latin typeface="Arial" panose="020B0604020202020204" pitchFamily="34" charset="0"/>
                <a:cs typeface="Arial" panose="020B0604020202020204" pitchFamily="34" charset="0"/>
              </a:rPr>
              <a:t>1</a:t>
            </a:r>
            <a:r>
              <a:rPr lang="en-US" sz="1800" b="0" i="0" u="none" strike="noStrike" baseline="0" dirty="0">
                <a:solidFill>
                  <a:srgbClr val="000000"/>
                </a:solidFill>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a:p>
            <a:pPr marL="523875" lvl="1" indent="-231775">
              <a:buClr>
                <a:srgbClr val="1F497D"/>
              </a:buClr>
              <a:buFont typeface="System Font Regular"/>
              <a:buChar char="–"/>
            </a:pPr>
            <a:r>
              <a:rPr lang="en-US" sz="1600" b="0" i="0" u="none" strike="noStrike" baseline="0" dirty="0">
                <a:solidFill>
                  <a:srgbClr val="000000"/>
                </a:solidFill>
                <a:latin typeface="Arial" panose="020B0604020202020204" pitchFamily="34" charset="0"/>
                <a:cs typeface="Arial" panose="020B0604020202020204" pitchFamily="34" charset="0"/>
              </a:rPr>
              <a:t>Limitations in prospective studies are due to </a:t>
            </a:r>
            <a:r>
              <a:rPr lang="en-US" sz="1600" b="1" u="sng" strike="noStrike" baseline="0" dirty="0">
                <a:solidFill>
                  <a:srgbClr val="000000"/>
                </a:solidFill>
                <a:latin typeface="Arial" panose="020B0604020202020204" pitchFamily="34" charset="0"/>
                <a:cs typeface="Arial" panose="020B0604020202020204" pitchFamily="34" charset="0"/>
              </a:rPr>
              <a:t>selection bias</a:t>
            </a:r>
            <a:r>
              <a:rPr lang="en-US" sz="1600" b="1" strike="noStrike" baseline="0" dirty="0">
                <a:solidFill>
                  <a:srgbClr val="000000"/>
                </a:solidFill>
                <a:latin typeface="Arial" panose="020B0604020202020204" pitchFamily="34" charset="0"/>
                <a:cs typeface="Arial" panose="020B0604020202020204" pitchFamily="34" charset="0"/>
              </a:rPr>
              <a:t> </a:t>
            </a:r>
            <a:r>
              <a:rPr lang="en-US" sz="1600" b="0" u="none" strike="noStrike" baseline="0" dirty="0">
                <a:solidFill>
                  <a:srgbClr val="000000"/>
                </a:solidFill>
                <a:latin typeface="Arial" panose="020B0604020202020204" pitchFamily="34" charset="0"/>
                <a:cs typeface="Arial" panose="020B0604020202020204" pitchFamily="34" charset="0"/>
              </a:rPr>
              <a:t>and </a:t>
            </a:r>
            <a:r>
              <a:rPr lang="en-US" sz="1600" b="1" u="sng" strike="noStrike" baseline="0" dirty="0">
                <a:solidFill>
                  <a:srgbClr val="000000"/>
                </a:solidFill>
                <a:latin typeface="Arial" panose="020B0604020202020204" pitchFamily="34" charset="0"/>
                <a:cs typeface="Arial" panose="020B0604020202020204" pitchFamily="34" charset="0"/>
              </a:rPr>
              <a:t>healthy cohort effect</a:t>
            </a:r>
            <a:r>
              <a:rPr lang="en-US" sz="1600" b="0" u="none" strike="noStrike" baseline="0" dirty="0">
                <a:solidFill>
                  <a:srgbClr val="000000"/>
                </a:solidFill>
                <a:latin typeface="Arial" panose="020B0604020202020204" pitchFamily="34" charset="0"/>
                <a:cs typeface="Arial" panose="020B0604020202020204" pitchFamily="34" charset="0"/>
              </a:rPr>
              <a:t> (patients at high CV risk are</a:t>
            </a:r>
            <a:r>
              <a:rPr lang="en-US" sz="1600" b="0" u="none" strike="noStrike" dirty="0">
                <a:solidFill>
                  <a:srgbClr val="000000"/>
                </a:solidFill>
                <a:latin typeface="Arial" panose="020B0604020202020204" pitchFamily="34" charset="0"/>
                <a:cs typeface="Arial" panose="020B0604020202020204" pitchFamily="34" charset="0"/>
              </a:rPr>
              <a:t> excluded</a:t>
            </a:r>
            <a:r>
              <a:rPr lang="en-US" sz="1600" b="0" u="none" strike="noStrike" baseline="0" dirty="0">
                <a:solidFill>
                  <a:srgbClr val="000000"/>
                </a:solidFill>
                <a:latin typeface="Arial" panose="020B0604020202020204" pitchFamily="34" charset="0"/>
                <a:cs typeface="Arial" panose="020B0604020202020204" pitchFamily="34" charset="0"/>
              </a:rPr>
              <a:t>) </a:t>
            </a:r>
            <a:r>
              <a:rPr lang="en-US" sz="1600" b="0" i="0" u="none" strike="noStrike" baseline="0" dirty="0">
                <a:solidFill>
                  <a:srgbClr val="000000"/>
                </a:solidFill>
                <a:latin typeface="Arial" panose="020B0604020202020204" pitchFamily="34" charset="0"/>
                <a:cs typeface="Arial" panose="020B0604020202020204" pitchFamily="34" charset="0"/>
              </a:rPr>
              <a:t>in the original studies</a:t>
            </a:r>
            <a:r>
              <a:rPr lang="en-US" sz="1600" baseline="30000" dirty="0">
                <a:solidFill>
                  <a:srgbClr val="000000"/>
                </a:solidFill>
                <a:latin typeface="Arial" panose="020B0604020202020204" pitchFamily="34" charset="0"/>
                <a:cs typeface="Arial" panose="020B0604020202020204" pitchFamily="34" charset="0"/>
              </a:rPr>
              <a:t>2</a:t>
            </a:r>
            <a:endParaRPr lang="en-US" sz="1600" b="0" i="0" u="none" strike="noStrike" baseline="0" dirty="0">
              <a:solidFill>
                <a:srgbClr val="000000"/>
              </a:solidFill>
              <a:latin typeface="Arial" panose="020B0604020202020204" pitchFamily="34" charset="0"/>
              <a:cs typeface="Arial" panose="020B0604020202020204" pitchFamily="34" charset="0"/>
            </a:endParaRPr>
          </a:p>
          <a:p>
            <a:pPr marL="744538" lvl="2" indent="-220663">
              <a:buClr>
                <a:srgbClr val="1F497D"/>
              </a:buClr>
              <a:buFont typeface="Wingdings" pitchFamily="2" charset="2"/>
              <a:buChar char="§"/>
              <a:tabLst>
                <a:tab pos="1031875" algn="l"/>
              </a:tabLst>
            </a:pPr>
            <a:r>
              <a:rPr lang="en-US" sz="1400" dirty="0">
                <a:latin typeface="Arial" panose="020B0604020202020204" pitchFamily="34" charset="0"/>
                <a:cs typeface="Arial" panose="020B0604020202020204" pitchFamily="34" charset="0"/>
              </a:rPr>
              <a:t>Excluding patients with pre-existing CV disease results in a cohort that is not representative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of real-world practice </a:t>
            </a:r>
            <a:endParaRPr lang="en-US" sz="1400" b="0" i="0" u="none" strike="noStrike" baseline="30000" dirty="0">
              <a:solidFill>
                <a:srgbClr val="000000"/>
              </a:solidFill>
              <a:latin typeface="Arial" panose="020B0604020202020204" pitchFamily="34" charset="0"/>
              <a:cs typeface="Arial" panose="020B0604020202020204" pitchFamily="34" charset="0"/>
            </a:endParaRPr>
          </a:p>
          <a:p>
            <a:pPr marL="0" indent="0">
              <a:buClr>
                <a:srgbClr val="1F497D"/>
              </a:buClr>
              <a:buNone/>
              <a:tabLst>
                <a:tab pos="1031875" algn="l"/>
              </a:tabLst>
            </a:pPr>
            <a:endParaRPr lang="en-US" sz="1800" baseline="30000" dirty="0">
              <a:latin typeface="Arial" panose="020B0604020202020204" pitchFamily="34" charset="0"/>
              <a:cs typeface="Arial" panose="020B0604020202020204" pitchFamily="34" charset="0"/>
            </a:endParaRPr>
          </a:p>
        </p:txBody>
      </p:sp>
      <p:sp>
        <p:nvSpPr>
          <p:cNvPr id="11" name="Text Box 8">
            <a:extLst>
              <a:ext uri="{FF2B5EF4-FFF2-40B4-BE49-F238E27FC236}">
                <a16:creationId xmlns:a16="http://schemas.microsoft.com/office/drawing/2014/main" id="{AD0A004A-B6D0-4E6A-843E-E2C15FB627A2}"/>
              </a:ext>
            </a:extLst>
          </p:cNvPr>
          <p:cNvSpPr txBox="1">
            <a:spLocks noChangeArrowheads="1"/>
          </p:cNvSpPr>
          <p:nvPr/>
        </p:nvSpPr>
        <p:spPr bwMode="auto">
          <a:xfrm>
            <a:off x="685800" y="5323371"/>
            <a:ext cx="7748337" cy="688792"/>
          </a:xfrm>
          <a:prstGeom prst="rect">
            <a:avLst/>
          </a:prstGeom>
          <a:noFill/>
          <a:ln w="9525">
            <a:noFill/>
            <a:miter lim="800000"/>
            <a:headEnd/>
            <a:tailEnd/>
          </a:ln>
        </p:spPr>
        <p:txBody>
          <a:bodyPr lIns="0" tIns="0" rIns="0" bIns="0" anchor="b" anchorCtr="0"/>
          <a:lstStyle/>
          <a:p>
            <a:r>
              <a:rPr lang="en-US" sz="700" dirty="0">
                <a:latin typeface="Arial" panose="020B0604020202020204" pitchFamily="34" charset="0"/>
                <a:cs typeface="Arial" panose="020B0604020202020204" pitchFamily="34" charset="0"/>
              </a:rPr>
              <a:t>ADT, androgen deprivation therapy; CV, cardiovascular; CVD, cardiovascular disease.</a:t>
            </a:r>
          </a:p>
          <a:p>
            <a:pPr algn="l">
              <a:spcBef>
                <a:spcPts val="0"/>
              </a:spcBef>
              <a:spcAft>
                <a:spcPts val="0"/>
              </a:spcAft>
            </a:pPr>
            <a:r>
              <a:rPr lang="en-US" sz="700" b="1" dirty="0">
                <a:effectLst/>
                <a:latin typeface="Arial" panose="020B0604020202020204" pitchFamily="34" charset="0"/>
                <a:ea typeface="Calibri" panose="020F0502020204030204" pitchFamily="34" charset="0"/>
                <a:cs typeface="Arial" panose="020B0604020202020204" pitchFamily="34" charset="0"/>
              </a:rPr>
              <a:t>References:</a:t>
            </a:r>
            <a:r>
              <a:rPr lang="en-US" sz="700" dirty="0">
                <a:effectLst/>
                <a:latin typeface="Arial" panose="020B0604020202020204" pitchFamily="34" charset="0"/>
                <a:ea typeface="Calibri" panose="020F0502020204030204" pitchFamily="34" charset="0"/>
                <a:cs typeface="Arial" panose="020B0604020202020204" pitchFamily="34" charset="0"/>
              </a:rPr>
              <a:t> </a:t>
            </a:r>
            <a:r>
              <a:rPr lang="en-US" sz="700" b="1" dirty="0">
                <a:effectLst/>
                <a:latin typeface="Arial" panose="020B0604020202020204" pitchFamily="34" charset="0"/>
                <a:ea typeface="Calibri" panose="020F0502020204030204" pitchFamily="34" charset="0"/>
                <a:cs typeface="Arial" panose="020B0604020202020204" pitchFamily="34" charset="0"/>
              </a:rPr>
              <a:t>1. </a:t>
            </a:r>
            <a:r>
              <a:rPr lang="en-US" sz="700" dirty="0">
                <a:latin typeface="Arial" panose="020B0604020202020204" pitchFamily="34" charset="0"/>
                <a:cs typeface="Arial" panose="020B0604020202020204" pitchFamily="34" charset="0"/>
              </a:rPr>
              <a:t>Hu JR et al. </a:t>
            </a:r>
            <a:r>
              <a:rPr lang="en-US" sz="700" i="1" dirty="0" err="1">
                <a:latin typeface="Arial" panose="020B0604020202020204" pitchFamily="34" charset="0"/>
                <a:cs typeface="Arial" panose="020B0604020202020204" pitchFamily="34" charset="0"/>
              </a:rPr>
              <a:t>Arterioscler</a:t>
            </a:r>
            <a:r>
              <a:rPr lang="en-US" sz="700" i="1" dirty="0">
                <a:latin typeface="Arial" panose="020B0604020202020204" pitchFamily="34" charset="0"/>
                <a:cs typeface="Arial" panose="020B0604020202020204" pitchFamily="34" charset="0"/>
              </a:rPr>
              <a:t> </a:t>
            </a:r>
            <a:r>
              <a:rPr lang="en-US" sz="700" i="1" dirty="0" err="1">
                <a:latin typeface="Arial" panose="020B0604020202020204" pitchFamily="34" charset="0"/>
                <a:cs typeface="Arial" panose="020B0604020202020204" pitchFamily="34" charset="0"/>
              </a:rPr>
              <a:t>Thromb</a:t>
            </a:r>
            <a:r>
              <a:rPr lang="en-US" sz="700" i="1" dirty="0">
                <a:latin typeface="Arial" panose="020B0604020202020204" pitchFamily="34" charset="0"/>
                <a:cs typeface="Arial" panose="020B0604020202020204" pitchFamily="34" charset="0"/>
              </a:rPr>
              <a:t> </a:t>
            </a:r>
            <a:r>
              <a:rPr lang="en-US" sz="700" i="1" dirty="0" err="1">
                <a:latin typeface="Arial" panose="020B0604020202020204" pitchFamily="34" charset="0"/>
                <a:cs typeface="Arial" panose="020B0604020202020204" pitchFamily="34" charset="0"/>
              </a:rPr>
              <a:t>Vasc</a:t>
            </a:r>
            <a:r>
              <a:rPr lang="en-US" sz="700" i="1" dirty="0">
                <a:latin typeface="Arial" panose="020B0604020202020204" pitchFamily="34" charset="0"/>
                <a:cs typeface="Arial" panose="020B0604020202020204" pitchFamily="34" charset="0"/>
              </a:rPr>
              <a:t> Biol</a:t>
            </a:r>
            <a:r>
              <a:rPr lang="en-US" sz="700" dirty="0">
                <a:latin typeface="Arial" panose="020B0604020202020204" pitchFamily="34" charset="0"/>
                <a:cs typeface="Arial" panose="020B0604020202020204" pitchFamily="34" charset="0"/>
              </a:rPr>
              <a:t>. 2020;40(3):e55-e64. </a:t>
            </a:r>
            <a:r>
              <a:rPr lang="en-US" sz="700" b="1" dirty="0">
                <a:latin typeface="Arial" panose="020B0604020202020204" pitchFamily="34" charset="0"/>
                <a:ea typeface="Calibri" panose="020F0502020204030204" pitchFamily="34" charset="0"/>
                <a:cs typeface="Arial" panose="020B0604020202020204" pitchFamily="34" charset="0"/>
              </a:rPr>
              <a:t>2. </a:t>
            </a:r>
            <a:r>
              <a:rPr lang="en-US" sz="700" dirty="0">
                <a:effectLst/>
                <a:latin typeface="Arial" panose="020B0604020202020204" pitchFamily="34" charset="0"/>
                <a:ea typeface="Calibri" panose="020F0502020204030204" pitchFamily="34" charset="0"/>
                <a:cs typeface="Arial" panose="020B0604020202020204" pitchFamily="34" charset="0"/>
              </a:rPr>
              <a:t>Gupta D</a:t>
            </a:r>
            <a:r>
              <a:rPr lang="en-US" sz="700" dirty="0">
                <a:latin typeface="Arial" panose="020B0604020202020204" pitchFamily="34" charset="0"/>
                <a:ea typeface="Calibri" panose="020F0502020204030204" pitchFamily="34" charset="0"/>
                <a:cs typeface="Arial" panose="020B0604020202020204" pitchFamily="34" charset="0"/>
              </a:rPr>
              <a:t> et al</a:t>
            </a:r>
            <a:r>
              <a:rPr lang="en-US" sz="700" dirty="0">
                <a:effectLst/>
                <a:latin typeface="Arial" panose="020B0604020202020204" pitchFamily="34" charset="0"/>
                <a:ea typeface="Calibri" panose="020F0502020204030204" pitchFamily="34" charset="0"/>
                <a:cs typeface="Arial" panose="020B0604020202020204" pitchFamily="34" charset="0"/>
              </a:rPr>
              <a:t>. </a:t>
            </a:r>
            <a:r>
              <a:rPr lang="en-US" sz="700" i="1" dirty="0">
                <a:effectLst/>
                <a:latin typeface="Arial" panose="020B0604020202020204" pitchFamily="34" charset="0"/>
                <a:ea typeface="Calibri" panose="020F0502020204030204" pitchFamily="34" charset="0"/>
                <a:cs typeface="Arial" panose="020B0604020202020204" pitchFamily="34" charset="0"/>
              </a:rPr>
              <a:t>J Oncol </a:t>
            </a:r>
            <a:r>
              <a:rPr lang="en-US" sz="700" i="1" dirty="0" err="1">
                <a:effectLst/>
                <a:latin typeface="Arial" panose="020B0604020202020204" pitchFamily="34" charset="0"/>
                <a:ea typeface="Calibri" panose="020F0502020204030204" pitchFamily="34" charset="0"/>
                <a:cs typeface="Arial" panose="020B0604020202020204" pitchFamily="34" charset="0"/>
              </a:rPr>
              <a:t>Pract</a:t>
            </a:r>
            <a:r>
              <a:rPr lang="en-US" sz="700" i="1" dirty="0">
                <a:effectLst/>
                <a:latin typeface="Arial" panose="020B0604020202020204" pitchFamily="34" charset="0"/>
                <a:ea typeface="Calibri" panose="020F0502020204030204" pitchFamily="34" charset="0"/>
                <a:cs typeface="Arial" panose="020B0604020202020204" pitchFamily="34" charset="0"/>
              </a:rPr>
              <a:t>. </a:t>
            </a:r>
            <a:r>
              <a:rPr lang="en-US" sz="700" dirty="0">
                <a:effectLst/>
                <a:latin typeface="Arial" panose="020B0604020202020204" pitchFamily="34" charset="0"/>
                <a:ea typeface="Calibri" panose="020F0502020204030204" pitchFamily="34" charset="0"/>
                <a:cs typeface="Arial" panose="020B0604020202020204" pitchFamily="34" charset="0"/>
              </a:rPr>
              <a:t>2018;14(10):580-587</a:t>
            </a:r>
            <a:r>
              <a:rPr lang="en-US" sz="700" dirty="0">
                <a:latin typeface="Arial" panose="020B0604020202020204" pitchFamily="34" charset="0"/>
                <a:ea typeface="Calibri" panose="020F0502020204030204" pitchFamily="34" charset="0"/>
                <a:cs typeface="Arial" panose="020B0604020202020204" pitchFamily="34" charset="0"/>
              </a:rPr>
              <a:t>. </a:t>
            </a:r>
            <a:endParaRPr lang="en-US" sz="700" dirty="0">
              <a:effectLst/>
              <a:latin typeface="Arial" panose="020B060402020202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DB460AB2-F1D1-2248-91FF-EC1F3090078D}"/>
              </a:ext>
            </a:extLst>
          </p:cNvPr>
          <p:cNvSpPr txBox="1"/>
          <p:nvPr/>
        </p:nvSpPr>
        <p:spPr>
          <a:xfrm>
            <a:off x="100013" y="6441663"/>
            <a:ext cx="387667" cy="261610"/>
          </a:xfrm>
          <a:prstGeom prst="rect">
            <a:avLst/>
          </a:prstGeom>
          <a:noFill/>
        </p:spPr>
        <p:txBody>
          <a:bodyPr wrap="square" rtlCol="0">
            <a:spAutoFit/>
          </a:bodyPr>
          <a:lstStyle/>
          <a:p>
            <a:pPr algn="ctr"/>
            <a:fld id="{C4A4CFE6-E8D8-5D4D-AB7C-47703D32433E}" type="slidenum">
              <a:rPr lang="en-US" sz="1100" smtClean="0">
                <a:solidFill>
                  <a:srgbClr val="00407F"/>
                </a:solidFill>
              </a:rPr>
              <a:t>19</a:t>
            </a:fld>
            <a:endParaRPr lang="en-US" sz="1100" dirty="0">
              <a:solidFill>
                <a:srgbClr val="00407F"/>
              </a:solidFill>
            </a:endParaRPr>
          </a:p>
        </p:txBody>
      </p:sp>
      <p:sp>
        <p:nvSpPr>
          <p:cNvPr id="10" name="Title 4">
            <a:extLst>
              <a:ext uri="{FF2B5EF4-FFF2-40B4-BE49-F238E27FC236}">
                <a16:creationId xmlns:a16="http://schemas.microsoft.com/office/drawing/2014/main" id="{7A160371-71A7-4DA6-B6CE-3FC70FA4ED82}"/>
              </a:ext>
            </a:extLst>
          </p:cNvPr>
          <p:cNvSpPr>
            <a:spLocks noGrp="1"/>
          </p:cNvSpPr>
          <p:nvPr>
            <p:ph type="title"/>
          </p:nvPr>
        </p:nvSpPr>
        <p:spPr>
          <a:xfrm>
            <a:off x="595992" y="178690"/>
            <a:ext cx="7886700" cy="1071536"/>
          </a:xfrm>
        </p:spPr>
        <p:txBody>
          <a:bodyPr>
            <a:noAutofit/>
          </a:bodyPr>
          <a:lstStyle/>
          <a:p>
            <a:pPr>
              <a:lnSpc>
                <a:spcPts val="3060"/>
              </a:lnSpc>
            </a:pPr>
            <a:r>
              <a:rPr lang="en-US" sz="2400" dirty="0">
                <a:latin typeface="Arial" panose="020B0604020202020204" pitchFamily="34" charset="0"/>
                <a:cs typeface="Arial" panose="020B0604020202020204" pitchFamily="34" charset="0"/>
              </a:rPr>
              <a:t>The Relationship Between ADT and CVD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Remains Controversial</a:t>
            </a:r>
            <a:r>
              <a:rPr lang="en-US" sz="2400" baseline="300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cont</a:t>
            </a:r>
            <a:r>
              <a:rPr lang="en-US" sz="2400" dirty="0">
                <a:latin typeface="Arial" panose="020B0604020202020204" pitchFamily="34" charset="0"/>
                <a:cs typeface="Arial" panose="020B0604020202020204" pitchFamily="34" charset="0"/>
              </a:rPr>
              <a:t>)</a:t>
            </a:r>
            <a:endParaRPr lang="en-US" sz="2400" baseline="30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4877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EB33A-0457-FD49-A8D5-1E374E72F0A0}"/>
              </a:ext>
            </a:extLst>
          </p:cNvPr>
          <p:cNvSpPr>
            <a:spLocks noGrp="1"/>
          </p:cNvSpPr>
          <p:nvPr>
            <p:ph type="title"/>
          </p:nvPr>
        </p:nvSpPr>
        <p:spPr>
          <a:xfrm>
            <a:off x="600074" y="397785"/>
            <a:ext cx="7886700" cy="1071536"/>
          </a:xfrm>
        </p:spPr>
        <p:txBody>
          <a:bodyPr>
            <a:normAutofit/>
          </a:bodyPr>
          <a:lstStyle/>
          <a:p>
            <a:r>
              <a:rPr lang="en-US" altLang="en-US" sz="2400" dirty="0">
                <a:solidFill>
                  <a:srgbClr val="00407F"/>
                </a:solidFill>
                <a:latin typeface="Arial" panose="020B0604020202020204" pitchFamily="34" charset="0"/>
                <a:cs typeface="Arial" panose="020B0604020202020204" pitchFamily="34" charset="0"/>
              </a:rPr>
              <a:t>Objectives</a:t>
            </a:r>
            <a:endParaRPr lang="en-US" sz="2400" dirty="0">
              <a:solidFill>
                <a:srgbClr val="00407F"/>
              </a:solidFill>
              <a:latin typeface="Arial" panose="020B0604020202020204" pitchFamily="34" charset="0"/>
              <a:cs typeface="Arial" panose="020B0604020202020204" pitchFamily="34" charset="0"/>
            </a:endParaRPr>
          </a:p>
        </p:txBody>
      </p:sp>
      <p:sp>
        <p:nvSpPr>
          <p:cNvPr id="4" name="Content Placeholder 7">
            <a:extLst>
              <a:ext uri="{FF2B5EF4-FFF2-40B4-BE49-F238E27FC236}">
                <a16:creationId xmlns:a16="http://schemas.microsoft.com/office/drawing/2014/main" id="{5845A0E2-5A89-3947-9F20-B83405F33F1C}"/>
              </a:ext>
            </a:extLst>
          </p:cNvPr>
          <p:cNvSpPr>
            <a:spLocks noGrp="1"/>
          </p:cNvSpPr>
          <p:nvPr>
            <p:ph idx="1"/>
          </p:nvPr>
        </p:nvSpPr>
        <p:spPr>
          <a:xfrm>
            <a:off x="610362" y="1469321"/>
            <a:ext cx="8129588" cy="4351338"/>
          </a:xfrm>
        </p:spPr>
        <p:txBody>
          <a:bodyPr>
            <a:noAutofit/>
          </a:bodyPr>
          <a:lstStyle/>
          <a:p>
            <a:pPr>
              <a:spcBef>
                <a:spcPts val="1200"/>
              </a:spcBef>
            </a:pPr>
            <a:r>
              <a:rPr lang="en-US" sz="2000" dirty="0">
                <a:solidFill>
                  <a:schemeClr val="tx1"/>
                </a:solidFill>
                <a:latin typeface="Arial" panose="020B0604020202020204" pitchFamily="34" charset="0"/>
                <a:cs typeface="Arial" panose="020B0604020202020204" pitchFamily="34" charset="0"/>
              </a:rPr>
              <a:t>Risk factors associated with cardiovascular disease (CVD) </a:t>
            </a:r>
            <a:br>
              <a:rPr lang="en-US" sz="2000" dirty="0">
                <a:solidFill>
                  <a:schemeClr val="tx1"/>
                </a:solidFill>
                <a:latin typeface="Arial" panose="020B0604020202020204" pitchFamily="34" charset="0"/>
                <a:cs typeface="Arial" panose="020B0604020202020204" pitchFamily="34" charset="0"/>
              </a:rPr>
            </a:br>
            <a:r>
              <a:rPr lang="en-US" sz="2000" dirty="0">
                <a:solidFill>
                  <a:schemeClr val="tx1"/>
                </a:solidFill>
                <a:latin typeface="Arial" panose="020B0604020202020204" pitchFamily="34" charset="0"/>
                <a:cs typeface="Arial" panose="020B0604020202020204" pitchFamily="34" charset="0"/>
              </a:rPr>
              <a:t>in men with prostate cancer</a:t>
            </a:r>
          </a:p>
          <a:p>
            <a:pPr>
              <a:spcBef>
                <a:spcPts val="1200"/>
              </a:spcBef>
            </a:pPr>
            <a:r>
              <a:rPr lang="en-US" sz="2000" dirty="0">
                <a:solidFill>
                  <a:schemeClr val="tx1"/>
                </a:solidFill>
                <a:latin typeface="Arial" panose="020B0604020202020204" pitchFamily="34" charset="0"/>
                <a:cs typeface="Arial" panose="020B0604020202020204" pitchFamily="34" charset="0"/>
              </a:rPr>
              <a:t>Prevention, management, and risk mitigation of CVD in </a:t>
            </a:r>
            <a:br>
              <a:rPr lang="en-US" sz="2000" dirty="0">
                <a:solidFill>
                  <a:schemeClr val="tx1"/>
                </a:solidFill>
                <a:latin typeface="Arial" panose="020B0604020202020204" pitchFamily="34" charset="0"/>
                <a:cs typeface="Arial" panose="020B0604020202020204" pitchFamily="34" charset="0"/>
              </a:rPr>
            </a:br>
            <a:r>
              <a:rPr lang="en-US" sz="2000" dirty="0">
                <a:solidFill>
                  <a:schemeClr val="tx1"/>
                </a:solidFill>
                <a:latin typeface="Arial" panose="020B0604020202020204" pitchFamily="34" charset="0"/>
                <a:cs typeface="Arial" panose="020B0604020202020204" pitchFamily="34" charset="0"/>
              </a:rPr>
              <a:t>prostate cancer</a:t>
            </a:r>
          </a:p>
          <a:p>
            <a:pPr>
              <a:spcBef>
                <a:spcPts val="1200"/>
              </a:spcBef>
            </a:pPr>
            <a:r>
              <a:rPr lang="en-US" sz="2000" dirty="0">
                <a:solidFill>
                  <a:schemeClr val="tx1"/>
                </a:solidFill>
                <a:latin typeface="Arial" panose="020B0604020202020204" pitchFamily="34" charset="0"/>
                <a:cs typeface="Arial" panose="020B0604020202020204" pitchFamily="34" charset="0"/>
              </a:rPr>
              <a:t>Proposed mechanisms of androgen deprivation therapy </a:t>
            </a:r>
            <a:br>
              <a:rPr lang="en-US" sz="2000" dirty="0">
                <a:solidFill>
                  <a:schemeClr val="tx1"/>
                </a:solidFill>
                <a:latin typeface="Arial" panose="020B0604020202020204" pitchFamily="34" charset="0"/>
                <a:cs typeface="Arial" panose="020B0604020202020204" pitchFamily="34" charset="0"/>
              </a:rPr>
            </a:br>
            <a:r>
              <a:rPr lang="en-US" sz="2000" dirty="0">
                <a:solidFill>
                  <a:schemeClr val="tx1"/>
                </a:solidFill>
                <a:latin typeface="Arial" panose="020B0604020202020204" pitchFamily="34" charset="0"/>
                <a:cs typeface="Arial" panose="020B0604020202020204" pitchFamily="34" charset="0"/>
              </a:rPr>
              <a:t>(ADT)–related CVD</a:t>
            </a:r>
          </a:p>
          <a:p>
            <a:pPr>
              <a:spcBef>
                <a:spcPts val="1200"/>
              </a:spcBef>
            </a:pPr>
            <a:r>
              <a:rPr lang="en-US" sz="2000" dirty="0">
                <a:solidFill>
                  <a:schemeClr val="tx1"/>
                </a:solidFill>
                <a:latin typeface="Arial" panose="020B0604020202020204" pitchFamily="34" charset="0"/>
                <a:cs typeface="Arial" panose="020B0604020202020204" pitchFamily="34" charset="0"/>
              </a:rPr>
              <a:t>Review of studies evaluating the association between </a:t>
            </a:r>
            <a:br>
              <a:rPr lang="en-US" sz="2000" dirty="0">
                <a:solidFill>
                  <a:schemeClr val="tx1"/>
                </a:solidFill>
                <a:latin typeface="Arial" panose="020B0604020202020204" pitchFamily="34" charset="0"/>
                <a:cs typeface="Arial" panose="020B0604020202020204" pitchFamily="34" charset="0"/>
              </a:rPr>
            </a:br>
            <a:r>
              <a:rPr lang="en-US" sz="2000" dirty="0">
                <a:solidFill>
                  <a:schemeClr val="tx1"/>
                </a:solidFill>
                <a:latin typeface="Arial" panose="020B0604020202020204" pitchFamily="34" charset="0"/>
                <a:cs typeface="Arial" panose="020B0604020202020204" pitchFamily="34" charset="0"/>
              </a:rPr>
              <a:t>ADT and CVD</a:t>
            </a:r>
          </a:p>
          <a:p>
            <a:pPr>
              <a:spcBef>
                <a:spcPts val="1200"/>
              </a:spcBef>
            </a:pPr>
            <a:endParaRPr lang="en-US" sz="2000" dirty="0">
              <a:solidFill>
                <a:schemeClr val="tx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8255F280-79A1-FB44-8012-5DACC847809E}"/>
              </a:ext>
            </a:extLst>
          </p:cNvPr>
          <p:cNvSpPr txBox="1"/>
          <p:nvPr/>
        </p:nvSpPr>
        <p:spPr>
          <a:xfrm>
            <a:off x="100013" y="6441663"/>
            <a:ext cx="387667" cy="261610"/>
          </a:xfrm>
          <a:prstGeom prst="rect">
            <a:avLst/>
          </a:prstGeom>
          <a:noFill/>
        </p:spPr>
        <p:txBody>
          <a:bodyPr wrap="square" rtlCol="0">
            <a:spAutoFit/>
          </a:bodyPr>
          <a:lstStyle/>
          <a:p>
            <a:pPr algn="ctr"/>
            <a:fld id="{C4A4CFE6-E8D8-5D4D-AB7C-47703D32433E}" type="slidenum">
              <a:rPr lang="en-US" sz="1100" smtClean="0">
                <a:solidFill>
                  <a:srgbClr val="00407F"/>
                </a:solidFill>
              </a:rPr>
              <a:t>2</a:t>
            </a:fld>
            <a:endParaRPr lang="en-US" sz="1100" dirty="0">
              <a:solidFill>
                <a:srgbClr val="00407F"/>
              </a:solidFill>
            </a:endParaRPr>
          </a:p>
        </p:txBody>
      </p:sp>
    </p:spTree>
    <p:extLst>
      <p:ext uri="{BB962C8B-B14F-4D97-AF65-F5344CB8AC3E}">
        <p14:creationId xmlns:p14="http://schemas.microsoft.com/office/powerpoint/2010/main" val="2943850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8">
            <a:extLst>
              <a:ext uri="{FF2B5EF4-FFF2-40B4-BE49-F238E27FC236}">
                <a16:creationId xmlns:a16="http://schemas.microsoft.com/office/drawing/2014/main" id="{4BE2C072-BACC-497C-A141-2E31E53ABAA4}"/>
              </a:ext>
            </a:extLst>
          </p:cNvPr>
          <p:cNvSpPr txBox="1">
            <a:spLocks noChangeArrowheads="1"/>
          </p:cNvSpPr>
          <p:nvPr/>
        </p:nvSpPr>
        <p:spPr bwMode="auto">
          <a:xfrm>
            <a:off x="628650" y="5659886"/>
            <a:ext cx="7540792" cy="350848"/>
          </a:xfrm>
          <a:prstGeom prst="rect">
            <a:avLst/>
          </a:prstGeom>
          <a:noFill/>
          <a:ln w="9525">
            <a:noFill/>
            <a:miter lim="800000"/>
            <a:headEnd/>
            <a:tailEnd/>
          </a:ln>
        </p:spPr>
        <p:txBody>
          <a:bodyPr lIns="0" tIns="0" rIns="0" bIns="0" anchor="b" anchorCtr="0"/>
          <a:lstStyle/>
          <a:p>
            <a:pPr marL="5715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ADT, androgen deprivation therapy; CI, confidence interval; CV, cardiovascular; CVM, cardiovascular mortality; HR, hazard ratio. </a:t>
            </a:r>
          </a:p>
          <a:p>
            <a:pPr marL="57150" marR="0" lvl="0" indent="0" algn="l" defTabSz="4572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References:</a:t>
            </a:r>
            <a:r>
              <a:rPr kumimoji="0" 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7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a:t>
            </a:r>
            <a:r>
              <a:rPr kumimoji="0" 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Zhao J et al. </a:t>
            </a:r>
            <a:r>
              <a:rPr kumimoji="0" lang="en-US" sz="700" b="0" i="1"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PLoS</a:t>
            </a:r>
            <a:r>
              <a:rPr kumimoji="0" lang="en-US" sz="7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One. </a:t>
            </a:r>
            <a:r>
              <a:rPr kumimoji="0" 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2014;9(9):e107516. </a:t>
            </a:r>
            <a:r>
              <a:rPr kumimoji="0" lang="en-US" sz="7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 </a:t>
            </a:r>
            <a:r>
              <a:rPr kumimoji="0" lang="en-US" sz="7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Melloni</a:t>
            </a:r>
            <a:r>
              <a:rPr kumimoji="0" 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 Roe MT. </a:t>
            </a:r>
            <a:r>
              <a:rPr kumimoji="0" lang="en-US" sz="7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Urol</a:t>
            </a:r>
            <a:r>
              <a:rPr kumimoji="0" lang="en-US" sz="7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Oncol</a:t>
            </a:r>
            <a:r>
              <a:rPr kumimoji="0" 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2020;38(2):45-52.</a:t>
            </a:r>
            <a:endParaRPr kumimoji="0" lang="en-US" sz="7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Rectangle 10">
            <a:extLst>
              <a:ext uri="{FF2B5EF4-FFF2-40B4-BE49-F238E27FC236}">
                <a16:creationId xmlns:a16="http://schemas.microsoft.com/office/drawing/2014/main" id="{24010133-D306-483A-8072-7BC7A7FDDBB9}"/>
              </a:ext>
            </a:extLst>
          </p:cNvPr>
          <p:cNvSpPr/>
          <p:nvPr/>
        </p:nvSpPr>
        <p:spPr>
          <a:xfrm>
            <a:off x="592523" y="4460423"/>
            <a:ext cx="4203919" cy="200055"/>
          </a:xfrm>
          <a:prstGeom prst="rect">
            <a:avLst/>
          </a:prstGeom>
        </p:spPr>
        <p:txBody>
          <a:bodyPr wrap="square">
            <a:spAutoFit/>
          </a:bodyPr>
          <a:lstStyle/>
          <a:p>
            <a:pPr marL="0" marR="0" lvl="0" indent="9525"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Heterogeneity: </a:t>
            </a:r>
            <a:r>
              <a:rPr kumimoji="0" lang="en-US" sz="7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
            </a:r>
            <a:r>
              <a:rPr kumimoji="0" 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=0.04; I</a:t>
            </a:r>
            <a:r>
              <a:rPr kumimoji="0" lang="en-US" sz="7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2</a:t>
            </a:r>
            <a:r>
              <a:rPr kumimoji="0" 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=57%, Test for overall effect: </a:t>
            </a:r>
            <a:r>
              <a:rPr kumimoji="0" lang="en-US" sz="7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
            </a:r>
            <a:r>
              <a:rPr kumimoji="0" 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=0.01.</a:t>
            </a:r>
          </a:p>
        </p:txBody>
      </p:sp>
      <p:sp>
        <p:nvSpPr>
          <p:cNvPr id="16" name="Triangle 18">
            <a:extLst>
              <a:ext uri="{FF2B5EF4-FFF2-40B4-BE49-F238E27FC236}">
                <a16:creationId xmlns:a16="http://schemas.microsoft.com/office/drawing/2014/main" id="{50E1D214-264E-4893-93A8-D536CE7B9DDE}"/>
              </a:ext>
            </a:extLst>
          </p:cNvPr>
          <p:cNvSpPr/>
          <p:nvPr/>
        </p:nvSpPr>
        <p:spPr>
          <a:xfrm rot="5400000">
            <a:off x="422230" y="4928571"/>
            <a:ext cx="320947" cy="30377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5" name="Table 5">
            <a:extLst>
              <a:ext uri="{FF2B5EF4-FFF2-40B4-BE49-F238E27FC236}">
                <a16:creationId xmlns:a16="http://schemas.microsoft.com/office/drawing/2014/main" id="{9F89A772-37E7-4DB6-A9E3-9E0ED007BC99}"/>
              </a:ext>
            </a:extLst>
          </p:cNvPr>
          <p:cNvGraphicFramePr>
            <a:graphicFrameLocks noGrp="1"/>
          </p:cNvGraphicFramePr>
          <p:nvPr>
            <p:extLst>
              <p:ext uri="{D42A27DB-BD31-4B8C-83A1-F6EECF244321}">
                <p14:modId xmlns:p14="http://schemas.microsoft.com/office/powerpoint/2010/main" val="1298597673"/>
              </p:ext>
            </p:extLst>
          </p:nvPr>
        </p:nvGraphicFramePr>
        <p:xfrm>
          <a:off x="685799" y="2084461"/>
          <a:ext cx="8001003" cy="2339457"/>
        </p:xfrm>
        <a:graphic>
          <a:graphicData uri="http://schemas.openxmlformats.org/drawingml/2006/table">
            <a:tbl>
              <a:tblPr firstRow="1" bandRow="1">
                <a:tableStyleId>{EB344D84-9AFB-497E-A393-DC336BA19D2E}</a:tableStyleId>
              </a:tblPr>
              <a:tblGrid>
                <a:gridCol w="1490473">
                  <a:extLst>
                    <a:ext uri="{9D8B030D-6E8A-4147-A177-3AD203B41FA5}">
                      <a16:colId xmlns:a16="http://schemas.microsoft.com/office/drawing/2014/main" val="603356828"/>
                    </a:ext>
                  </a:extLst>
                </a:gridCol>
                <a:gridCol w="1302106">
                  <a:extLst>
                    <a:ext uri="{9D8B030D-6E8A-4147-A177-3AD203B41FA5}">
                      <a16:colId xmlns:a16="http://schemas.microsoft.com/office/drawing/2014/main" val="2566789247"/>
                    </a:ext>
                  </a:extLst>
                </a:gridCol>
                <a:gridCol w="1302106">
                  <a:extLst>
                    <a:ext uri="{9D8B030D-6E8A-4147-A177-3AD203B41FA5}">
                      <a16:colId xmlns:a16="http://schemas.microsoft.com/office/drawing/2014/main" val="4113954178"/>
                    </a:ext>
                  </a:extLst>
                </a:gridCol>
                <a:gridCol w="1302106">
                  <a:extLst>
                    <a:ext uri="{9D8B030D-6E8A-4147-A177-3AD203B41FA5}">
                      <a16:colId xmlns:a16="http://schemas.microsoft.com/office/drawing/2014/main" val="3564205703"/>
                    </a:ext>
                  </a:extLst>
                </a:gridCol>
                <a:gridCol w="1302106">
                  <a:extLst>
                    <a:ext uri="{9D8B030D-6E8A-4147-A177-3AD203B41FA5}">
                      <a16:colId xmlns:a16="http://schemas.microsoft.com/office/drawing/2014/main" val="1865857135"/>
                    </a:ext>
                  </a:extLst>
                </a:gridCol>
                <a:gridCol w="1302106">
                  <a:extLst>
                    <a:ext uri="{9D8B030D-6E8A-4147-A177-3AD203B41FA5}">
                      <a16:colId xmlns:a16="http://schemas.microsoft.com/office/drawing/2014/main" val="183433090"/>
                    </a:ext>
                  </a:extLst>
                </a:gridCol>
              </a:tblGrid>
              <a:tr h="244244">
                <a:tc>
                  <a:txBody>
                    <a:bodyPr/>
                    <a:lstStyle/>
                    <a:p>
                      <a:pPr marL="0" marR="0">
                        <a:lnSpc>
                          <a:spcPct val="107000"/>
                        </a:lnSpc>
                        <a:spcBef>
                          <a:spcPts val="0"/>
                        </a:spcBef>
                        <a:spcAft>
                          <a:spcPts val="0"/>
                        </a:spcAft>
                      </a:pPr>
                      <a:endParaRPr lang="en-US" sz="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12700" cap="flat" cmpd="sng" algn="ctr">
                      <a:noFill/>
                      <a:prstDash val="solid"/>
                      <a:round/>
                      <a:headEnd type="none" w="med" len="med"/>
                      <a:tailEnd type="none" w="med" len="med"/>
                    </a:lnT>
                    <a:lnB w="12700" cap="flat" cmpd="sng" algn="ctr">
                      <a:solidFill>
                        <a:srgbClr val="00FDFF"/>
                      </a:solidFill>
                      <a:prstDash val="solid"/>
                      <a:round/>
                      <a:headEnd type="none" w="med" len="med"/>
                      <a:tailEnd type="none" w="med" len="med"/>
                    </a:lnB>
                    <a:solidFill>
                      <a:srgbClr val="00407F"/>
                    </a:solidFill>
                  </a:tcPr>
                </a:tc>
                <a:tc gridSpan="2">
                  <a:txBody>
                    <a:bodyPr/>
                    <a:lstStyle/>
                    <a:p>
                      <a:pPr marL="0" marR="0" algn="ctr">
                        <a:lnSpc>
                          <a:spcPct val="107000"/>
                        </a:lnSpc>
                        <a:spcBef>
                          <a:spcPts val="0"/>
                        </a:spcBef>
                        <a:spcAft>
                          <a:spcPts val="0"/>
                        </a:spcAft>
                      </a:pPr>
                      <a:r>
                        <a:rPr lang="en-US" sz="1200" b="1" dirty="0">
                          <a:latin typeface="Arial" panose="020B0604020202020204" pitchFamily="34" charset="0"/>
                          <a:cs typeface="Arial" panose="020B0604020202020204" pitchFamily="34" charset="0"/>
                        </a:rPr>
                        <a:t>  ADT</a:t>
                      </a:r>
                      <a:r>
                        <a:rPr lang="en-US" sz="1200" b="1" baseline="30000" dirty="0">
                          <a:latin typeface="Arial" panose="020B0604020202020204" pitchFamily="34" charset="0"/>
                          <a:cs typeface="Arial" panose="020B0604020202020204" pitchFamily="34" charset="0"/>
                        </a:rPr>
                        <a:t>1</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12700" cap="flat" cmpd="sng" algn="ctr">
                      <a:noFill/>
                      <a:prstDash val="solid"/>
                      <a:round/>
                      <a:headEnd type="none" w="med" len="med"/>
                      <a:tailEnd type="none" w="med" len="med"/>
                    </a:lnT>
                    <a:lnB w="12700" cap="flat" cmpd="sng" algn="ctr">
                      <a:solidFill>
                        <a:srgbClr val="00FDFF"/>
                      </a:solidFill>
                      <a:prstDash val="solid"/>
                      <a:round/>
                      <a:headEnd type="none" w="med" len="med"/>
                      <a:tailEnd type="none" w="med" len="med"/>
                    </a:lnB>
                    <a:solidFill>
                      <a:srgbClr val="00407F"/>
                    </a:solidFill>
                  </a:tcPr>
                </a:tc>
                <a:tc hMerge="1">
                  <a:txBody>
                    <a:bodyPr/>
                    <a:lstStyle/>
                    <a:p>
                      <a:pPr marL="0" marR="0" algn="ctr">
                        <a:lnSpc>
                          <a:spcPct val="107000"/>
                        </a:lnSpc>
                        <a:spcBef>
                          <a:spcPts val="0"/>
                        </a:spcBef>
                        <a:spcAft>
                          <a:spcPts val="0"/>
                        </a:spcAft>
                      </a:pPr>
                      <a:endParaRPr lang="en-US" sz="7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chemeClr val="bg1"/>
                      </a:solidFill>
                      <a:prstDash val="solid"/>
                      <a:round/>
                      <a:headEnd type="none" w="med" len="med"/>
                      <a:tailEnd type="none" w="med" len="med"/>
                    </a:lnT>
                    <a:solidFill>
                      <a:srgbClr val="1C3883">
                        <a:alpha val="20000"/>
                      </a:srgbClr>
                    </a:solidFill>
                  </a:tcPr>
                </a:tc>
                <a:tc gridSpan="2">
                  <a:txBody>
                    <a:bodyPr/>
                    <a:lstStyle/>
                    <a:p>
                      <a:pPr marL="0" marR="0" algn="ctr">
                        <a:lnSpc>
                          <a:spcPct val="107000"/>
                        </a:lnSpc>
                        <a:spcBef>
                          <a:spcPts val="0"/>
                        </a:spcBef>
                        <a:spcAft>
                          <a:spcPts val="0"/>
                        </a:spcAft>
                      </a:pPr>
                      <a:r>
                        <a:rPr lang="en-US" sz="1200" b="1" dirty="0">
                          <a:latin typeface="Arial" panose="020B0604020202020204" pitchFamily="34" charset="0"/>
                          <a:cs typeface="Arial" panose="020B0604020202020204" pitchFamily="34" charset="0"/>
                        </a:rPr>
                        <a:t>    Non-ADT</a:t>
                      </a:r>
                      <a:r>
                        <a:rPr lang="en-US" sz="1200" b="1" baseline="30000" dirty="0">
                          <a:latin typeface="Arial" panose="020B0604020202020204" pitchFamily="34" charset="0"/>
                          <a:cs typeface="Arial" panose="020B0604020202020204" pitchFamily="34" charset="0"/>
                        </a:rPr>
                        <a:t>1</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12700" cap="flat" cmpd="sng" algn="ctr">
                      <a:noFill/>
                      <a:prstDash val="solid"/>
                      <a:round/>
                      <a:headEnd type="none" w="med" len="med"/>
                      <a:tailEnd type="none" w="med" len="med"/>
                    </a:lnT>
                    <a:lnB w="12700" cap="flat" cmpd="sng" algn="ctr">
                      <a:solidFill>
                        <a:srgbClr val="00FDFF"/>
                      </a:solidFill>
                      <a:prstDash val="solid"/>
                      <a:round/>
                      <a:headEnd type="none" w="med" len="med"/>
                      <a:tailEnd type="none" w="med" len="med"/>
                    </a:lnB>
                    <a:solidFill>
                      <a:srgbClr val="00407F"/>
                    </a:solidFill>
                  </a:tcPr>
                </a:tc>
                <a:tc hMerge="1">
                  <a:txBody>
                    <a:bodyPr/>
                    <a:lstStyle/>
                    <a:p>
                      <a:pPr marL="0" marR="0" algn="ctr">
                        <a:lnSpc>
                          <a:spcPct val="107000"/>
                        </a:lnSpc>
                        <a:spcBef>
                          <a:spcPts val="0"/>
                        </a:spcBef>
                        <a:spcAft>
                          <a:spcPts val="0"/>
                        </a:spcAft>
                      </a:pPr>
                      <a:endParaRPr lang="en-US" sz="7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chemeClr val="bg1"/>
                      </a:solidFill>
                      <a:prstDash val="solid"/>
                      <a:round/>
                      <a:headEnd type="none" w="med" len="med"/>
                      <a:tailEnd type="none" w="med" len="med"/>
                    </a:lnT>
                    <a:solidFill>
                      <a:srgbClr val="1C3883">
                        <a:alpha val="20000"/>
                      </a:srgbClr>
                    </a:solidFill>
                  </a:tcPr>
                </a:tc>
                <a:tc>
                  <a:txBody>
                    <a:bodyPr/>
                    <a:lstStyle/>
                    <a:p>
                      <a:pPr marL="0" marR="0" algn="ctr">
                        <a:lnSpc>
                          <a:spcPct val="107000"/>
                        </a:lnSpc>
                        <a:spcBef>
                          <a:spcPts val="0"/>
                        </a:spcBef>
                        <a:spcAft>
                          <a:spcPts val="0"/>
                        </a:spcAft>
                      </a:pPr>
                      <a:endParaRPr lang="en-US" sz="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12700" cap="flat" cmpd="sng" algn="ctr">
                      <a:noFill/>
                      <a:prstDash val="solid"/>
                      <a:round/>
                      <a:headEnd type="none" w="med" len="med"/>
                      <a:tailEnd type="none" w="med" len="med"/>
                    </a:lnT>
                    <a:lnB w="12700" cap="flat" cmpd="sng" algn="ctr">
                      <a:solidFill>
                        <a:srgbClr val="00FDFF"/>
                      </a:solidFill>
                      <a:prstDash val="solid"/>
                      <a:round/>
                      <a:headEnd type="none" w="med" len="med"/>
                      <a:tailEnd type="none" w="med" len="med"/>
                    </a:lnB>
                    <a:solidFill>
                      <a:srgbClr val="00407F"/>
                    </a:solidFill>
                  </a:tcPr>
                </a:tc>
                <a:extLst>
                  <a:ext uri="{0D108BD9-81ED-4DB2-BD59-A6C34878D82A}">
                    <a16:rowId xmlns:a16="http://schemas.microsoft.com/office/drawing/2014/main" val="2012120775"/>
                  </a:ext>
                </a:extLst>
              </a:tr>
              <a:tr h="385505">
                <a:tc>
                  <a:txBody>
                    <a:bodyPr/>
                    <a:lstStyle/>
                    <a:p>
                      <a:pPr marL="0" marR="0">
                        <a:lnSpc>
                          <a:spcPct val="107000"/>
                        </a:lnSpc>
                        <a:spcBef>
                          <a:spcPts val="0"/>
                        </a:spcBef>
                        <a:spcAft>
                          <a:spcPts val="0"/>
                        </a:spcAft>
                      </a:pPr>
                      <a:r>
                        <a:rPr lang="en-US" sz="1100" b="1" dirty="0">
                          <a:solidFill>
                            <a:srgbClr val="00407F"/>
                          </a:solidFill>
                          <a:effectLst/>
                          <a:latin typeface="Arial" panose="020B0604020202020204" pitchFamily="34" charset="0"/>
                          <a:cs typeface="Arial" panose="020B0604020202020204" pitchFamily="34" charset="0"/>
                        </a:rPr>
                        <a:t>Study</a:t>
                      </a:r>
                      <a:endParaRPr lang="en-US" sz="1100" b="1" dirty="0">
                        <a:solidFill>
                          <a:srgbClr val="00407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00FDFF"/>
                      </a:solidFill>
                      <a:prstDash val="solid"/>
                      <a:round/>
                      <a:headEnd type="none" w="med" len="med"/>
                      <a:tailEnd type="none" w="med" len="med"/>
                    </a:lnT>
                    <a:solidFill>
                      <a:srgbClr val="00FDFF"/>
                    </a:solidFill>
                  </a:tcPr>
                </a:tc>
                <a:tc>
                  <a:txBody>
                    <a:bodyPr/>
                    <a:lstStyle/>
                    <a:p>
                      <a:pPr marL="0" marR="0" algn="ctr">
                        <a:lnSpc>
                          <a:spcPct val="107000"/>
                        </a:lnSpc>
                        <a:spcBef>
                          <a:spcPts val="0"/>
                        </a:spcBef>
                        <a:spcAft>
                          <a:spcPts val="0"/>
                        </a:spcAft>
                      </a:pPr>
                      <a:r>
                        <a:rPr lang="en-US" sz="1100" b="1" dirty="0">
                          <a:solidFill>
                            <a:srgbClr val="00407F"/>
                          </a:solidFill>
                          <a:effectLst/>
                          <a:latin typeface="Arial" panose="020B0604020202020204" pitchFamily="34" charset="0"/>
                          <a:cs typeface="Arial" panose="020B0604020202020204" pitchFamily="34" charset="0"/>
                        </a:rPr>
                        <a:t>No. of events</a:t>
                      </a:r>
                      <a:endParaRPr lang="en-US" sz="1100" b="1" dirty="0">
                        <a:solidFill>
                          <a:srgbClr val="00407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00FDFF"/>
                      </a:solidFill>
                      <a:prstDash val="solid"/>
                      <a:round/>
                      <a:headEnd type="none" w="med" len="med"/>
                      <a:tailEnd type="none" w="med" len="med"/>
                    </a:lnT>
                    <a:solidFill>
                      <a:srgbClr val="00FDFF"/>
                    </a:solidFill>
                  </a:tcPr>
                </a:tc>
                <a:tc>
                  <a:txBody>
                    <a:bodyPr/>
                    <a:lstStyle/>
                    <a:p>
                      <a:pPr marL="0" marR="0" algn="ctr">
                        <a:lnSpc>
                          <a:spcPct val="107000"/>
                        </a:lnSpc>
                        <a:spcBef>
                          <a:spcPts val="0"/>
                        </a:spcBef>
                        <a:spcAft>
                          <a:spcPts val="0"/>
                        </a:spcAft>
                      </a:pPr>
                      <a:r>
                        <a:rPr lang="en-US" sz="1100" b="1" dirty="0">
                          <a:solidFill>
                            <a:srgbClr val="00407F"/>
                          </a:solidFill>
                          <a:effectLst/>
                          <a:latin typeface="Arial" panose="020B0604020202020204" pitchFamily="34" charset="0"/>
                          <a:cs typeface="Arial" panose="020B0604020202020204" pitchFamily="34" charset="0"/>
                        </a:rPr>
                        <a:t>Total patients</a:t>
                      </a:r>
                      <a:endParaRPr lang="en-US" sz="1100" b="1" dirty="0">
                        <a:solidFill>
                          <a:srgbClr val="00407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00FDFF"/>
                      </a:solidFill>
                      <a:prstDash val="solid"/>
                      <a:round/>
                      <a:headEnd type="none" w="med" len="med"/>
                      <a:tailEnd type="none" w="med" len="med"/>
                    </a:lnT>
                    <a:solidFill>
                      <a:srgbClr val="00FDFF"/>
                    </a:solidFill>
                  </a:tcPr>
                </a:tc>
                <a:tc>
                  <a:txBody>
                    <a:bodyPr/>
                    <a:lstStyle/>
                    <a:p>
                      <a:pPr marL="0" marR="0" algn="ctr">
                        <a:lnSpc>
                          <a:spcPct val="107000"/>
                        </a:lnSpc>
                        <a:spcBef>
                          <a:spcPts val="0"/>
                        </a:spcBef>
                        <a:spcAft>
                          <a:spcPts val="0"/>
                        </a:spcAft>
                      </a:pPr>
                      <a:r>
                        <a:rPr lang="en-US" sz="1100" b="1" dirty="0">
                          <a:solidFill>
                            <a:srgbClr val="00407F"/>
                          </a:solidFill>
                          <a:effectLst/>
                          <a:latin typeface="Arial" panose="020B0604020202020204" pitchFamily="34" charset="0"/>
                          <a:cs typeface="Arial" panose="020B0604020202020204" pitchFamily="34" charset="0"/>
                        </a:rPr>
                        <a:t>No. of events</a:t>
                      </a:r>
                      <a:endParaRPr lang="en-US" sz="1100" b="1" dirty="0">
                        <a:solidFill>
                          <a:srgbClr val="00407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00FDFF"/>
                      </a:solidFill>
                      <a:prstDash val="solid"/>
                      <a:round/>
                      <a:headEnd type="none" w="med" len="med"/>
                      <a:tailEnd type="none" w="med" len="med"/>
                    </a:lnT>
                    <a:solidFill>
                      <a:srgbClr val="00FDFF"/>
                    </a:solidFill>
                  </a:tcPr>
                </a:tc>
                <a:tc>
                  <a:txBody>
                    <a:bodyPr/>
                    <a:lstStyle/>
                    <a:p>
                      <a:pPr marL="0" marR="0" algn="ctr">
                        <a:lnSpc>
                          <a:spcPct val="107000"/>
                        </a:lnSpc>
                        <a:spcBef>
                          <a:spcPts val="0"/>
                        </a:spcBef>
                        <a:spcAft>
                          <a:spcPts val="0"/>
                        </a:spcAft>
                      </a:pPr>
                      <a:r>
                        <a:rPr lang="en-US" sz="1100" b="1" dirty="0">
                          <a:solidFill>
                            <a:srgbClr val="00407F"/>
                          </a:solidFill>
                          <a:effectLst/>
                          <a:latin typeface="Arial" panose="020B0604020202020204" pitchFamily="34" charset="0"/>
                          <a:cs typeface="Arial" panose="020B0604020202020204" pitchFamily="34" charset="0"/>
                        </a:rPr>
                        <a:t>Total patients</a:t>
                      </a:r>
                      <a:endParaRPr lang="en-US" sz="1100" b="1" dirty="0">
                        <a:solidFill>
                          <a:srgbClr val="00407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00FDFF"/>
                      </a:solidFill>
                      <a:prstDash val="solid"/>
                      <a:round/>
                      <a:headEnd type="none" w="med" len="med"/>
                      <a:tailEnd type="none" w="med" len="med"/>
                    </a:lnT>
                    <a:solidFill>
                      <a:srgbClr val="00FDFF"/>
                    </a:solidFill>
                  </a:tcPr>
                </a:tc>
                <a:tc>
                  <a:txBody>
                    <a:bodyPr/>
                    <a:lstStyle/>
                    <a:p>
                      <a:pPr marL="0" marR="0" algn="ctr">
                        <a:lnSpc>
                          <a:spcPct val="107000"/>
                        </a:lnSpc>
                        <a:spcBef>
                          <a:spcPts val="0"/>
                        </a:spcBef>
                        <a:spcAft>
                          <a:spcPts val="0"/>
                        </a:spcAft>
                      </a:pPr>
                      <a:r>
                        <a:rPr lang="en-US" sz="1100" b="1" dirty="0">
                          <a:solidFill>
                            <a:srgbClr val="00407F"/>
                          </a:solidFill>
                          <a:effectLst/>
                          <a:latin typeface="Arial" panose="020B0604020202020204" pitchFamily="34" charset="0"/>
                          <a:cs typeface="Arial" panose="020B0604020202020204" pitchFamily="34" charset="0"/>
                        </a:rPr>
                        <a:t>Hazard Ratio (HR)</a:t>
                      </a:r>
                      <a:endParaRPr lang="en-US" sz="1100" b="1" dirty="0">
                        <a:solidFill>
                          <a:srgbClr val="00407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00FDFF"/>
                      </a:solidFill>
                      <a:prstDash val="solid"/>
                      <a:round/>
                      <a:headEnd type="none" w="med" len="med"/>
                      <a:tailEnd type="none" w="med" len="med"/>
                    </a:lnT>
                    <a:solidFill>
                      <a:srgbClr val="00FDFF"/>
                    </a:solidFill>
                  </a:tcPr>
                </a:tc>
                <a:extLst>
                  <a:ext uri="{0D108BD9-81ED-4DB2-BD59-A6C34878D82A}">
                    <a16:rowId xmlns:a16="http://schemas.microsoft.com/office/drawing/2014/main" val="3516193942"/>
                  </a:ext>
                </a:extLst>
              </a:tr>
              <a:tr h="244244">
                <a:tc>
                  <a:txBody>
                    <a:bodyPr/>
                    <a:lstStyle/>
                    <a:p>
                      <a:pPr marL="0" marR="0">
                        <a:lnSpc>
                          <a:spcPct val="107000"/>
                        </a:lnSpc>
                        <a:spcBef>
                          <a:spcPts val="0"/>
                        </a:spcBef>
                        <a:spcAft>
                          <a:spcPts val="0"/>
                        </a:spcAft>
                      </a:pPr>
                      <a:r>
                        <a:rPr lang="en-US" sz="1100" b="0" dirty="0">
                          <a:solidFill>
                            <a:srgbClr val="000000"/>
                          </a:solidFill>
                          <a:effectLst/>
                          <a:latin typeface="Arial" panose="020B0604020202020204" pitchFamily="34" charset="0"/>
                          <a:cs typeface="Arial" panose="020B0604020202020204" pitchFamily="34" charset="0"/>
                        </a:rPr>
                        <a:t>Alibhai et al. 2009</a:t>
                      </a:r>
                      <a:endParaRPr lang="en-US"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b="0" dirty="0">
                          <a:solidFill>
                            <a:srgbClr val="000000"/>
                          </a:solidFill>
                          <a:effectLst/>
                          <a:latin typeface="Arial" panose="020B0604020202020204" pitchFamily="34" charset="0"/>
                          <a:cs typeface="Arial" panose="020B0604020202020204" pitchFamily="34" charset="0"/>
                        </a:rPr>
                        <a:t>399</a:t>
                      </a:r>
                      <a:endParaRPr lang="en-US"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b="0" dirty="0">
                          <a:solidFill>
                            <a:srgbClr val="000000"/>
                          </a:solidFill>
                          <a:effectLst/>
                          <a:latin typeface="Arial" panose="020B0604020202020204" pitchFamily="34" charset="0"/>
                          <a:cs typeface="Arial" panose="020B0604020202020204" pitchFamily="34" charset="0"/>
                        </a:rPr>
                        <a:t>19,079</a:t>
                      </a:r>
                      <a:endParaRPr lang="en-US"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b="0" dirty="0">
                          <a:solidFill>
                            <a:srgbClr val="000000"/>
                          </a:solidFill>
                          <a:effectLst/>
                          <a:latin typeface="Arial" panose="020B0604020202020204" pitchFamily="34" charset="0"/>
                          <a:cs typeface="Arial" panose="020B0604020202020204" pitchFamily="34" charset="0"/>
                        </a:rPr>
                        <a:t>436</a:t>
                      </a:r>
                      <a:endParaRPr lang="en-US"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b="0" dirty="0">
                          <a:solidFill>
                            <a:srgbClr val="000000"/>
                          </a:solidFill>
                          <a:effectLst/>
                          <a:latin typeface="Arial" panose="020B0604020202020204" pitchFamily="34" charset="0"/>
                          <a:cs typeface="Arial" panose="020B0604020202020204" pitchFamily="34" charset="0"/>
                        </a:rPr>
                        <a:t>19,079</a:t>
                      </a:r>
                      <a:endParaRPr lang="en-US"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b="0" dirty="0">
                          <a:solidFill>
                            <a:srgbClr val="000000"/>
                          </a:solidFill>
                          <a:effectLst/>
                          <a:latin typeface="Arial" panose="020B0604020202020204" pitchFamily="34" charset="0"/>
                          <a:cs typeface="Arial" panose="020B0604020202020204" pitchFamily="34" charset="0"/>
                        </a:rPr>
                        <a:t>0.96 (0.83, 1.10)</a:t>
                      </a:r>
                      <a:endParaRPr lang="en-US"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57294225"/>
                  </a:ext>
                </a:extLst>
              </a:tr>
              <a:tr h="244244">
                <a:tc>
                  <a:txBody>
                    <a:bodyPr/>
                    <a:lstStyle/>
                    <a:p>
                      <a:pPr marL="0" marR="0">
                        <a:lnSpc>
                          <a:spcPct val="107000"/>
                        </a:lnSpc>
                        <a:spcBef>
                          <a:spcPts val="0"/>
                        </a:spcBef>
                        <a:spcAft>
                          <a:spcPts val="0"/>
                        </a:spcAft>
                      </a:pPr>
                      <a:r>
                        <a:rPr lang="en-US" sz="1100" dirty="0" err="1">
                          <a:solidFill>
                            <a:srgbClr val="000000"/>
                          </a:solidFill>
                          <a:effectLst/>
                          <a:latin typeface="Arial" panose="020B0604020202020204" pitchFamily="34" charset="0"/>
                          <a:cs typeface="Arial" panose="020B0604020202020204" pitchFamily="34" charset="0"/>
                        </a:rPr>
                        <a:t>Punnen</a:t>
                      </a:r>
                      <a:r>
                        <a:rPr lang="en-US" sz="1100" dirty="0">
                          <a:solidFill>
                            <a:srgbClr val="000000"/>
                          </a:solidFill>
                          <a:effectLst/>
                          <a:latin typeface="Arial" panose="020B0604020202020204" pitchFamily="34" charset="0"/>
                          <a:cs typeface="Arial" panose="020B0604020202020204" pitchFamily="34" charset="0"/>
                        </a:rPr>
                        <a:t> et al. 2011</a:t>
                      </a:r>
                      <a:endPar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dirty="0">
                          <a:solidFill>
                            <a:srgbClr val="000000"/>
                          </a:solidFill>
                          <a:effectLst/>
                          <a:latin typeface="Arial" panose="020B0604020202020204" pitchFamily="34" charset="0"/>
                          <a:cs typeface="Arial" panose="020B0604020202020204" pitchFamily="34" charset="0"/>
                        </a:rPr>
                        <a:t>89 </a:t>
                      </a:r>
                      <a:endPar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dirty="0">
                          <a:solidFill>
                            <a:srgbClr val="000000"/>
                          </a:solidFill>
                          <a:effectLst/>
                          <a:latin typeface="Arial" panose="020B0604020202020204" pitchFamily="34" charset="0"/>
                          <a:cs typeface="Arial" panose="020B0604020202020204" pitchFamily="34" charset="0"/>
                        </a:rPr>
                        <a:t>1087</a:t>
                      </a:r>
                      <a:endPar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dirty="0">
                          <a:solidFill>
                            <a:srgbClr val="000000"/>
                          </a:solidFill>
                          <a:effectLst/>
                          <a:latin typeface="Arial" panose="020B0604020202020204" pitchFamily="34" charset="0"/>
                          <a:cs typeface="Arial" panose="020B0604020202020204" pitchFamily="34" charset="0"/>
                        </a:rPr>
                        <a:t>106</a:t>
                      </a:r>
                      <a:endPar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dirty="0">
                          <a:solidFill>
                            <a:srgbClr val="000000"/>
                          </a:solidFill>
                          <a:effectLst/>
                          <a:latin typeface="Arial" panose="020B0604020202020204" pitchFamily="34" charset="0"/>
                          <a:cs typeface="Arial" panose="020B0604020202020204" pitchFamily="34" charset="0"/>
                        </a:rPr>
                        <a:t>5676</a:t>
                      </a:r>
                      <a:endPar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dirty="0">
                          <a:solidFill>
                            <a:srgbClr val="000000"/>
                          </a:solidFill>
                          <a:effectLst/>
                          <a:latin typeface="Arial" panose="020B0604020202020204" pitchFamily="34" charset="0"/>
                          <a:cs typeface="Arial" panose="020B0604020202020204" pitchFamily="34" charset="0"/>
                        </a:rPr>
                        <a:t>1.11 (0.73, 1.68)</a:t>
                      </a:r>
                      <a:endPar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564229301"/>
                  </a:ext>
                </a:extLst>
              </a:tr>
              <a:tr h="244244">
                <a:tc>
                  <a:txBody>
                    <a:bodyPr/>
                    <a:lstStyle/>
                    <a:p>
                      <a:pPr marL="0" marR="0" indent="0">
                        <a:lnSpc>
                          <a:spcPct val="107000"/>
                        </a:lnSpc>
                        <a:spcBef>
                          <a:spcPts val="0"/>
                        </a:spcBef>
                        <a:spcAft>
                          <a:spcPts val="0"/>
                        </a:spcAft>
                        <a:tabLst/>
                      </a:pPr>
                      <a:r>
                        <a:rPr lang="en-US" sz="1100" dirty="0" err="1">
                          <a:solidFill>
                            <a:srgbClr val="000000"/>
                          </a:solidFill>
                          <a:effectLst/>
                          <a:latin typeface="Arial" panose="020B0604020202020204" pitchFamily="34" charset="0"/>
                          <a:cs typeface="Arial" panose="020B0604020202020204" pitchFamily="34" charset="0"/>
                        </a:rPr>
                        <a:t>Gandaglia</a:t>
                      </a:r>
                      <a:r>
                        <a:rPr lang="en-US" sz="1100" dirty="0">
                          <a:solidFill>
                            <a:srgbClr val="000000"/>
                          </a:solidFill>
                          <a:effectLst/>
                          <a:latin typeface="Arial" panose="020B0604020202020204" pitchFamily="34" charset="0"/>
                          <a:cs typeface="Arial" panose="020B0604020202020204" pitchFamily="34" charset="0"/>
                        </a:rPr>
                        <a:t> et al. 2014</a:t>
                      </a:r>
                      <a:endPar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dirty="0">
                          <a:solidFill>
                            <a:srgbClr val="000000"/>
                          </a:solidFill>
                          <a:effectLst/>
                          <a:latin typeface="Arial" panose="020B0604020202020204" pitchFamily="34" charset="0"/>
                          <a:cs typeface="Arial" panose="020B0604020202020204" pitchFamily="34" charset="0"/>
                        </a:rPr>
                        <a:t>10,592</a:t>
                      </a:r>
                      <a:endPar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dirty="0">
                          <a:solidFill>
                            <a:srgbClr val="000000"/>
                          </a:solidFill>
                          <a:effectLst/>
                          <a:latin typeface="Arial" panose="020B0604020202020204" pitchFamily="34" charset="0"/>
                          <a:cs typeface="Arial" panose="020B0604020202020204" pitchFamily="34" charset="0"/>
                        </a:rPr>
                        <a:t>59,994</a:t>
                      </a:r>
                      <a:endPar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dirty="0">
                          <a:solidFill>
                            <a:srgbClr val="000000"/>
                          </a:solidFill>
                          <a:effectLst/>
                          <a:latin typeface="Arial" panose="020B0604020202020204" pitchFamily="34" charset="0"/>
                          <a:cs typeface="Arial" panose="020B0604020202020204" pitchFamily="34" charset="0"/>
                        </a:rPr>
                        <a:t>11,720</a:t>
                      </a:r>
                      <a:endPar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dirty="0">
                          <a:solidFill>
                            <a:srgbClr val="000000"/>
                          </a:solidFill>
                          <a:effectLst/>
                          <a:latin typeface="Arial" panose="020B0604020202020204" pitchFamily="34" charset="0"/>
                          <a:cs typeface="Arial" panose="020B0604020202020204" pitchFamily="34" charset="0"/>
                        </a:rPr>
                        <a:t>82,535</a:t>
                      </a:r>
                      <a:endPar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dirty="0">
                          <a:solidFill>
                            <a:srgbClr val="000000"/>
                          </a:solidFill>
                          <a:effectLst/>
                          <a:latin typeface="Arial" panose="020B0604020202020204" pitchFamily="34" charset="0"/>
                          <a:cs typeface="Arial" panose="020B0604020202020204" pitchFamily="34" charset="0"/>
                        </a:rPr>
                        <a:t>1.18 (1.12, 1.24)</a:t>
                      </a:r>
                      <a:endPar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042509454"/>
                  </a:ext>
                </a:extLst>
              </a:tr>
              <a:tr h="244244">
                <a:tc>
                  <a:txBody>
                    <a:bodyPr/>
                    <a:lstStyle/>
                    <a:p>
                      <a:pPr marL="0" marR="0">
                        <a:lnSpc>
                          <a:spcPct val="107000"/>
                        </a:lnSpc>
                        <a:spcBef>
                          <a:spcPts val="0"/>
                        </a:spcBef>
                        <a:spcAft>
                          <a:spcPts val="0"/>
                        </a:spcAft>
                      </a:pPr>
                      <a:r>
                        <a:rPr lang="en-US" sz="1100" dirty="0">
                          <a:solidFill>
                            <a:srgbClr val="000000"/>
                          </a:solidFill>
                          <a:effectLst/>
                          <a:latin typeface="Arial" panose="020B0604020202020204" pitchFamily="34" charset="0"/>
                          <a:cs typeface="Arial" panose="020B0604020202020204" pitchFamily="34" charset="0"/>
                        </a:rPr>
                        <a:t>Keating et al. 2010</a:t>
                      </a:r>
                      <a:endPar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dirty="0">
                          <a:solidFill>
                            <a:srgbClr val="000000"/>
                          </a:solidFill>
                          <a:effectLst/>
                          <a:latin typeface="Arial" panose="020B0604020202020204" pitchFamily="34" charset="0"/>
                          <a:cs typeface="Arial" panose="020B0604020202020204" pitchFamily="34" charset="0"/>
                        </a:rPr>
                        <a:t>432</a:t>
                      </a:r>
                      <a:endPar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dirty="0">
                          <a:solidFill>
                            <a:srgbClr val="000000"/>
                          </a:solidFill>
                          <a:effectLst/>
                          <a:latin typeface="Arial" panose="020B0604020202020204" pitchFamily="34" charset="0"/>
                          <a:cs typeface="Arial" panose="020B0604020202020204" pitchFamily="34" charset="0"/>
                        </a:rPr>
                        <a:t>13,620</a:t>
                      </a:r>
                      <a:endPar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dirty="0">
                          <a:solidFill>
                            <a:srgbClr val="000000"/>
                          </a:solidFill>
                          <a:effectLst/>
                          <a:latin typeface="Arial" panose="020B0604020202020204" pitchFamily="34" charset="0"/>
                          <a:cs typeface="Arial" panose="020B0604020202020204" pitchFamily="34" charset="0"/>
                        </a:rPr>
                        <a:t>315</a:t>
                      </a:r>
                      <a:endPar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dirty="0">
                          <a:solidFill>
                            <a:srgbClr val="000000"/>
                          </a:solidFill>
                          <a:effectLst/>
                          <a:latin typeface="Arial" panose="020B0604020202020204" pitchFamily="34" charset="0"/>
                          <a:cs typeface="Arial" panose="020B0604020202020204" pitchFamily="34" charset="0"/>
                        </a:rPr>
                        <a:t>23,823</a:t>
                      </a:r>
                      <a:endPar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dirty="0">
                          <a:solidFill>
                            <a:srgbClr val="000000"/>
                          </a:solidFill>
                          <a:effectLst/>
                          <a:latin typeface="Arial" panose="020B0604020202020204" pitchFamily="34" charset="0"/>
                          <a:cs typeface="Arial" panose="020B0604020202020204" pitchFamily="34" charset="0"/>
                        </a:rPr>
                        <a:t>1.29 (1.08, 1.55)</a:t>
                      </a:r>
                      <a:endPar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573169120"/>
                  </a:ext>
                </a:extLst>
              </a:tr>
              <a:tr h="244244">
                <a:tc>
                  <a:txBody>
                    <a:bodyPr/>
                    <a:lstStyle/>
                    <a:p>
                      <a:pPr marL="0" marR="0">
                        <a:lnSpc>
                          <a:spcPct val="107000"/>
                        </a:lnSpc>
                        <a:spcBef>
                          <a:spcPts val="0"/>
                        </a:spcBef>
                        <a:spcAft>
                          <a:spcPts val="0"/>
                        </a:spcAft>
                      </a:pPr>
                      <a:r>
                        <a:rPr lang="en-US" sz="1100" dirty="0" err="1">
                          <a:solidFill>
                            <a:srgbClr val="000000"/>
                          </a:solidFill>
                          <a:effectLst/>
                          <a:latin typeface="Arial" panose="020B0604020202020204" pitchFamily="34" charset="0"/>
                          <a:cs typeface="Arial" panose="020B0604020202020204" pitchFamily="34" charset="0"/>
                        </a:rPr>
                        <a:t>Hemelrjck</a:t>
                      </a:r>
                      <a:r>
                        <a:rPr lang="en-US" sz="1100" dirty="0">
                          <a:solidFill>
                            <a:srgbClr val="000000"/>
                          </a:solidFill>
                          <a:effectLst/>
                          <a:latin typeface="Arial" panose="020B0604020202020204" pitchFamily="34" charset="0"/>
                          <a:cs typeface="Arial" panose="020B0604020202020204" pitchFamily="34" charset="0"/>
                        </a:rPr>
                        <a:t> et al. 2010</a:t>
                      </a:r>
                      <a:endPar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dirty="0">
                          <a:solidFill>
                            <a:srgbClr val="000000"/>
                          </a:solidFill>
                          <a:effectLst/>
                          <a:latin typeface="Arial" panose="020B0604020202020204" pitchFamily="34" charset="0"/>
                          <a:cs typeface="Arial" panose="020B0604020202020204" pitchFamily="34" charset="0"/>
                        </a:rPr>
                        <a:t>2434</a:t>
                      </a:r>
                      <a:endPar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dirty="0">
                          <a:solidFill>
                            <a:srgbClr val="000000"/>
                          </a:solidFill>
                          <a:effectLst/>
                          <a:latin typeface="Arial" panose="020B0604020202020204" pitchFamily="34" charset="0"/>
                          <a:cs typeface="Arial" panose="020B0604020202020204" pitchFamily="34" charset="0"/>
                        </a:rPr>
                        <a:t>24,432</a:t>
                      </a:r>
                      <a:endPar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dirty="0">
                          <a:solidFill>
                            <a:srgbClr val="000000"/>
                          </a:solidFill>
                          <a:effectLst/>
                          <a:latin typeface="Arial" panose="020B0604020202020204" pitchFamily="34" charset="0"/>
                          <a:cs typeface="Arial" panose="020B0604020202020204" pitchFamily="34" charset="0"/>
                        </a:rPr>
                        <a:t>1063</a:t>
                      </a:r>
                      <a:endPar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dirty="0">
                          <a:solidFill>
                            <a:srgbClr val="000000"/>
                          </a:solidFill>
                          <a:effectLst/>
                          <a:latin typeface="Arial" panose="020B0604020202020204" pitchFamily="34" charset="0"/>
                          <a:cs typeface="Arial" panose="020B0604020202020204" pitchFamily="34" charset="0"/>
                        </a:rPr>
                        <a:t>19,526</a:t>
                      </a:r>
                      <a:endPar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dirty="0">
                          <a:solidFill>
                            <a:srgbClr val="000000"/>
                          </a:solidFill>
                          <a:effectLst/>
                          <a:latin typeface="Arial" panose="020B0604020202020204" pitchFamily="34" charset="0"/>
                          <a:cs typeface="Arial" panose="020B0604020202020204" pitchFamily="34" charset="0"/>
                        </a:rPr>
                        <a:t>1.38 (1.02, 1.87)</a:t>
                      </a:r>
                      <a:endPar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479862211"/>
                  </a:ext>
                </a:extLst>
              </a:tr>
              <a:tr h="244244">
                <a:tc>
                  <a:txBody>
                    <a:bodyPr/>
                    <a:lstStyle/>
                    <a:p>
                      <a:pPr marL="0" marR="0">
                        <a:lnSpc>
                          <a:spcPct val="107000"/>
                        </a:lnSpc>
                        <a:spcBef>
                          <a:spcPts val="0"/>
                        </a:spcBef>
                        <a:spcAft>
                          <a:spcPts val="0"/>
                        </a:spcAft>
                      </a:pPr>
                      <a:r>
                        <a:rPr lang="en-US" sz="1100" dirty="0">
                          <a:solidFill>
                            <a:srgbClr val="000000"/>
                          </a:solidFill>
                          <a:effectLst/>
                          <a:latin typeface="Arial" panose="020B0604020202020204" pitchFamily="34" charset="0"/>
                          <a:cs typeface="Arial" panose="020B0604020202020204" pitchFamily="34" charset="0"/>
                        </a:rPr>
                        <a:t>Merino et al. 2011</a:t>
                      </a:r>
                      <a:endPar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dirty="0">
                          <a:solidFill>
                            <a:srgbClr val="000000"/>
                          </a:solidFill>
                          <a:effectLst/>
                          <a:latin typeface="Arial" panose="020B0604020202020204" pitchFamily="34" charset="0"/>
                          <a:cs typeface="Arial" panose="020B0604020202020204" pitchFamily="34" charset="0"/>
                        </a:rPr>
                        <a:t>49</a:t>
                      </a:r>
                      <a:endPar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dirty="0">
                          <a:solidFill>
                            <a:srgbClr val="000000"/>
                          </a:solidFill>
                          <a:effectLst/>
                          <a:latin typeface="Arial" panose="020B0604020202020204" pitchFamily="34" charset="0"/>
                          <a:cs typeface="Arial" panose="020B0604020202020204" pitchFamily="34" charset="0"/>
                        </a:rPr>
                        <a:t>1413</a:t>
                      </a:r>
                      <a:endPar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dirty="0">
                          <a:solidFill>
                            <a:srgbClr val="000000"/>
                          </a:solidFill>
                          <a:effectLst/>
                          <a:latin typeface="Arial" panose="020B0604020202020204" pitchFamily="34" charset="0"/>
                          <a:cs typeface="Arial" panose="020B0604020202020204" pitchFamily="34" charset="0"/>
                        </a:rPr>
                        <a:t>5</a:t>
                      </a:r>
                      <a:endPar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dirty="0">
                          <a:solidFill>
                            <a:srgbClr val="000000"/>
                          </a:solidFill>
                          <a:effectLst/>
                          <a:latin typeface="Arial" panose="020B0604020202020204" pitchFamily="34" charset="0"/>
                          <a:cs typeface="Arial" panose="020B0604020202020204" pitchFamily="34" charset="0"/>
                        </a:rPr>
                        <a:t>335</a:t>
                      </a:r>
                      <a:endPar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dirty="0">
                          <a:solidFill>
                            <a:srgbClr val="000000"/>
                          </a:solidFill>
                          <a:effectLst/>
                          <a:latin typeface="Arial" panose="020B0604020202020204" pitchFamily="34" charset="0"/>
                          <a:cs typeface="Arial" panose="020B0604020202020204" pitchFamily="34" charset="0"/>
                        </a:rPr>
                        <a:t>1.65 (1.87, 3.13)</a:t>
                      </a:r>
                      <a:endPar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605012846"/>
                  </a:ext>
                </a:extLst>
              </a:tr>
              <a:tr h="244244">
                <a:tc>
                  <a:txBody>
                    <a:bodyPr/>
                    <a:lstStyle/>
                    <a:p>
                      <a:pPr marL="0" marR="0">
                        <a:lnSpc>
                          <a:spcPct val="107000"/>
                        </a:lnSpc>
                        <a:spcBef>
                          <a:spcPts val="0"/>
                        </a:spcBef>
                        <a:spcAft>
                          <a:spcPts val="0"/>
                        </a:spcAft>
                      </a:pPr>
                      <a:r>
                        <a:rPr lang="en-US" sz="1000" b="1" dirty="0">
                          <a:solidFill>
                            <a:srgbClr val="000000"/>
                          </a:solidFill>
                          <a:effectLst/>
                          <a:latin typeface="Arial" panose="020B0604020202020204" pitchFamily="34" charset="0"/>
                          <a:cs typeface="Arial" panose="020B0604020202020204" pitchFamily="34" charset="0"/>
                        </a:rPr>
                        <a:t>Total (95% CI)</a:t>
                      </a:r>
                      <a:endParaRPr lang="en-US" sz="10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b="1" dirty="0">
                          <a:solidFill>
                            <a:srgbClr val="000000"/>
                          </a:solidFill>
                          <a:effectLst/>
                          <a:latin typeface="Arial" panose="020B0604020202020204" pitchFamily="34" charset="0"/>
                          <a:cs typeface="Arial" panose="020B0604020202020204" pitchFamily="34" charset="0"/>
                        </a:rPr>
                        <a:t>13,995</a:t>
                      </a:r>
                      <a:endParaRPr lang="en-US"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b="1" dirty="0">
                          <a:solidFill>
                            <a:srgbClr val="000000"/>
                          </a:solidFill>
                          <a:effectLst/>
                          <a:latin typeface="Arial" panose="020B0604020202020204" pitchFamily="34" charset="0"/>
                          <a:cs typeface="Arial" panose="020B0604020202020204" pitchFamily="34" charset="0"/>
                        </a:rPr>
                        <a:t>119,625</a:t>
                      </a:r>
                      <a:endParaRPr lang="en-US"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b="1" dirty="0">
                          <a:solidFill>
                            <a:srgbClr val="000000"/>
                          </a:solidFill>
                          <a:effectLst/>
                          <a:latin typeface="Arial" panose="020B0604020202020204" pitchFamily="34" charset="0"/>
                          <a:cs typeface="Arial" panose="020B0604020202020204" pitchFamily="34" charset="0"/>
                        </a:rPr>
                        <a:t>13,645</a:t>
                      </a:r>
                      <a:endParaRPr lang="en-US"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b="1" dirty="0">
                          <a:solidFill>
                            <a:srgbClr val="000000"/>
                          </a:solidFill>
                          <a:effectLst/>
                          <a:latin typeface="Arial" panose="020B0604020202020204" pitchFamily="34" charset="0"/>
                          <a:cs typeface="Arial" panose="020B0604020202020204" pitchFamily="34" charset="0"/>
                        </a:rPr>
                        <a:t>150,974</a:t>
                      </a:r>
                      <a:endParaRPr lang="en-US"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b="1" dirty="0">
                          <a:solidFill>
                            <a:srgbClr val="000000"/>
                          </a:solidFill>
                          <a:effectLst/>
                          <a:latin typeface="Arial" panose="020B0604020202020204" pitchFamily="34" charset="0"/>
                          <a:cs typeface="Arial" panose="020B0604020202020204" pitchFamily="34" charset="0"/>
                        </a:rPr>
                        <a:t>1.17 (1.04, 1.32)</a:t>
                      </a:r>
                      <a:endParaRPr lang="en-US"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270909848"/>
                  </a:ext>
                </a:extLst>
              </a:tr>
            </a:tbl>
          </a:graphicData>
        </a:graphic>
      </p:graphicFrame>
      <p:sp>
        <p:nvSpPr>
          <p:cNvPr id="9" name="Title 8">
            <a:extLst>
              <a:ext uri="{FF2B5EF4-FFF2-40B4-BE49-F238E27FC236}">
                <a16:creationId xmlns:a16="http://schemas.microsoft.com/office/drawing/2014/main" id="{1994D35B-E586-41CF-B328-00327AD610E5}"/>
              </a:ext>
            </a:extLst>
          </p:cNvPr>
          <p:cNvSpPr>
            <a:spLocks noGrp="1"/>
          </p:cNvSpPr>
          <p:nvPr>
            <p:ph type="title"/>
          </p:nvPr>
        </p:nvSpPr>
        <p:spPr>
          <a:xfrm>
            <a:off x="593138" y="237574"/>
            <a:ext cx="7886700" cy="1071536"/>
          </a:xfrm>
        </p:spPr>
        <p:txBody>
          <a:bodyPr>
            <a:normAutofit/>
          </a:bodyPr>
          <a:lstStyle/>
          <a:p>
            <a:r>
              <a:rPr lang="en-US" sz="2400" dirty="0">
                <a:latin typeface="Arial" panose="020B0604020202020204" pitchFamily="34" charset="0"/>
                <a:cs typeface="Arial" panose="020B0604020202020204" pitchFamily="34" charset="0"/>
              </a:rPr>
              <a:t>Relationship Between ADT and CVM in Observational Studies </a:t>
            </a:r>
          </a:p>
        </p:txBody>
      </p:sp>
      <p:sp>
        <p:nvSpPr>
          <p:cNvPr id="5" name="Content Placeholder 4">
            <a:extLst>
              <a:ext uri="{FF2B5EF4-FFF2-40B4-BE49-F238E27FC236}">
                <a16:creationId xmlns:a16="http://schemas.microsoft.com/office/drawing/2014/main" id="{DC939029-72A0-480D-8B83-8FC6A5FDCE40}"/>
              </a:ext>
            </a:extLst>
          </p:cNvPr>
          <p:cNvSpPr>
            <a:spLocks noGrp="1"/>
          </p:cNvSpPr>
          <p:nvPr>
            <p:ph idx="1"/>
          </p:nvPr>
        </p:nvSpPr>
        <p:spPr>
          <a:xfrm>
            <a:off x="610894" y="1400672"/>
            <a:ext cx="8299009" cy="554270"/>
          </a:xfrm>
        </p:spPr>
        <p:txBody>
          <a:bodyPr/>
          <a:lstStyle/>
          <a:p>
            <a:r>
              <a:rPr lang="en-US" sz="1800" dirty="0">
                <a:latin typeface="Arial" panose="020B0604020202020204" pitchFamily="34" charset="0"/>
                <a:cs typeface="Arial" panose="020B0604020202020204" pitchFamily="34" charset="0"/>
              </a:rPr>
              <a:t>Several meta-analyses of observational studies over the past 10 years evaluated the relationship between ADT use and </a:t>
            </a:r>
            <a:r>
              <a:rPr lang="en-US" sz="1800" dirty="0" err="1">
                <a:latin typeface="Arial" panose="020B0604020202020204" pitchFamily="34" charset="0"/>
                <a:cs typeface="Arial" panose="020B0604020202020204" pitchFamily="34" charset="0"/>
              </a:rPr>
              <a:t>CVM</a:t>
            </a:r>
            <a:r>
              <a:rPr lang="en-US" sz="1800" baseline="30000" dirty="0" err="1">
                <a:latin typeface="Arial" panose="020B0604020202020204" pitchFamily="34" charset="0"/>
                <a:cs typeface="Arial" panose="020B0604020202020204" pitchFamily="34" charset="0"/>
              </a:rPr>
              <a:t>1</a:t>
            </a:r>
            <a:endParaRPr lang="en-US" sz="1800" baseline="30000" dirty="0">
              <a:latin typeface="Arial" panose="020B0604020202020204" pitchFamily="34" charset="0"/>
              <a:cs typeface="Arial" panose="020B0604020202020204" pitchFamily="34" charset="0"/>
            </a:endParaRPr>
          </a:p>
        </p:txBody>
      </p:sp>
      <p:sp>
        <p:nvSpPr>
          <p:cNvPr id="2" name="Rounded Rectangle 1"/>
          <p:cNvSpPr/>
          <p:nvPr/>
        </p:nvSpPr>
        <p:spPr bwMode="auto">
          <a:xfrm>
            <a:off x="593138" y="4164165"/>
            <a:ext cx="8141787" cy="259756"/>
          </a:xfrm>
          <a:prstGeom prst="roundRect">
            <a:avLst>
              <a:gd name="adj" fmla="val 0"/>
            </a:avLst>
          </a:prstGeom>
          <a:solidFill>
            <a:srgbClr val="D60058">
              <a:alpha val="29804"/>
            </a:srgbClr>
          </a:solidFill>
          <a:ln w="28575" cap="flat" cmpd="sng" algn="ctr">
            <a:solidFill>
              <a:srgbClr val="FF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lvl="0" indent="0" algn="ctr" defTabSz="914400" rtl="0" eaLnBrk="1" fontAlgn="base" latinLnBrk="0" hangingPunct="1">
              <a:lnSpc>
                <a:spcPct val="100000"/>
              </a:lnSpc>
              <a:spcBef>
                <a:spcPct val="50000"/>
              </a:spcBef>
              <a:spcAft>
                <a:spcPct val="5000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9" name="TextBox 18">
            <a:extLst>
              <a:ext uri="{FF2B5EF4-FFF2-40B4-BE49-F238E27FC236}">
                <a16:creationId xmlns:a16="http://schemas.microsoft.com/office/drawing/2014/main" id="{51103D36-A3D9-9844-9BDA-0F2F09A716FB}"/>
              </a:ext>
            </a:extLst>
          </p:cNvPr>
          <p:cNvSpPr txBox="1"/>
          <p:nvPr/>
        </p:nvSpPr>
        <p:spPr>
          <a:xfrm>
            <a:off x="100013" y="6441663"/>
            <a:ext cx="387667"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4A4CFE6-E8D8-5D4D-AB7C-47703D32433E}" type="slidenum">
              <a:rPr kumimoji="0" lang="en-US" sz="1100" b="0" i="0" u="none" strike="noStrike" kern="1200" cap="none" spc="0" normalizeH="0" baseline="0" noProof="0" smtClean="0">
                <a:ln>
                  <a:noFill/>
                </a:ln>
                <a:solidFill>
                  <a:srgbClr val="00407F"/>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20</a:t>
            </a:fld>
            <a:endParaRPr kumimoji="0" lang="en-US" sz="1100" b="0" i="0" u="none" strike="noStrike" kern="1200" cap="none" spc="0" normalizeH="0" baseline="0" noProof="0" dirty="0">
              <a:ln>
                <a:noFill/>
              </a:ln>
              <a:solidFill>
                <a:srgbClr val="00407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57C72099-B82A-9F48-B93C-A5FE4ECA7D64}"/>
              </a:ext>
            </a:extLst>
          </p:cNvPr>
          <p:cNvSpPr/>
          <p:nvPr/>
        </p:nvSpPr>
        <p:spPr>
          <a:xfrm>
            <a:off x="685799" y="4833215"/>
            <a:ext cx="8001001" cy="751115"/>
          </a:xfrm>
          <a:prstGeom prst="rect">
            <a:avLst/>
          </a:prstGeom>
          <a:solidFill>
            <a:srgbClr val="00CAFF">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4FEA07DF-B94C-EE4A-82DA-BC7E280A3C5D}"/>
              </a:ext>
            </a:extLst>
          </p:cNvPr>
          <p:cNvSpPr/>
          <p:nvPr/>
        </p:nvSpPr>
        <p:spPr bwMode="auto">
          <a:xfrm>
            <a:off x="838200" y="4876974"/>
            <a:ext cx="7951324" cy="646331"/>
          </a:xfrm>
          <a:prstGeom prst="rect">
            <a:avLst/>
          </a:prstGeom>
          <a:no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173038" marR="0" lvl="0" indent="-173038" defTabSz="4572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sz="1400" b="1" i="0" u="none" strike="noStrike" kern="1200" cap="none" spc="0" normalizeH="0" baseline="0" noProof="0" dirty="0">
                <a:ln>
                  <a:noFill/>
                </a:ln>
                <a:solidFill>
                  <a:srgbClr val="00407F"/>
                </a:solidFill>
                <a:effectLst/>
                <a:uLnTx/>
                <a:uFillTx/>
                <a:latin typeface="Arial" panose="020B0604020202020204" pitchFamily="34" charset="0"/>
                <a:ea typeface="+mn-ea"/>
                <a:cs typeface="Arial" panose="020B0604020202020204" pitchFamily="34" charset="0"/>
              </a:rPr>
              <a:t>A joint scientific effort from the American Heart Association (AHA), </a:t>
            </a:r>
            <a:r>
              <a:rPr lang="en-US" sz="1400" b="1" dirty="0">
                <a:solidFill>
                  <a:srgbClr val="00407F"/>
                </a:solidFill>
                <a:latin typeface="Arial" panose="020B0604020202020204" pitchFamily="34" charset="0"/>
                <a:cs typeface="Arial" panose="020B0604020202020204" pitchFamily="34" charset="0"/>
              </a:rPr>
              <a:t> </a:t>
            </a:r>
            <a:r>
              <a:rPr kumimoji="0" lang="en-US" sz="1400" b="1" i="0" u="none" strike="noStrike" kern="1200" cap="none" spc="0" normalizeH="0" baseline="0" noProof="0" dirty="0">
                <a:ln>
                  <a:noFill/>
                </a:ln>
                <a:solidFill>
                  <a:srgbClr val="00407F"/>
                </a:solidFill>
                <a:effectLst/>
                <a:uLnTx/>
                <a:uFillTx/>
                <a:latin typeface="Arial" panose="020B0604020202020204" pitchFamily="34" charset="0"/>
                <a:ea typeface="+mn-ea"/>
                <a:cs typeface="Arial" panose="020B0604020202020204" pitchFamily="34" charset="0"/>
              </a:rPr>
              <a:t>American Cancer Society (ACS), and American Urological Association (AUA) suggested a possible association between ADT and the risk of CV events</a:t>
            </a:r>
            <a:r>
              <a:rPr kumimoji="0" lang="en-US" sz="1400" b="1" i="0" u="none" strike="noStrike" kern="1200" cap="none" spc="0" normalizeH="0" baseline="30000" noProof="0" dirty="0">
                <a:ln>
                  <a:noFill/>
                </a:ln>
                <a:solidFill>
                  <a:srgbClr val="00407F"/>
                </a:solidFill>
                <a:effectLst/>
                <a:uLnTx/>
                <a:uFillTx/>
                <a:latin typeface="Arial" panose="020B0604020202020204" pitchFamily="34" charset="0"/>
                <a:ea typeface="+mn-ea"/>
                <a:cs typeface="Arial" panose="020B0604020202020204" pitchFamily="34" charset="0"/>
              </a:rPr>
              <a:t>2</a:t>
            </a:r>
          </a:p>
        </p:txBody>
      </p:sp>
      <p:cxnSp>
        <p:nvCxnSpPr>
          <p:cNvPr id="23" name="Straight Connector 22">
            <a:extLst>
              <a:ext uri="{FF2B5EF4-FFF2-40B4-BE49-F238E27FC236}">
                <a16:creationId xmlns:a16="http://schemas.microsoft.com/office/drawing/2014/main" id="{D107DA90-3D94-F947-A586-1E82A6375CE5}"/>
              </a:ext>
            </a:extLst>
          </p:cNvPr>
          <p:cNvCxnSpPr>
            <a:cxnSpLocks/>
          </p:cNvCxnSpPr>
          <p:nvPr/>
        </p:nvCxnSpPr>
        <p:spPr>
          <a:xfrm>
            <a:off x="685800" y="4833215"/>
            <a:ext cx="8001001" cy="0"/>
          </a:xfrm>
          <a:prstGeom prst="line">
            <a:avLst/>
          </a:prstGeom>
          <a:ln w="9525">
            <a:solidFill>
              <a:srgbClr val="00FD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C559020-0B36-BA4D-8644-4D6630F06D40}"/>
              </a:ext>
            </a:extLst>
          </p:cNvPr>
          <p:cNvCxnSpPr>
            <a:cxnSpLocks/>
          </p:cNvCxnSpPr>
          <p:nvPr/>
        </p:nvCxnSpPr>
        <p:spPr>
          <a:xfrm>
            <a:off x="685800" y="5584330"/>
            <a:ext cx="8001001" cy="0"/>
          </a:xfrm>
          <a:prstGeom prst="line">
            <a:avLst/>
          </a:prstGeom>
          <a:ln w="9525">
            <a:solidFill>
              <a:srgbClr val="00FD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6322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8">
            <a:extLst>
              <a:ext uri="{FF2B5EF4-FFF2-40B4-BE49-F238E27FC236}">
                <a16:creationId xmlns:a16="http://schemas.microsoft.com/office/drawing/2014/main" id="{4BE2C072-BACC-497C-A141-2E31E53ABAA4}"/>
              </a:ext>
            </a:extLst>
          </p:cNvPr>
          <p:cNvSpPr txBox="1">
            <a:spLocks noChangeArrowheads="1"/>
          </p:cNvSpPr>
          <p:nvPr/>
        </p:nvSpPr>
        <p:spPr bwMode="auto">
          <a:xfrm>
            <a:off x="628650" y="5659886"/>
            <a:ext cx="7540792" cy="350848"/>
          </a:xfrm>
          <a:prstGeom prst="rect">
            <a:avLst/>
          </a:prstGeom>
          <a:noFill/>
          <a:ln w="9525">
            <a:noFill/>
            <a:miter lim="800000"/>
            <a:headEnd/>
            <a:tailEnd/>
          </a:ln>
        </p:spPr>
        <p:txBody>
          <a:bodyPr lIns="0" tIns="0" rIns="0" bIns="0" anchor="b" anchorCtr="0"/>
          <a:lstStyle/>
          <a:p>
            <a:pPr marL="57150" lvl="0">
              <a:defRPr/>
            </a:pPr>
            <a:r>
              <a:rPr kumimoji="0" 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ADT, androgen deprivation therapy; CI, confidence interval; CVM, cardiovascular mortality;</a:t>
            </a:r>
            <a:r>
              <a:rPr lang="en-US" sz="700" dirty="0">
                <a:solidFill>
                  <a:srgbClr val="000000"/>
                </a:solidFill>
                <a:latin typeface="Arial" panose="020B0604020202020204" pitchFamily="34" charset="0"/>
                <a:cs typeface="Arial" panose="020B0604020202020204" pitchFamily="34" charset="0"/>
              </a:rPr>
              <a:t> No, number; RCTs</a:t>
            </a:r>
            <a:r>
              <a:rPr kumimoji="0" 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randomized control trials. </a:t>
            </a:r>
          </a:p>
          <a:p>
            <a:pPr marL="57150" marR="0" lvl="0" indent="0" algn="l" defTabSz="4572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Reference:</a:t>
            </a:r>
            <a:r>
              <a:rPr kumimoji="0" lang="en-US" sz="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Nguyen PL et al</a:t>
            </a:r>
            <a:r>
              <a:rPr kumimoji="0" 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7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JAMA</a:t>
            </a:r>
            <a:r>
              <a:rPr lang="en-US" sz="700" dirty="0">
                <a:solidFill>
                  <a:prstClr val="black"/>
                </a:solidFill>
                <a:latin typeface="Arial" panose="020B0604020202020204" pitchFamily="34" charset="0"/>
                <a:cs typeface="Arial" panose="020B0604020202020204" pitchFamily="34" charset="0"/>
              </a:rPr>
              <a:t>. </a:t>
            </a:r>
            <a:r>
              <a:rPr kumimoji="0" 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2011;306(21):2359-2366.</a:t>
            </a:r>
            <a:endParaRPr kumimoji="0" lang="en-US" sz="7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Rectangle 10">
            <a:extLst>
              <a:ext uri="{FF2B5EF4-FFF2-40B4-BE49-F238E27FC236}">
                <a16:creationId xmlns:a16="http://schemas.microsoft.com/office/drawing/2014/main" id="{24010133-D306-483A-8072-7BC7A7FDDBB9}"/>
              </a:ext>
            </a:extLst>
          </p:cNvPr>
          <p:cNvSpPr/>
          <p:nvPr/>
        </p:nvSpPr>
        <p:spPr>
          <a:xfrm>
            <a:off x="593138" y="5352866"/>
            <a:ext cx="4203919" cy="200055"/>
          </a:xfrm>
          <a:prstGeom prst="rect">
            <a:avLst/>
          </a:prstGeom>
        </p:spPr>
        <p:txBody>
          <a:bodyPr wrap="square">
            <a:spAutoFit/>
          </a:bodyPr>
          <a:lstStyle/>
          <a:p>
            <a:pPr marL="0" marR="0" lvl="0" indent="9525"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Test for heterogeneity: Q=5.12; </a:t>
            </a:r>
            <a:r>
              <a:rPr kumimoji="0" lang="en-US" sz="7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
            </a:r>
            <a:r>
              <a:rPr kumimoji="0" 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=.64; </a:t>
            </a:r>
            <a:r>
              <a:rPr kumimoji="0" lang="en-US" sz="7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a:t>
            </a:r>
            <a:r>
              <a:rPr kumimoji="0" lang="en-US" sz="7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2</a:t>
            </a:r>
            <a:r>
              <a:rPr kumimoji="0" 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=0%.</a:t>
            </a:r>
          </a:p>
        </p:txBody>
      </p:sp>
      <p:graphicFrame>
        <p:nvGraphicFramePr>
          <p:cNvPr id="25" name="Table 5">
            <a:extLst>
              <a:ext uri="{FF2B5EF4-FFF2-40B4-BE49-F238E27FC236}">
                <a16:creationId xmlns:a16="http://schemas.microsoft.com/office/drawing/2014/main" id="{9F89A772-37E7-4DB6-A9E3-9E0ED007BC99}"/>
              </a:ext>
            </a:extLst>
          </p:cNvPr>
          <p:cNvGraphicFramePr>
            <a:graphicFrameLocks noGrp="1"/>
          </p:cNvGraphicFramePr>
          <p:nvPr>
            <p:extLst>
              <p:ext uri="{D42A27DB-BD31-4B8C-83A1-F6EECF244321}">
                <p14:modId xmlns:p14="http://schemas.microsoft.com/office/powerpoint/2010/main" val="3203705403"/>
              </p:ext>
            </p:extLst>
          </p:nvPr>
        </p:nvGraphicFramePr>
        <p:xfrm>
          <a:off x="685800" y="2285256"/>
          <a:ext cx="8001001" cy="3039117"/>
        </p:xfrm>
        <a:graphic>
          <a:graphicData uri="http://schemas.openxmlformats.org/drawingml/2006/table">
            <a:tbl>
              <a:tblPr firstRow="1" bandRow="1">
                <a:tableStyleId>{EB344D84-9AFB-497E-A393-DC336BA19D2E}</a:tableStyleId>
              </a:tblPr>
              <a:tblGrid>
                <a:gridCol w="1395960">
                  <a:extLst>
                    <a:ext uri="{9D8B030D-6E8A-4147-A177-3AD203B41FA5}">
                      <a16:colId xmlns:a16="http://schemas.microsoft.com/office/drawing/2014/main" val="603356828"/>
                    </a:ext>
                  </a:extLst>
                </a:gridCol>
                <a:gridCol w="1013056">
                  <a:extLst>
                    <a:ext uri="{9D8B030D-6E8A-4147-A177-3AD203B41FA5}">
                      <a16:colId xmlns:a16="http://schemas.microsoft.com/office/drawing/2014/main" val="2566789247"/>
                    </a:ext>
                  </a:extLst>
                </a:gridCol>
                <a:gridCol w="1175873">
                  <a:extLst>
                    <a:ext uri="{9D8B030D-6E8A-4147-A177-3AD203B41FA5}">
                      <a16:colId xmlns:a16="http://schemas.microsoft.com/office/drawing/2014/main" val="4113954178"/>
                    </a:ext>
                  </a:extLst>
                </a:gridCol>
                <a:gridCol w="1021831">
                  <a:extLst>
                    <a:ext uri="{9D8B030D-6E8A-4147-A177-3AD203B41FA5}">
                      <a16:colId xmlns:a16="http://schemas.microsoft.com/office/drawing/2014/main" val="3564205703"/>
                    </a:ext>
                  </a:extLst>
                </a:gridCol>
                <a:gridCol w="1101018">
                  <a:extLst>
                    <a:ext uri="{9D8B030D-6E8A-4147-A177-3AD203B41FA5}">
                      <a16:colId xmlns:a16="http://schemas.microsoft.com/office/drawing/2014/main" val="1865857135"/>
                    </a:ext>
                  </a:extLst>
                </a:gridCol>
                <a:gridCol w="1379439">
                  <a:extLst>
                    <a:ext uri="{9D8B030D-6E8A-4147-A177-3AD203B41FA5}">
                      <a16:colId xmlns:a16="http://schemas.microsoft.com/office/drawing/2014/main" val="183433090"/>
                    </a:ext>
                  </a:extLst>
                </a:gridCol>
                <a:gridCol w="913824">
                  <a:extLst>
                    <a:ext uri="{9D8B030D-6E8A-4147-A177-3AD203B41FA5}">
                      <a16:colId xmlns:a16="http://schemas.microsoft.com/office/drawing/2014/main" val="16075062"/>
                    </a:ext>
                  </a:extLst>
                </a:gridCol>
              </a:tblGrid>
              <a:tr h="231729">
                <a:tc>
                  <a:txBody>
                    <a:bodyPr/>
                    <a:lstStyle/>
                    <a:p>
                      <a:pPr marL="0" marR="0">
                        <a:lnSpc>
                          <a:spcPct val="107000"/>
                        </a:lnSpc>
                        <a:spcBef>
                          <a:spcPts val="0"/>
                        </a:spcBef>
                        <a:spcAft>
                          <a:spcPts val="0"/>
                        </a:spcAft>
                      </a:pPr>
                      <a:endParaRPr lang="en-US" sz="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12700" cap="flat" cmpd="sng" algn="ctr">
                      <a:noFill/>
                      <a:prstDash val="solid"/>
                      <a:round/>
                      <a:headEnd type="none" w="med" len="med"/>
                      <a:tailEnd type="none" w="med" len="med"/>
                    </a:lnT>
                    <a:lnB w="12700" cap="flat" cmpd="sng" algn="ctr">
                      <a:solidFill>
                        <a:srgbClr val="00FDFF"/>
                      </a:solidFill>
                      <a:prstDash val="solid"/>
                      <a:round/>
                      <a:headEnd type="none" w="med" len="med"/>
                      <a:tailEnd type="none" w="med" len="med"/>
                    </a:lnB>
                    <a:solidFill>
                      <a:srgbClr val="00407F"/>
                    </a:solidFill>
                  </a:tcPr>
                </a:tc>
                <a:tc gridSpan="2">
                  <a:txBody>
                    <a:bodyPr/>
                    <a:lstStyle/>
                    <a:p>
                      <a:pPr marL="0" marR="0" algn="ctr">
                        <a:lnSpc>
                          <a:spcPct val="107000"/>
                        </a:lnSpc>
                        <a:spcBef>
                          <a:spcPts val="0"/>
                        </a:spcBef>
                        <a:spcAft>
                          <a:spcPts val="0"/>
                        </a:spcAft>
                      </a:pPr>
                      <a:r>
                        <a:rPr lang="en-US" sz="1200" b="1" dirty="0">
                          <a:latin typeface="Arial" panose="020B0604020202020204" pitchFamily="34" charset="0"/>
                          <a:cs typeface="Arial" panose="020B0604020202020204" pitchFamily="34" charset="0"/>
                        </a:rPr>
                        <a:t>  ADT</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12700" cap="flat" cmpd="sng" algn="ctr">
                      <a:noFill/>
                      <a:prstDash val="solid"/>
                      <a:round/>
                      <a:headEnd type="none" w="med" len="med"/>
                      <a:tailEnd type="none" w="med" len="med"/>
                    </a:lnT>
                    <a:lnB w="12700" cap="flat" cmpd="sng" algn="ctr">
                      <a:solidFill>
                        <a:srgbClr val="00FDFF"/>
                      </a:solidFill>
                      <a:prstDash val="solid"/>
                      <a:round/>
                      <a:headEnd type="none" w="med" len="med"/>
                      <a:tailEnd type="none" w="med" len="med"/>
                    </a:lnB>
                    <a:solidFill>
                      <a:srgbClr val="00407F"/>
                    </a:solidFill>
                  </a:tcPr>
                </a:tc>
                <a:tc hMerge="1">
                  <a:txBody>
                    <a:bodyPr/>
                    <a:lstStyle/>
                    <a:p>
                      <a:pPr marL="0" marR="0" algn="ctr">
                        <a:lnSpc>
                          <a:spcPct val="107000"/>
                        </a:lnSpc>
                        <a:spcBef>
                          <a:spcPts val="0"/>
                        </a:spcBef>
                        <a:spcAft>
                          <a:spcPts val="0"/>
                        </a:spcAft>
                      </a:pPr>
                      <a:endParaRPr lang="en-US" sz="7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chemeClr val="bg1"/>
                      </a:solidFill>
                      <a:prstDash val="solid"/>
                      <a:round/>
                      <a:headEnd type="none" w="med" len="med"/>
                      <a:tailEnd type="none" w="med" len="med"/>
                    </a:lnT>
                    <a:solidFill>
                      <a:srgbClr val="1C3883">
                        <a:alpha val="20000"/>
                      </a:srgbClr>
                    </a:solidFill>
                  </a:tcPr>
                </a:tc>
                <a:tc gridSpan="2">
                  <a:txBody>
                    <a:bodyPr/>
                    <a:lstStyle/>
                    <a:p>
                      <a:pPr marL="0" marR="0" algn="ctr">
                        <a:lnSpc>
                          <a:spcPct val="107000"/>
                        </a:lnSpc>
                        <a:spcBef>
                          <a:spcPts val="0"/>
                        </a:spcBef>
                        <a:spcAft>
                          <a:spcPts val="0"/>
                        </a:spcAft>
                      </a:pPr>
                      <a:r>
                        <a:rPr lang="en-US" sz="1200" b="1" dirty="0">
                          <a:latin typeface="Arial" panose="020B0604020202020204" pitchFamily="34" charset="0"/>
                          <a:cs typeface="Arial" panose="020B0604020202020204" pitchFamily="34" charset="0"/>
                        </a:rPr>
                        <a:t>    Control </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12700" cap="flat" cmpd="sng" algn="ctr">
                      <a:noFill/>
                      <a:prstDash val="solid"/>
                      <a:round/>
                      <a:headEnd type="none" w="med" len="med"/>
                      <a:tailEnd type="none" w="med" len="med"/>
                    </a:lnT>
                    <a:lnB w="12700" cap="flat" cmpd="sng" algn="ctr">
                      <a:solidFill>
                        <a:srgbClr val="00FDFF"/>
                      </a:solidFill>
                      <a:prstDash val="solid"/>
                      <a:round/>
                      <a:headEnd type="none" w="med" len="med"/>
                      <a:tailEnd type="none" w="med" len="med"/>
                    </a:lnB>
                    <a:solidFill>
                      <a:srgbClr val="00407F"/>
                    </a:solidFill>
                  </a:tcPr>
                </a:tc>
                <a:tc hMerge="1">
                  <a:txBody>
                    <a:bodyPr/>
                    <a:lstStyle/>
                    <a:p>
                      <a:pPr marL="0" marR="0" algn="ctr">
                        <a:lnSpc>
                          <a:spcPct val="107000"/>
                        </a:lnSpc>
                        <a:spcBef>
                          <a:spcPts val="0"/>
                        </a:spcBef>
                        <a:spcAft>
                          <a:spcPts val="0"/>
                        </a:spcAft>
                      </a:pPr>
                      <a:endParaRPr lang="en-US" sz="7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chemeClr val="bg1"/>
                      </a:solidFill>
                      <a:prstDash val="solid"/>
                      <a:round/>
                      <a:headEnd type="none" w="med" len="med"/>
                      <a:tailEnd type="none" w="med" len="med"/>
                    </a:lnT>
                    <a:solidFill>
                      <a:srgbClr val="1C3883">
                        <a:alpha val="20000"/>
                      </a:srgbClr>
                    </a:solidFill>
                  </a:tcPr>
                </a:tc>
                <a:tc>
                  <a:txBody>
                    <a:bodyPr/>
                    <a:lstStyle/>
                    <a:p>
                      <a:pPr marL="0" marR="0" algn="ctr">
                        <a:lnSpc>
                          <a:spcPct val="107000"/>
                        </a:lnSpc>
                        <a:spcBef>
                          <a:spcPts val="0"/>
                        </a:spcBef>
                        <a:spcAft>
                          <a:spcPts val="0"/>
                        </a:spcAft>
                      </a:pPr>
                      <a:endParaRPr lang="en-US" sz="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12700" cap="flat" cmpd="sng" algn="ctr">
                      <a:noFill/>
                      <a:prstDash val="solid"/>
                      <a:round/>
                      <a:headEnd type="none" w="med" len="med"/>
                      <a:tailEnd type="none" w="med" len="med"/>
                    </a:lnT>
                    <a:lnB w="12700" cap="flat" cmpd="sng" algn="ctr">
                      <a:solidFill>
                        <a:srgbClr val="00FDFF"/>
                      </a:solidFill>
                      <a:prstDash val="solid"/>
                      <a:round/>
                      <a:headEnd type="none" w="med" len="med"/>
                      <a:tailEnd type="none" w="med" len="med"/>
                    </a:lnB>
                    <a:solidFill>
                      <a:srgbClr val="00407F"/>
                    </a:solidFill>
                  </a:tcPr>
                </a:tc>
                <a:tc>
                  <a:txBody>
                    <a:bodyPr/>
                    <a:lstStyle/>
                    <a:p>
                      <a:pPr marL="0" marR="0" algn="ctr">
                        <a:lnSpc>
                          <a:spcPct val="107000"/>
                        </a:lnSpc>
                        <a:spcBef>
                          <a:spcPts val="0"/>
                        </a:spcBef>
                        <a:spcAft>
                          <a:spcPts val="0"/>
                        </a:spcAft>
                      </a:pPr>
                      <a:endParaRPr lang="en-US" sz="1200" b="1" baseline="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12700" cap="flat" cmpd="sng" algn="ctr">
                      <a:noFill/>
                      <a:prstDash val="solid"/>
                      <a:round/>
                      <a:headEnd type="none" w="med" len="med"/>
                      <a:tailEnd type="none" w="med" len="med"/>
                    </a:lnT>
                    <a:lnB w="12700" cap="flat" cmpd="sng" algn="ctr">
                      <a:solidFill>
                        <a:srgbClr val="00FDFF"/>
                      </a:solidFill>
                      <a:prstDash val="solid"/>
                      <a:round/>
                      <a:headEnd type="none" w="med" len="med"/>
                      <a:tailEnd type="none" w="med" len="med"/>
                    </a:lnB>
                    <a:solidFill>
                      <a:srgbClr val="00407F"/>
                    </a:solidFill>
                  </a:tcPr>
                </a:tc>
                <a:extLst>
                  <a:ext uri="{0D108BD9-81ED-4DB2-BD59-A6C34878D82A}">
                    <a16:rowId xmlns:a16="http://schemas.microsoft.com/office/drawing/2014/main" val="2012120775"/>
                  </a:ext>
                </a:extLst>
              </a:tr>
              <a:tr h="260547">
                <a:tc>
                  <a:txBody>
                    <a:bodyPr/>
                    <a:lstStyle/>
                    <a:p>
                      <a:pPr marL="0" marR="0">
                        <a:lnSpc>
                          <a:spcPct val="107000"/>
                        </a:lnSpc>
                        <a:spcBef>
                          <a:spcPts val="0"/>
                        </a:spcBef>
                        <a:spcAft>
                          <a:spcPts val="0"/>
                        </a:spcAft>
                      </a:pPr>
                      <a:r>
                        <a:rPr lang="en-US" sz="1200" b="1" dirty="0">
                          <a:solidFill>
                            <a:srgbClr val="00407F"/>
                          </a:solidFill>
                          <a:effectLst/>
                          <a:latin typeface="Arial" panose="020B0604020202020204" pitchFamily="34" charset="0"/>
                          <a:cs typeface="Arial" panose="020B0604020202020204" pitchFamily="34" charset="0"/>
                        </a:rPr>
                        <a:t>Study</a:t>
                      </a:r>
                      <a:endParaRPr lang="en-US" sz="1200" b="1" dirty="0">
                        <a:solidFill>
                          <a:srgbClr val="00407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00FDFF"/>
                      </a:solidFill>
                      <a:prstDash val="solid"/>
                      <a:round/>
                      <a:headEnd type="none" w="med" len="med"/>
                      <a:tailEnd type="none" w="med" len="med"/>
                    </a:lnT>
                    <a:solidFill>
                      <a:srgbClr val="00FDFF"/>
                    </a:solidFill>
                  </a:tcPr>
                </a:tc>
                <a:tc>
                  <a:txBody>
                    <a:bodyPr/>
                    <a:lstStyle/>
                    <a:p>
                      <a:pPr marL="0" marR="0" algn="ctr">
                        <a:lnSpc>
                          <a:spcPct val="107000"/>
                        </a:lnSpc>
                        <a:spcBef>
                          <a:spcPts val="0"/>
                        </a:spcBef>
                        <a:spcAft>
                          <a:spcPts val="0"/>
                        </a:spcAft>
                      </a:pPr>
                      <a:r>
                        <a:rPr lang="en-US" sz="1200" b="1" dirty="0">
                          <a:solidFill>
                            <a:srgbClr val="00407F"/>
                          </a:solidFill>
                          <a:effectLst/>
                          <a:latin typeface="Arial" panose="020B0604020202020204" pitchFamily="34" charset="0"/>
                          <a:cs typeface="Arial" panose="020B0604020202020204" pitchFamily="34" charset="0"/>
                        </a:rPr>
                        <a:t>No. of events</a:t>
                      </a:r>
                      <a:endParaRPr lang="en-US" sz="1200" b="1" dirty="0">
                        <a:solidFill>
                          <a:srgbClr val="00407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00FDFF"/>
                      </a:solidFill>
                      <a:prstDash val="solid"/>
                      <a:round/>
                      <a:headEnd type="none" w="med" len="med"/>
                      <a:tailEnd type="none" w="med" len="med"/>
                    </a:lnT>
                    <a:solidFill>
                      <a:srgbClr val="00FDFF"/>
                    </a:solidFill>
                  </a:tcPr>
                </a:tc>
                <a:tc>
                  <a:txBody>
                    <a:bodyPr/>
                    <a:lstStyle/>
                    <a:p>
                      <a:pPr marL="0" marR="0" algn="ctr">
                        <a:lnSpc>
                          <a:spcPct val="107000"/>
                        </a:lnSpc>
                        <a:spcBef>
                          <a:spcPts val="0"/>
                        </a:spcBef>
                        <a:spcAft>
                          <a:spcPts val="0"/>
                        </a:spcAft>
                      </a:pPr>
                      <a:r>
                        <a:rPr lang="en-US" sz="1200" b="1" dirty="0">
                          <a:solidFill>
                            <a:srgbClr val="00407F"/>
                          </a:solidFill>
                          <a:effectLst/>
                          <a:latin typeface="Arial" panose="020B0604020202020204" pitchFamily="34" charset="0"/>
                          <a:cs typeface="Arial" panose="020B0604020202020204" pitchFamily="34" charset="0"/>
                        </a:rPr>
                        <a:t>Total patients</a:t>
                      </a:r>
                      <a:endParaRPr lang="en-US" sz="1200" b="1" dirty="0">
                        <a:solidFill>
                          <a:srgbClr val="00407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00FDFF"/>
                      </a:solidFill>
                      <a:prstDash val="solid"/>
                      <a:round/>
                      <a:headEnd type="none" w="med" len="med"/>
                      <a:tailEnd type="none" w="med" len="med"/>
                    </a:lnT>
                    <a:solidFill>
                      <a:srgbClr val="00FDFF"/>
                    </a:solidFill>
                  </a:tcPr>
                </a:tc>
                <a:tc>
                  <a:txBody>
                    <a:bodyPr/>
                    <a:lstStyle/>
                    <a:p>
                      <a:pPr marL="0" marR="0" algn="ctr">
                        <a:lnSpc>
                          <a:spcPct val="107000"/>
                        </a:lnSpc>
                        <a:spcBef>
                          <a:spcPts val="0"/>
                        </a:spcBef>
                        <a:spcAft>
                          <a:spcPts val="0"/>
                        </a:spcAft>
                      </a:pPr>
                      <a:r>
                        <a:rPr lang="en-US" sz="1200" b="1" dirty="0">
                          <a:solidFill>
                            <a:srgbClr val="00407F"/>
                          </a:solidFill>
                          <a:effectLst/>
                          <a:latin typeface="Arial" panose="020B0604020202020204" pitchFamily="34" charset="0"/>
                          <a:cs typeface="Arial" panose="020B0604020202020204" pitchFamily="34" charset="0"/>
                        </a:rPr>
                        <a:t>No. of events</a:t>
                      </a:r>
                      <a:endParaRPr lang="en-US" sz="1200" b="1" dirty="0">
                        <a:solidFill>
                          <a:srgbClr val="00407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00FDFF"/>
                      </a:solidFill>
                      <a:prstDash val="solid"/>
                      <a:round/>
                      <a:headEnd type="none" w="med" len="med"/>
                      <a:tailEnd type="none" w="med" len="med"/>
                    </a:lnT>
                    <a:solidFill>
                      <a:srgbClr val="00FDFF"/>
                    </a:solidFill>
                  </a:tcPr>
                </a:tc>
                <a:tc>
                  <a:txBody>
                    <a:bodyPr/>
                    <a:lstStyle/>
                    <a:p>
                      <a:pPr marL="0" marR="0" algn="ctr">
                        <a:lnSpc>
                          <a:spcPct val="107000"/>
                        </a:lnSpc>
                        <a:spcBef>
                          <a:spcPts val="0"/>
                        </a:spcBef>
                        <a:spcAft>
                          <a:spcPts val="0"/>
                        </a:spcAft>
                      </a:pPr>
                      <a:r>
                        <a:rPr lang="en-US" sz="1200" b="1" dirty="0">
                          <a:solidFill>
                            <a:srgbClr val="00407F"/>
                          </a:solidFill>
                          <a:effectLst/>
                          <a:latin typeface="Arial" panose="020B0604020202020204" pitchFamily="34" charset="0"/>
                          <a:cs typeface="Arial" panose="020B0604020202020204" pitchFamily="34" charset="0"/>
                        </a:rPr>
                        <a:t>Total patients</a:t>
                      </a:r>
                      <a:endParaRPr lang="en-US" sz="1200" b="1" dirty="0">
                        <a:solidFill>
                          <a:srgbClr val="00407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00FDFF"/>
                      </a:solidFill>
                      <a:prstDash val="solid"/>
                      <a:round/>
                      <a:headEnd type="none" w="med" len="med"/>
                      <a:tailEnd type="none" w="med" len="med"/>
                    </a:lnT>
                    <a:solidFill>
                      <a:srgbClr val="00FDFF"/>
                    </a:solidFill>
                  </a:tcPr>
                </a:tc>
                <a:tc>
                  <a:txBody>
                    <a:bodyPr/>
                    <a:lstStyle/>
                    <a:p>
                      <a:pPr marL="0" marR="0" algn="ctr">
                        <a:lnSpc>
                          <a:spcPct val="107000"/>
                        </a:lnSpc>
                        <a:spcBef>
                          <a:spcPts val="0"/>
                        </a:spcBef>
                        <a:spcAft>
                          <a:spcPts val="0"/>
                        </a:spcAft>
                      </a:pPr>
                      <a:r>
                        <a:rPr lang="en-US" sz="1200" b="1" dirty="0">
                          <a:solidFill>
                            <a:srgbClr val="00407F"/>
                          </a:solidFill>
                          <a:effectLst/>
                          <a:latin typeface="Arial" panose="020B0604020202020204" pitchFamily="34" charset="0"/>
                          <a:cs typeface="Arial" panose="020B0604020202020204" pitchFamily="34" charset="0"/>
                        </a:rPr>
                        <a:t>Relative Risk (</a:t>
                      </a:r>
                      <a:r>
                        <a:rPr lang="en-US" sz="1200" b="1" dirty="0" err="1">
                          <a:solidFill>
                            <a:srgbClr val="00407F"/>
                          </a:solidFill>
                          <a:effectLst/>
                          <a:latin typeface="Arial" panose="020B0604020202020204" pitchFamily="34" charset="0"/>
                          <a:cs typeface="Arial" panose="020B0604020202020204" pitchFamily="34" charset="0"/>
                        </a:rPr>
                        <a:t>95%CI</a:t>
                      </a:r>
                      <a:r>
                        <a:rPr lang="en-US" sz="1200" b="1" dirty="0">
                          <a:solidFill>
                            <a:srgbClr val="00407F"/>
                          </a:solidFill>
                          <a:effectLst/>
                          <a:latin typeface="Arial" panose="020B0604020202020204" pitchFamily="34" charset="0"/>
                          <a:cs typeface="Arial" panose="020B0604020202020204" pitchFamily="34" charset="0"/>
                        </a:rPr>
                        <a:t>)</a:t>
                      </a:r>
                      <a:endParaRPr lang="en-US" sz="1200" b="1" dirty="0">
                        <a:solidFill>
                          <a:srgbClr val="00407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00FDFF"/>
                      </a:solidFill>
                      <a:prstDash val="solid"/>
                      <a:round/>
                      <a:headEnd type="none" w="med" len="med"/>
                      <a:tailEnd type="none" w="med" len="med"/>
                    </a:lnT>
                    <a:solidFill>
                      <a:srgbClr val="00FDFF"/>
                    </a:solidFill>
                  </a:tcPr>
                </a:tc>
                <a:tc>
                  <a:txBody>
                    <a:bodyPr/>
                    <a:lstStyle/>
                    <a:p>
                      <a:pPr marL="0" marR="0" algn="ctr">
                        <a:lnSpc>
                          <a:spcPct val="107000"/>
                        </a:lnSpc>
                        <a:spcBef>
                          <a:spcPts val="0"/>
                        </a:spcBef>
                        <a:spcAft>
                          <a:spcPts val="0"/>
                        </a:spcAft>
                      </a:pPr>
                      <a:r>
                        <a:rPr lang="en-US" sz="1200" b="1" i="1" dirty="0">
                          <a:solidFill>
                            <a:srgbClr val="00407F"/>
                          </a:solidFill>
                          <a:effectLst/>
                          <a:latin typeface="Arial" panose="020B0604020202020204" pitchFamily="34" charset="0"/>
                          <a:ea typeface="Calibri" panose="020F0502020204030204" pitchFamily="34" charset="0"/>
                          <a:cs typeface="Arial" panose="020B0604020202020204" pitchFamily="34" charset="0"/>
                        </a:rPr>
                        <a:t>P</a:t>
                      </a:r>
                      <a:r>
                        <a:rPr lang="en-US" sz="1200" b="1" dirty="0">
                          <a:solidFill>
                            <a:srgbClr val="00407F"/>
                          </a:solidFill>
                          <a:effectLst/>
                          <a:latin typeface="Arial" panose="020B0604020202020204" pitchFamily="34" charset="0"/>
                          <a:ea typeface="Calibri" panose="020F0502020204030204" pitchFamily="34" charset="0"/>
                          <a:cs typeface="Arial" panose="020B0604020202020204" pitchFamily="34" charset="0"/>
                        </a:rPr>
                        <a:t> Value </a:t>
                      </a:r>
                    </a:p>
                  </a:txBody>
                  <a:tcPr marL="68580" marR="68580" marT="0" marB="0" anchor="ctr">
                    <a:lnT w="12700" cap="flat" cmpd="sng" algn="ctr">
                      <a:solidFill>
                        <a:srgbClr val="00FDFF"/>
                      </a:solidFill>
                      <a:prstDash val="solid"/>
                      <a:round/>
                      <a:headEnd type="none" w="med" len="med"/>
                      <a:tailEnd type="none" w="med" len="med"/>
                    </a:lnT>
                    <a:solidFill>
                      <a:srgbClr val="00FDFF"/>
                    </a:solidFill>
                  </a:tcPr>
                </a:tc>
                <a:extLst>
                  <a:ext uri="{0D108BD9-81ED-4DB2-BD59-A6C34878D82A}">
                    <a16:rowId xmlns:a16="http://schemas.microsoft.com/office/drawing/2014/main" val="3516193942"/>
                  </a:ext>
                </a:extLst>
              </a:tr>
              <a:tr h="260547">
                <a:tc>
                  <a:txBody>
                    <a:bodyPr/>
                    <a:lstStyle/>
                    <a:p>
                      <a:pPr marL="0" marR="0">
                        <a:lnSpc>
                          <a:spcPct val="107000"/>
                        </a:lnSpc>
                        <a:spcBef>
                          <a:spcPts val="0"/>
                        </a:spcBef>
                        <a:spcAft>
                          <a:spcPts val="0"/>
                        </a:spcAft>
                      </a:pPr>
                      <a:r>
                        <a:rPr lang="en-US" sz="1100" b="0" dirty="0">
                          <a:solidFill>
                            <a:srgbClr val="000000"/>
                          </a:solidFill>
                          <a:effectLst/>
                          <a:latin typeface="Arial" panose="020B0604020202020204" pitchFamily="34" charset="0"/>
                          <a:cs typeface="Arial" panose="020B0604020202020204" pitchFamily="34" charset="0"/>
                        </a:rPr>
                        <a:t>D’Amico et al. 2008</a:t>
                      </a:r>
                      <a:endParaRPr lang="en-US"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b="0" dirty="0">
                          <a:solidFill>
                            <a:srgbClr val="000000"/>
                          </a:solidFill>
                          <a:effectLst/>
                          <a:latin typeface="Arial" panose="020B0604020202020204" pitchFamily="34" charset="0"/>
                          <a:cs typeface="Arial" panose="020B0604020202020204" pitchFamily="34" charset="0"/>
                        </a:rPr>
                        <a:t>13</a:t>
                      </a:r>
                      <a:endParaRPr lang="en-US"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b="0" dirty="0">
                          <a:solidFill>
                            <a:srgbClr val="000000"/>
                          </a:solidFill>
                          <a:effectLst/>
                          <a:latin typeface="Arial" panose="020B0604020202020204" pitchFamily="34" charset="0"/>
                          <a:cs typeface="Arial" panose="020B0604020202020204" pitchFamily="34" charset="0"/>
                        </a:rPr>
                        <a:t>102</a:t>
                      </a:r>
                      <a:endParaRPr lang="en-US"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b="0" dirty="0">
                          <a:solidFill>
                            <a:srgbClr val="000000"/>
                          </a:solidFill>
                          <a:effectLst/>
                          <a:latin typeface="Arial" panose="020B0604020202020204" pitchFamily="34" charset="0"/>
                          <a:cs typeface="Arial" panose="020B0604020202020204" pitchFamily="34" charset="0"/>
                        </a:rPr>
                        <a:t>13</a:t>
                      </a:r>
                      <a:endParaRPr lang="en-US"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b="0" dirty="0">
                          <a:solidFill>
                            <a:srgbClr val="000000"/>
                          </a:solidFill>
                          <a:effectLst/>
                          <a:latin typeface="Arial" panose="020B0604020202020204" pitchFamily="34" charset="0"/>
                          <a:cs typeface="Arial" panose="020B0604020202020204" pitchFamily="34" charset="0"/>
                        </a:rPr>
                        <a:t>104</a:t>
                      </a:r>
                      <a:endParaRPr lang="en-US"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b="0" dirty="0">
                          <a:solidFill>
                            <a:srgbClr val="000000"/>
                          </a:solidFill>
                          <a:effectLst/>
                          <a:latin typeface="Arial" panose="020B0604020202020204" pitchFamily="34" charset="0"/>
                          <a:cs typeface="Arial" panose="020B0604020202020204" pitchFamily="34" charset="0"/>
                        </a:rPr>
                        <a:t>1.02 (0.50-2.09)</a:t>
                      </a:r>
                      <a:endParaRPr lang="en-US"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.96</a:t>
                      </a:r>
                    </a:p>
                  </a:txBody>
                  <a:tcPr marL="68580" marR="68580" marT="0" marB="0" anchor="ctr"/>
                </a:tc>
                <a:extLst>
                  <a:ext uri="{0D108BD9-81ED-4DB2-BD59-A6C34878D82A}">
                    <a16:rowId xmlns:a16="http://schemas.microsoft.com/office/drawing/2014/main" val="57294225"/>
                  </a:ext>
                </a:extLst>
              </a:tr>
              <a:tr h="260547">
                <a:tc>
                  <a:txBody>
                    <a:bodyPr/>
                    <a:lstStyle/>
                    <a:p>
                      <a:pPr marL="0" marR="0">
                        <a:lnSpc>
                          <a:spcPct val="107000"/>
                        </a:lnSpc>
                        <a:spcBef>
                          <a:spcPts val="0"/>
                        </a:spcBef>
                        <a:spcAft>
                          <a:spcPts val="0"/>
                        </a:spcAft>
                      </a:pPr>
                      <a:r>
                        <a:rPr lang="en-US" sz="1100" dirty="0">
                          <a:solidFill>
                            <a:srgbClr val="000000"/>
                          </a:solidFill>
                          <a:effectLst/>
                          <a:latin typeface="Arial" panose="020B0604020202020204" pitchFamily="34" charset="0"/>
                          <a:cs typeface="Arial" panose="020B0604020202020204" pitchFamily="34" charset="0"/>
                        </a:rPr>
                        <a:t>Messing et al. 2006</a:t>
                      </a:r>
                      <a:endPar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dirty="0">
                          <a:solidFill>
                            <a:srgbClr val="000000"/>
                          </a:solidFill>
                          <a:effectLst/>
                          <a:latin typeface="Arial" panose="020B0604020202020204" pitchFamily="34" charset="0"/>
                          <a:cs typeface="Arial" panose="020B0604020202020204" pitchFamily="34" charset="0"/>
                        </a:rPr>
                        <a:t>3</a:t>
                      </a:r>
                      <a:endPar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dirty="0">
                          <a:solidFill>
                            <a:srgbClr val="000000"/>
                          </a:solidFill>
                          <a:effectLst/>
                          <a:latin typeface="Arial" panose="020B0604020202020204" pitchFamily="34" charset="0"/>
                          <a:cs typeface="Arial" panose="020B0604020202020204" pitchFamily="34" charset="0"/>
                        </a:rPr>
                        <a:t>47</a:t>
                      </a:r>
                      <a:endPar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dirty="0">
                          <a:solidFill>
                            <a:srgbClr val="000000"/>
                          </a:solidFill>
                          <a:effectLst/>
                          <a:latin typeface="Arial" panose="020B0604020202020204" pitchFamily="34" charset="0"/>
                          <a:cs typeface="Arial" panose="020B0604020202020204" pitchFamily="34" charset="0"/>
                        </a:rPr>
                        <a:t>1</a:t>
                      </a:r>
                      <a:endPar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dirty="0">
                          <a:solidFill>
                            <a:srgbClr val="000000"/>
                          </a:solidFill>
                          <a:effectLst/>
                          <a:latin typeface="Arial" panose="020B0604020202020204" pitchFamily="34" charset="0"/>
                          <a:cs typeface="Arial" panose="020B0604020202020204" pitchFamily="34" charset="0"/>
                        </a:rPr>
                        <a:t>51</a:t>
                      </a:r>
                      <a:endPar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dirty="0">
                          <a:solidFill>
                            <a:srgbClr val="000000"/>
                          </a:solidFill>
                          <a:effectLst/>
                          <a:latin typeface="Arial" panose="020B0604020202020204" pitchFamily="34" charset="0"/>
                          <a:cs typeface="Arial" panose="020B0604020202020204" pitchFamily="34" charset="0"/>
                        </a:rPr>
                        <a:t>3.26 (0.35-30.2)</a:t>
                      </a:r>
                      <a:endPar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.30</a:t>
                      </a:r>
                    </a:p>
                  </a:txBody>
                  <a:tcPr marL="68580" marR="68580" marT="0" marB="0" anchor="ctr"/>
                </a:tc>
                <a:extLst>
                  <a:ext uri="{0D108BD9-81ED-4DB2-BD59-A6C34878D82A}">
                    <a16:rowId xmlns:a16="http://schemas.microsoft.com/office/drawing/2014/main" val="564229301"/>
                  </a:ext>
                </a:extLst>
              </a:tr>
              <a:tr h="260547">
                <a:tc>
                  <a:txBody>
                    <a:bodyPr/>
                    <a:lstStyle/>
                    <a:p>
                      <a:pPr marL="0" marR="0" indent="0">
                        <a:lnSpc>
                          <a:spcPct val="107000"/>
                        </a:lnSpc>
                        <a:spcBef>
                          <a:spcPts val="0"/>
                        </a:spcBef>
                        <a:spcAft>
                          <a:spcPts val="0"/>
                        </a:spcAft>
                        <a:tabLst/>
                      </a:pPr>
                      <a:r>
                        <a:rPr lang="en-US" sz="1100" dirty="0" err="1">
                          <a:solidFill>
                            <a:srgbClr val="000000"/>
                          </a:solidFill>
                          <a:effectLst/>
                          <a:latin typeface="Arial" panose="020B0604020202020204" pitchFamily="34" charset="0"/>
                          <a:cs typeface="Arial" panose="020B0604020202020204" pitchFamily="34" charset="0"/>
                        </a:rPr>
                        <a:t>Bolla</a:t>
                      </a:r>
                      <a:r>
                        <a:rPr lang="en-US" sz="1100" dirty="0">
                          <a:solidFill>
                            <a:srgbClr val="000000"/>
                          </a:solidFill>
                          <a:effectLst/>
                          <a:latin typeface="Arial" panose="020B0604020202020204" pitchFamily="34" charset="0"/>
                          <a:cs typeface="Arial" panose="020B0604020202020204" pitchFamily="34" charset="0"/>
                        </a:rPr>
                        <a:t> et al. 2010</a:t>
                      </a:r>
                      <a:endPar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dirty="0">
                          <a:solidFill>
                            <a:srgbClr val="000000"/>
                          </a:solidFill>
                          <a:effectLst/>
                          <a:latin typeface="Arial" panose="020B0604020202020204" pitchFamily="34" charset="0"/>
                          <a:cs typeface="Arial" panose="020B0604020202020204" pitchFamily="34" charset="0"/>
                        </a:rPr>
                        <a:t>22</a:t>
                      </a:r>
                      <a:endPar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dirty="0">
                          <a:solidFill>
                            <a:srgbClr val="000000"/>
                          </a:solidFill>
                          <a:effectLst/>
                          <a:latin typeface="Arial" panose="020B0604020202020204" pitchFamily="34" charset="0"/>
                          <a:cs typeface="Arial" panose="020B0604020202020204" pitchFamily="34" charset="0"/>
                        </a:rPr>
                        <a:t>207</a:t>
                      </a:r>
                      <a:endPar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dirty="0">
                          <a:solidFill>
                            <a:srgbClr val="000000"/>
                          </a:solidFill>
                          <a:effectLst/>
                          <a:latin typeface="Arial" panose="020B0604020202020204" pitchFamily="34" charset="0"/>
                          <a:cs typeface="Arial" panose="020B0604020202020204" pitchFamily="34" charset="0"/>
                        </a:rPr>
                        <a:t>17</a:t>
                      </a:r>
                      <a:endPar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dirty="0">
                          <a:solidFill>
                            <a:srgbClr val="000000"/>
                          </a:solidFill>
                          <a:effectLst/>
                          <a:latin typeface="Arial" panose="020B0604020202020204" pitchFamily="34" charset="0"/>
                          <a:cs typeface="Arial" panose="020B0604020202020204" pitchFamily="34" charset="0"/>
                        </a:rPr>
                        <a:t>208</a:t>
                      </a:r>
                      <a:endPar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dirty="0">
                          <a:solidFill>
                            <a:srgbClr val="000000"/>
                          </a:solidFill>
                          <a:effectLst/>
                          <a:latin typeface="Arial" panose="020B0604020202020204" pitchFamily="34" charset="0"/>
                          <a:cs typeface="Arial" panose="020B0604020202020204" pitchFamily="34" charset="0"/>
                        </a:rPr>
                        <a:t>1.30 (0.71-2.38)</a:t>
                      </a:r>
                      <a:endPar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.39</a:t>
                      </a:r>
                    </a:p>
                  </a:txBody>
                  <a:tcPr marL="68580" marR="68580" marT="0" marB="0" anchor="ctr"/>
                </a:tc>
                <a:extLst>
                  <a:ext uri="{0D108BD9-81ED-4DB2-BD59-A6C34878D82A}">
                    <a16:rowId xmlns:a16="http://schemas.microsoft.com/office/drawing/2014/main" val="3042509454"/>
                  </a:ext>
                </a:extLst>
              </a:tr>
              <a:tr h="260547">
                <a:tc>
                  <a:txBody>
                    <a:bodyPr/>
                    <a:lstStyle/>
                    <a:p>
                      <a:pPr marL="0" marR="0">
                        <a:lnSpc>
                          <a:spcPct val="107000"/>
                        </a:lnSpc>
                        <a:spcBef>
                          <a:spcPts val="0"/>
                        </a:spcBef>
                        <a:spcAft>
                          <a:spcPts val="0"/>
                        </a:spcAft>
                      </a:pPr>
                      <a:r>
                        <a:rPr lang="en-US" sz="1100" dirty="0" err="1">
                          <a:solidFill>
                            <a:srgbClr val="000000"/>
                          </a:solidFill>
                          <a:effectLst/>
                          <a:latin typeface="Arial" panose="020B0604020202020204" pitchFamily="34" charset="0"/>
                          <a:cs typeface="Arial" panose="020B0604020202020204" pitchFamily="34" charset="0"/>
                        </a:rPr>
                        <a:t>Schröder</a:t>
                      </a:r>
                      <a:r>
                        <a:rPr lang="en-US" sz="1100" dirty="0">
                          <a:solidFill>
                            <a:srgbClr val="000000"/>
                          </a:solidFill>
                          <a:effectLst/>
                          <a:latin typeface="Arial" panose="020B0604020202020204" pitchFamily="34" charset="0"/>
                          <a:cs typeface="Arial" panose="020B0604020202020204" pitchFamily="34" charset="0"/>
                        </a:rPr>
                        <a:t> et al. 2009</a:t>
                      </a:r>
                      <a:endPar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dirty="0">
                          <a:solidFill>
                            <a:srgbClr val="000000"/>
                          </a:solidFill>
                          <a:effectLst/>
                          <a:latin typeface="Arial" panose="020B0604020202020204" pitchFamily="34" charset="0"/>
                          <a:cs typeface="Arial" panose="020B0604020202020204" pitchFamily="34" charset="0"/>
                        </a:rPr>
                        <a:t>10</a:t>
                      </a:r>
                      <a:endPar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dirty="0">
                          <a:solidFill>
                            <a:srgbClr val="000000"/>
                          </a:solidFill>
                          <a:effectLst/>
                          <a:latin typeface="Arial" panose="020B0604020202020204" pitchFamily="34" charset="0"/>
                          <a:cs typeface="Arial" panose="020B0604020202020204" pitchFamily="34" charset="0"/>
                        </a:rPr>
                        <a:t>119</a:t>
                      </a:r>
                      <a:endPar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dirty="0">
                          <a:solidFill>
                            <a:srgbClr val="000000"/>
                          </a:solidFill>
                          <a:effectLst/>
                          <a:latin typeface="Arial" panose="020B0604020202020204" pitchFamily="34" charset="0"/>
                          <a:cs typeface="Arial" panose="020B0604020202020204" pitchFamily="34" charset="0"/>
                        </a:rPr>
                        <a:t>10</a:t>
                      </a:r>
                      <a:endPar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dirty="0">
                          <a:solidFill>
                            <a:srgbClr val="000000"/>
                          </a:solidFill>
                          <a:effectLst/>
                          <a:latin typeface="Arial" panose="020B0604020202020204" pitchFamily="34" charset="0"/>
                          <a:cs typeface="Arial" panose="020B0604020202020204" pitchFamily="34" charset="0"/>
                        </a:rPr>
                        <a:t>115</a:t>
                      </a:r>
                      <a:endPar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dirty="0">
                          <a:solidFill>
                            <a:srgbClr val="000000"/>
                          </a:solidFill>
                          <a:effectLst/>
                          <a:latin typeface="Arial" panose="020B0604020202020204" pitchFamily="34" charset="0"/>
                          <a:cs typeface="Arial" panose="020B0604020202020204" pitchFamily="34" charset="0"/>
                        </a:rPr>
                        <a:t> 0.97 (0.42-2.23)</a:t>
                      </a:r>
                      <a:endPar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.94</a:t>
                      </a:r>
                    </a:p>
                  </a:txBody>
                  <a:tcPr marL="68580" marR="68580" marT="0" marB="0" anchor="ctr"/>
                </a:tc>
                <a:extLst>
                  <a:ext uri="{0D108BD9-81ED-4DB2-BD59-A6C34878D82A}">
                    <a16:rowId xmlns:a16="http://schemas.microsoft.com/office/drawing/2014/main" val="2573169120"/>
                  </a:ext>
                </a:extLst>
              </a:tr>
              <a:tr h="260547">
                <a:tc>
                  <a:txBody>
                    <a:bodyPr/>
                    <a:lstStyle/>
                    <a:p>
                      <a:pPr marL="0" marR="0">
                        <a:lnSpc>
                          <a:spcPct val="107000"/>
                        </a:lnSpc>
                        <a:spcBef>
                          <a:spcPts val="0"/>
                        </a:spcBef>
                        <a:spcAft>
                          <a:spcPts val="0"/>
                        </a:spcAft>
                      </a:pPr>
                      <a:r>
                        <a:rPr lang="en-US" sz="1100" dirty="0">
                          <a:solidFill>
                            <a:srgbClr val="000000"/>
                          </a:solidFill>
                          <a:effectLst/>
                          <a:latin typeface="Arial" panose="020B0604020202020204" pitchFamily="34" charset="0"/>
                          <a:cs typeface="Arial" panose="020B0604020202020204" pitchFamily="34" charset="0"/>
                        </a:rPr>
                        <a:t>Studer et al 2006</a:t>
                      </a:r>
                      <a:endPar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dirty="0">
                          <a:solidFill>
                            <a:srgbClr val="000000"/>
                          </a:solidFill>
                          <a:effectLst/>
                          <a:latin typeface="Arial" panose="020B0604020202020204" pitchFamily="34" charset="0"/>
                          <a:cs typeface="Arial" panose="020B0604020202020204" pitchFamily="34" charset="0"/>
                        </a:rPr>
                        <a:t>88</a:t>
                      </a:r>
                      <a:endPar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dirty="0">
                          <a:solidFill>
                            <a:srgbClr val="000000"/>
                          </a:solidFill>
                          <a:effectLst/>
                          <a:latin typeface="Arial" panose="020B0604020202020204" pitchFamily="34" charset="0"/>
                          <a:cs typeface="Arial" panose="020B0604020202020204" pitchFamily="34" charset="0"/>
                        </a:rPr>
                        <a:t>492</a:t>
                      </a:r>
                      <a:endPar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dirty="0">
                          <a:solidFill>
                            <a:srgbClr val="000000"/>
                          </a:solidFill>
                          <a:effectLst/>
                          <a:latin typeface="Arial" panose="020B0604020202020204" pitchFamily="34" charset="0"/>
                          <a:cs typeface="Arial" panose="020B0604020202020204" pitchFamily="34" charset="0"/>
                        </a:rPr>
                        <a:t>97</a:t>
                      </a:r>
                      <a:endPar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dirty="0">
                          <a:solidFill>
                            <a:srgbClr val="000000"/>
                          </a:solidFill>
                          <a:effectLst/>
                          <a:latin typeface="Arial" panose="020B0604020202020204" pitchFamily="34" charset="0"/>
                          <a:cs typeface="Arial" panose="020B0604020202020204" pitchFamily="34" charset="0"/>
                        </a:rPr>
                        <a:t>493</a:t>
                      </a:r>
                      <a:endPar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dirty="0">
                          <a:solidFill>
                            <a:srgbClr val="000000"/>
                          </a:solidFill>
                          <a:effectLst/>
                          <a:latin typeface="Arial" panose="020B0604020202020204" pitchFamily="34" charset="0"/>
                          <a:cs typeface="Arial" panose="020B0604020202020204" pitchFamily="34" charset="0"/>
                        </a:rPr>
                        <a:t>0.91 (0.70-1.18)</a:t>
                      </a:r>
                      <a:endPar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.47</a:t>
                      </a:r>
                    </a:p>
                  </a:txBody>
                  <a:tcPr marL="68580" marR="68580" marT="0" marB="0" anchor="ctr"/>
                </a:tc>
                <a:extLst>
                  <a:ext uri="{0D108BD9-81ED-4DB2-BD59-A6C34878D82A}">
                    <a16:rowId xmlns:a16="http://schemas.microsoft.com/office/drawing/2014/main" val="2479862211"/>
                  </a:ext>
                </a:extLst>
              </a:tr>
              <a:tr h="260547">
                <a:tc>
                  <a:txBody>
                    <a:bodyPr/>
                    <a:lstStyle/>
                    <a:p>
                      <a:pPr marL="0" marR="0">
                        <a:lnSpc>
                          <a:spcPct val="107000"/>
                        </a:lnSpc>
                        <a:spcBef>
                          <a:spcPts val="0"/>
                        </a:spcBef>
                        <a:spcAft>
                          <a:spcPts val="0"/>
                        </a:spcAft>
                      </a:pPr>
                      <a:r>
                        <a:rPr lang="en-US" sz="1100" dirty="0" err="1">
                          <a:solidFill>
                            <a:srgbClr val="000000"/>
                          </a:solidFill>
                          <a:effectLst/>
                          <a:latin typeface="Arial" panose="020B0604020202020204" pitchFamily="34" charset="0"/>
                          <a:cs typeface="Arial" panose="020B0604020202020204" pitchFamily="34" charset="0"/>
                        </a:rPr>
                        <a:t>Efstathiou</a:t>
                      </a:r>
                      <a:r>
                        <a:rPr lang="en-US" sz="1100" dirty="0">
                          <a:solidFill>
                            <a:srgbClr val="000000"/>
                          </a:solidFill>
                          <a:effectLst/>
                          <a:latin typeface="Arial" panose="020B0604020202020204" pitchFamily="34" charset="0"/>
                          <a:cs typeface="Arial" panose="020B0604020202020204" pitchFamily="34" charset="0"/>
                        </a:rPr>
                        <a:t> et al. 2009</a:t>
                      </a:r>
                      <a:endPar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dirty="0">
                          <a:solidFill>
                            <a:srgbClr val="000000"/>
                          </a:solidFill>
                          <a:effectLst/>
                          <a:latin typeface="Arial" panose="020B0604020202020204" pitchFamily="34" charset="0"/>
                          <a:cs typeface="Arial" panose="020B0604020202020204" pitchFamily="34" charset="0"/>
                        </a:rPr>
                        <a:t>52</a:t>
                      </a:r>
                      <a:endPar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dirty="0">
                          <a:solidFill>
                            <a:srgbClr val="000000"/>
                          </a:solidFill>
                          <a:effectLst/>
                          <a:latin typeface="Arial" panose="020B0604020202020204" pitchFamily="34" charset="0"/>
                          <a:cs typeface="Arial" panose="020B0604020202020204" pitchFamily="34" charset="0"/>
                        </a:rPr>
                        <a:t>477</a:t>
                      </a:r>
                      <a:endPar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dirty="0">
                          <a:solidFill>
                            <a:srgbClr val="000000"/>
                          </a:solidFill>
                          <a:effectLst/>
                          <a:latin typeface="Arial" panose="020B0604020202020204" pitchFamily="34" charset="0"/>
                          <a:cs typeface="Arial" panose="020B0604020202020204" pitchFamily="34" charset="0"/>
                        </a:rPr>
                        <a:t>65</a:t>
                      </a:r>
                      <a:endPar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dirty="0">
                          <a:solidFill>
                            <a:srgbClr val="000000"/>
                          </a:solidFill>
                          <a:effectLst/>
                          <a:latin typeface="Arial" panose="020B0604020202020204" pitchFamily="34" charset="0"/>
                          <a:cs typeface="Arial" panose="020B0604020202020204" pitchFamily="34" charset="0"/>
                        </a:rPr>
                        <a:t>468</a:t>
                      </a:r>
                      <a:endPar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dirty="0">
                          <a:solidFill>
                            <a:srgbClr val="000000"/>
                          </a:solidFill>
                          <a:effectLst/>
                          <a:latin typeface="Arial" panose="020B0604020202020204" pitchFamily="34" charset="0"/>
                          <a:cs typeface="Arial" panose="020B0604020202020204" pitchFamily="34" charset="0"/>
                        </a:rPr>
                        <a:t>0.78 (0.56-1.10)</a:t>
                      </a:r>
                      <a:endPar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.17</a:t>
                      </a:r>
                    </a:p>
                  </a:txBody>
                  <a:tcPr marL="68580" marR="68580" marT="0" marB="0" anchor="ctr"/>
                </a:tc>
                <a:extLst>
                  <a:ext uri="{0D108BD9-81ED-4DB2-BD59-A6C34878D82A}">
                    <a16:rowId xmlns:a16="http://schemas.microsoft.com/office/drawing/2014/main" val="2605012846"/>
                  </a:ext>
                </a:extLst>
              </a:tr>
              <a:tr h="260547">
                <a:tc>
                  <a:txBody>
                    <a:bodyPr/>
                    <a:lstStyle/>
                    <a:p>
                      <a:pPr marL="0" marR="0">
                        <a:lnSpc>
                          <a:spcPct val="107000"/>
                        </a:lnSpc>
                        <a:spcBef>
                          <a:spcPts val="0"/>
                        </a:spcBef>
                        <a:spcAft>
                          <a:spcPts val="0"/>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Roach et al. 2008</a:t>
                      </a:r>
                    </a:p>
                  </a:txBody>
                  <a:tcPr marL="68580" marR="68580" marT="0" marB="0" anchor="ctr"/>
                </a:tc>
                <a:tc>
                  <a:txBody>
                    <a:bodyPr/>
                    <a:lstStyle/>
                    <a:p>
                      <a:pPr marL="0" marR="0" algn="ctr">
                        <a:lnSpc>
                          <a:spcPct val="107000"/>
                        </a:lnSpc>
                        <a:spcBef>
                          <a:spcPts val="0"/>
                        </a:spcBef>
                        <a:spcAft>
                          <a:spcPts val="0"/>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31</a:t>
                      </a:r>
                    </a:p>
                  </a:txBody>
                  <a:tcPr marL="68580" marR="68580" marT="0" marB="0" anchor="ctr"/>
                </a:tc>
                <a:tc>
                  <a:txBody>
                    <a:bodyPr/>
                    <a:lstStyle/>
                    <a:p>
                      <a:pPr marL="0" marR="0" algn="ctr">
                        <a:lnSpc>
                          <a:spcPct val="107000"/>
                        </a:lnSpc>
                        <a:spcBef>
                          <a:spcPts val="0"/>
                        </a:spcBef>
                        <a:spcAft>
                          <a:spcPts val="0"/>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224</a:t>
                      </a:r>
                    </a:p>
                  </a:txBody>
                  <a:tcPr marL="68580" marR="68580" marT="0" marB="0" anchor="ctr"/>
                </a:tc>
                <a:tc>
                  <a:txBody>
                    <a:bodyPr/>
                    <a:lstStyle/>
                    <a:p>
                      <a:pPr marL="0" marR="0" algn="ctr">
                        <a:lnSpc>
                          <a:spcPct val="107000"/>
                        </a:lnSpc>
                        <a:spcBef>
                          <a:spcPts val="0"/>
                        </a:spcBef>
                        <a:spcAft>
                          <a:spcPts val="0"/>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26</a:t>
                      </a:r>
                    </a:p>
                  </a:txBody>
                  <a:tcPr marL="68580" marR="68580" marT="0" marB="0" anchor="ctr"/>
                </a:tc>
                <a:tc>
                  <a:txBody>
                    <a:bodyPr/>
                    <a:lstStyle/>
                    <a:p>
                      <a:pPr marL="0" marR="0" algn="ctr">
                        <a:lnSpc>
                          <a:spcPct val="107000"/>
                        </a:lnSpc>
                        <a:spcBef>
                          <a:spcPts val="0"/>
                        </a:spcBef>
                        <a:spcAft>
                          <a:spcPts val="0"/>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232</a:t>
                      </a:r>
                    </a:p>
                  </a:txBody>
                  <a:tcPr marL="68580" marR="68580" marT="0" marB="0" anchor="ctr"/>
                </a:tc>
                <a:tc>
                  <a:txBody>
                    <a:bodyPr/>
                    <a:lstStyle/>
                    <a:p>
                      <a:pPr marL="0" marR="0" algn="ctr">
                        <a:lnSpc>
                          <a:spcPct val="107000"/>
                        </a:lnSpc>
                        <a:spcBef>
                          <a:spcPts val="0"/>
                        </a:spcBef>
                        <a:spcAft>
                          <a:spcPts val="0"/>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1.23 (0.76-2.01)</a:t>
                      </a:r>
                    </a:p>
                  </a:txBody>
                  <a:tcPr marL="68580" marR="68580" marT="0" marB="0" anchor="ctr"/>
                </a:tc>
                <a:tc>
                  <a:txBody>
                    <a:bodyPr/>
                    <a:lstStyle/>
                    <a:p>
                      <a:pPr marL="0" marR="0" algn="ctr">
                        <a:lnSpc>
                          <a:spcPct val="107000"/>
                        </a:lnSpc>
                        <a:spcBef>
                          <a:spcPts val="0"/>
                        </a:spcBef>
                        <a:spcAft>
                          <a:spcPts val="0"/>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.40</a:t>
                      </a:r>
                    </a:p>
                  </a:txBody>
                  <a:tcPr marL="68580" marR="68580" marT="0" marB="0" anchor="ctr"/>
                </a:tc>
                <a:extLst>
                  <a:ext uri="{0D108BD9-81ED-4DB2-BD59-A6C34878D82A}">
                    <a16:rowId xmlns:a16="http://schemas.microsoft.com/office/drawing/2014/main" val="3979746357"/>
                  </a:ext>
                </a:extLst>
              </a:tr>
              <a:tr h="260547">
                <a:tc>
                  <a:txBody>
                    <a:bodyPr/>
                    <a:lstStyle/>
                    <a:p>
                      <a:pPr marL="0" marR="0">
                        <a:lnSpc>
                          <a:spcPct val="107000"/>
                        </a:lnSpc>
                        <a:spcBef>
                          <a:spcPts val="0"/>
                        </a:spcBef>
                        <a:spcAft>
                          <a:spcPts val="0"/>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Denham et al. 2011</a:t>
                      </a:r>
                    </a:p>
                  </a:txBody>
                  <a:tcPr marL="68580" marR="68580" marT="0" marB="0" anchor="ctr"/>
                </a:tc>
                <a:tc>
                  <a:txBody>
                    <a:bodyPr/>
                    <a:lstStyle/>
                    <a:p>
                      <a:pPr marL="0" marR="0" algn="ctr">
                        <a:lnSpc>
                          <a:spcPct val="107000"/>
                        </a:lnSpc>
                        <a:spcBef>
                          <a:spcPts val="0"/>
                        </a:spcBef>
                        <a:spcAft>
                          <a:spcPts val="0"/>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36</a:t>
                      </a:r>
                    </a:p>
                  </a:txBody>
                  <a:tcPr marL="68580" marR="68580" marT="0" marB="0" anchor="ctr"/>
                </a:tc>
                <a:tc>
                  <a:txBody>
                    <a:bodyPr/>
                    <a:lstStyle/>
                    <a:p>
                      <a:pPr marL="0" marR="0" algn="ctr">
                        <a:lnSpc>
                          <a:spcPct val="107000"/>
                        </a:lnSpc>
                        <a:spcBef>
                          <a:spcPts val="0"/>
                        </a:spcBef>
                        <a:spcAft>
                          <a:spcPts val="0"/>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532</a:t>
                      </a:r>
                    </a:p>
                  </a:txBody>
                  <a:tcPr marL="68580" marR="68580" marT="0" marB="0" anchor="ctr"/>
                </a:tc>
                <a:tc>
                  <a:txBody>
                    <a:bodyPr/>
                    <a:lstStyle/>
                    <a:p>
                      <a:pPr marL="0" marR="0" algn="ctr">
                        <a:lnSpc>
                          <a:spcPct val="107000"/>
                        </a:lnSpc>
                        <a:spcBef>
                          <a:spcPts val="0"/>
                        </a:spcBef>
                        <a:spcAft>
                          <a:spcPts val="0"/>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23</a:t>
                      </a:r>
                    </a:p>
                  </a:txBody>
                  <a:tcPr marL="68580" marR="68580" marT="0" marB="0" anchor="ctr"/>
                </a:tc>
                <a:tc>
                  <a:txBody>
                    <a:bodyPr/>
                    <a:lstStyle/>
                    <a:p>
                      <a:pPr marL="0" marR="0" algn="ctr">
                        <a:lnSpc>
                          <a:spcPct val="107000"/>
                        </a:lnSpc>
                        <a:spcBef>
                          <a:spcPts val="0"/>
                        </a:spcBef>
                        <a:spcAft>
                          <a:spcPts val="0"/>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270</a:t>
                      </a:r>
                    </a:p>
                  </a:txBody>
                  <a:tcPr marL="68580" marR="68580" marT="0" marB="0" anchor="ctr"/>
                </a:tc>
                <a:tc>
                  <a:txBody>
                    <a:bodyPr/>
                    <a:lstStyle/>
                    <a:p>
                      <a:pPr marL="0" marR="0" algn="ctr">
                        <a:lnSpc>
                          <a:spcPct val="107000"/>
                        </a:lnSpc>
                        <a:spcBef>
                          <a:spcPts val="0"/>
                        </a:spcBef>
                        <a:spcAft>
                          <a:spcPts val="0"/>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0.79 (0.48-1.31)</a:t>
                      </a:r>
                    </a:p>
                  </a:txBody>
                  <a:tcPr marL="68580" marR="68580" marT="0" marB="0" anchor="ctr"/>
                </a:tc>
                <a:tc>
                  <a:txBody>
                    <a:bodyPr/>
                    <a:lstStyle/>
                    <a:p>
                      <a:pPr marL="0" marR="0" algn="ctr">
                        <a:lnSpc>
                          <a:spcPct val="107000"/>
                        </a:lnSpc>
                        <a:spcBef>
                          <a:spcPts val="0"/>
                        </a:spcBef>
                        <a:spcAft>
                          <a:spcPts val="0"/>
                        </a:spcAft>
                      </a:pPr>
                      <a:r>
                        <a:rPr lang="en-US"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.37</a:t>
                      </a:r>
                    </a:p>
                  </a:txBody>
                  <a:tcPr marL="68580" marR="68580" marT="0" marB="0" anchor="ctr"/>
                </a:tc>
                <a:extLst>
                  <a:ext uri="{0D108BD9-81ED-4DB2-BD59-A6C34878D82A}">
                    <a16:rowId xmlns:a16="http://schemas.microsoft.com/office/drawing/2014/main" val="3038631527"/>
                  </a:ext>
                </a:extLst>
              </a:tr>
              <a:tr h="260547">
                <a:tc>
                  <a:txBody>
                    <a:bodyPr/>
                    <a:lstStyle/>
                    <a:p>
                      <a:pPr marL="0" marR="0">
                        <a:lnSpc>
                          <a:spcPct val="107000"/>
                        </a:lnSpc>
                        <a:spcBef>
                          <a:spcPts val="0"/>
                        </a:spcBef>
                        <a:spcAft>
                          <a:spcPts val="0"/>
                        </a:spcAft>
                      </a:pPr>
                      <a:r>
                        <a:rPr lang="en-US" sz="1000" b="1" dirty="0">
                          <a:solidFill>
                            <a:srgbClr val="000000"/>
                          </a:solidFill>
                          <a:effectLst/>
                          <a:latin typeface="Arial" panose="020B0604020202020204" pitchFamily="34" charset="0"/>
                          <a:cs typeface="Arial" panose="020B0604020202020204" pitchFamily="34" charset="0"/>
                        </a:rPr>
                        <a:t>Overall </a:t>
                      </a:r>
                      <a:endParaRPr lang="en-US" sz="10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b="1" dirty="0">
                          <a:solidFill>
                            <a:srgbClr val="000000"/>
                          </a:solidFill>
                          <a:effectLst/>
                          <a:latin typeface="Arial" panose="020B0604020202020204" pitchFamily="34" charset="0"/>
                          <a:cs typeface="Arial" panose="020B0604020202020204" pitchFamily="34" charset="0"/>
                        </a:rPr>
                        <a:t>255</a:t>
                      </a:r>
                      <a:endParaRPr lang="en-US"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b="1" dirty="0">
                          <a:solidFill>
                            <a:srgbClr val="000000"/>
                          </a:solidFill>
                          <a:effectLst/>
                          <a:latin typeface="Arial" panose="020B0604020202020204" pitchFamily="34" charset="0"/>
                          <a:cs typeface="Arial" panose="020B0604020202020204" pitchFamily="34" charset="0"/>
                        </a:rPr>
                        <a:t>2200</a:t>
                      </a:r>
                      <a:endParaRPr lang="en-US"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b="1" dirty="0">
                          <a:solidFill>
                            <a:srgbClr val="000000"/>
                          </a:solidFill>
                          <a:effectLst/>
                          <a:latin typeface="Arial" panose="020B0604020202020204" pitchFamily="34" charset="0"/>
                          <a:cs typeface="Arial" panose="020B0604020202020204" pitchFamily="34" charset="0"/>
                        </a:rPr>
                        <a:t>252</a:t>
                      </a:r>
                      <a:endParaRPr lang="en-US"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b="1" dirty="0">
                          <a:solidFill>
                            <a:srgbClr val="000000"/>
                          </a:solidFill>
                          <a:effectLst/>
                          <a:latin typeface="Arial" panose="020B0604020202020204" pitchFamily="34" charset="0"/>
                          <a:cs typeface="Arial" panose="020B0604020202020204" pitchFamily="34" charset="0"/>
                        </a:rPr>
                        <a:t>1941</a:t>
                      </a:r>
                      <a:endParaRPr lang="en-US"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b="1" dirty="0">
                          <a:solidFill>
                            <a:srgbClr val="000000"/>
                          </a:solidFill>
                          <a:effectLst/>
                          <a:latin typeface="Arial" panose="020B0604020202020204" pitchFamily="34" charset="0"/>
                          <a:cs typeface="Arial" panose="020B0604020202020204" pitchFamily="34" charset="0"/>
                        </a:rPr>
                        <a:t>0.93 (0.79-1.10)</a:t>
                      </a:r>
                      <a:endParaRPr lang="en-US"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1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.41</a:t>
                      </a:r>
                    </a:p>
                  </a:txBody>
                  <a:tcPr marL="68580" marR="68580" marT="0" marB="0" anchor="ctr"/>
                </a:tc>
                <a:extLst>
                  <a:ext uri="{0D108BD9-81ED-4DB2-BD59-A6C34878D82A}">
                    <a16:rowId xmlns:a16="http://schemas.microsoft.com/office/drawing/2014/main" val="2270909848"/>
                  </a:ext>
                </a:extLst>
              </a:tr>
            </a:tbl>
          </a:graphicData>
        </a:graphic>
      </p:graphicFrame>
      <p:sp>
        <p:nvSpPr>
          <p:cNvPr id="9" name="Title 8">
            <a:extLst>
              <a:ext uri="{FF2B5EF4-FFF2-40B4-BE49-F238E27FC236}">
                <a16:creationId xmlns:a16="http://schemas.microsoft.com/office/drawing/2014/main" id="{1994D35B-E586-41CF-B328-00327AD610E5}"/>
              </a:ext>
            </a:extLst>
          </p:cNvPr>
          <p:cNvSpPr>
            <a:spLocks noGrp="1"/>
          </p:cNvSpPr>
          <p:nvPr>
            <p:ph type="title"/>
          </p:nvPr>
        </p:nvSpPr>
        <p:spPr>
          <a:xfrm>
            <a:off x="592606" y="402828"/>
            <a:ext cx="7886700" cy="1071536"/>
          </a:xfrm>
        </p:spPr>
        <p:txBody>
          <a:bodyPr>
            <a:normAutofit/>
          </a:bodyPr>
          <a:lstStyle/>
          <a:p>
            <a:r>
              <a:rPr lang="en-US" sz="2400" dirty="0">
                <a:latin typeface="Arial" panose="020B0604020202020204" pitchFamily="34" charset="0"/>
                <a:cs typeface="Arial" panose="020B0604020202020204" pitchFamily="34" charset="0"/>
              </a:rPr>
              <a:t>Relationship Between ADT and CVM in RCTs</a:t>
            </a:r>
          </a:p>
        </p:txBody>
      </p:sp>
      <p:sp>
        <p:nvSpPr>
          <p:cNvPr id="5" name="Content Placeholder 4">
            <a:extLst>
              <a:ext uri="{FF2B5EF4-FFF2-40B4-BE49-F238E27FC236}">
                <a16:creationId xmlns:a16="http://schemas.microsoft.com/office/drawing/2014/main" id="{DC939029-72A0-480D-8B83-8FC6A5FDCE40}"/>
              </a:ext>
            </a:extLst>
          </p:cNvPr>
          <p:cNvSpPr>
            <a:spLocks noGrp="1"/>
          </p:cNvSpPr>
          <p:nvPr>
            <p:ph idx="1"/>
          </p:nvPr>
        </p:nvSpPr>
        <p:spPr>
          <a:xfrm>
            <a:off x="592606" y="1456076"/>
            <a:ext cx="8299009" cy="1071536"/>
          </a:xfrm>
        </p:spPr>
        <p:txBody>
          <a:bodyPr/>
          <a:lstStyle/>
          <a:p>
            <a:pPr marL="346075" indent="-338138" algn="l" latinLnBrk="0">
              <a:spcBef>
                <a:spcPts val="0"/>
              </a:spcBef>
              <a:spcAft>
                <a:spcPts val="0"/>
              </a:spcAft>
            </a:pPr>
            <a:r>
              <a:rPr lang="en-US" sz="1400" dirty="0">
                <a:solidFill>
                  <a:srgbClr val="000000"/>
                </a:solidFill>
                <a:latin typeface="Arial" panose="020B0604020202020204" pitchFamily="34" charset="0"/>
                <a:cs typeface="Arial" panose="020B0604020202020204" pitchFamily="34" charset="0"/>
              </a:rPr>
              <a:t>Nguyen PL et al. </a:t>
            </a:r>
            <a:r>
              <a:rPr lang="en-US" sz="1400" i="1" dirty="0">
                <a:solidFill>
                  <a:srgbClr val="000000"/>
                </a:solidFill>
                <a:latin typeface="Arial" panose="020B0604020202020204" pitchFamily="34" charset="0"/>
                <a:cs typeface="Arial" panose="020B0604020202020204" pitchFamily="34" charset="0"/>
              </a:rPr>
              <a:t>JAMA.</a:t>
            </a:r>
            <a:r>
              <a:rPr lang="en-US" sz="1400" dirty="0">
                <a:solidFill>
                  <a:srgbClr val="000000"/>
                </a:solidFill>
                <a:latin typeface="Arial" panose="020B0604020202020204" pitchFamily="34" charset="0"/>
                <a:cs typeface="Arial" panose="020B0604020202020204" pitchFamily="34" charset="0"/>
              </a:rPr>
              <a:t> 2011, performed a systematic review and meta-analysis of 4141 patients from 8 randomized trials to determine whether ADT is associated with cardiovascular mortality in men with unfavorable-risk, nonmetastatic prostate cancer</a:t>
            </a:r>
            <a:endParaRPr lang="en-US" sz="1400" b="0" i="0" baseline="30000" dirty="0">
              <a:solidFill>
                <a:srgbClr val="000000"/>
              </a:solidFill>
              <a:effectLst/>
              <a:latin typeface="Arial" panose="020B0604020202020204" pitchFamily="34" charset="0"/>
              <a:cs typeface="Arial" panose="020B0604020202020204" pitchFamily="34" charset="0"/>
            </a:endParaRPr>
          </a:p>
        </p:txBody>
      </p:sp>
      <p:sp>
        <p:nvSpPr>
          <p:cNvPr id="2" name="Rounded Rectangle 1"/>
          <p:cNvSpPr/>
          <p:nvPr/>
        </p:nvSpPr>
        <p:spPr bwMode="auto">
          <a:xfrm>
            <a:off x="694944" y="5060544"/>
            <a:ext cx="7991856" cy="259756"/>
          </a:xfrm>
          <a:prstGeom prst="roundRect">
            <a:avLst>
              <a:gd name="adj" fmla="val 0"/>
            </a:avLst>
          </a:prstGeom>
          <a:solidFill>
            <a:srgbClr val="D60058">
              <a:alpha val="29804"/>
            </a:srgbClr>
          </a:solidFill>
          <a:ln w="28575" cap="flat" cmpd="sng" algn="ctr">
            <a:solidFill>
              <a:srgbClr val="FF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lvl="0" indent="0" algn="ctr" defTabSz="914400" rtl="0" eaLnBrk="1" fontAlgn="base" latinLnBrk="0" hangingPunct="1">
              <a:lnSpc>
                <a:spcPct val="100000"/>
              </a:lnSpc>
              <a:spcBef>
                <a:spcPct val="50000"/>
              </a:spcBef>
              <a:spcAft>
                <a:spcPct val="5000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9" name="TextBox 18">
            <a:extLst>
              <a:ext uri="{FF2B5EF4-FFF2-40B4-BE49-F238E27FC236}">
                <a16:creationId xmlns:a16="http://schemas.microsoft.com/office/drawing/2014/main" id="{51103D36-A3D9-9844-9BDA-0F2F09A716FB}"/>
              </a:ext>
            </a:extLst>
          </p:cNvPr>
          <p:cNvSpPr txBox="1"/>
          <p:nvPr/>
        </p:nvSpPr>
        <p:spPr>
          <a:xfrm>
            <a:off x="100013" y="6441663"/>
            <a:ext cx="387667"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4A4CFE6-E8D8-5D4D-AB7C-47703D32433E}" type="slidenum">
              <a:rPr kumimoji="0" lang="en-US" sz="1100" b="0" i="0" u="none" strike="noStrike" kern="1200" cap="none" spc="0" normalizeH="0" baseline="0" noProof="0" smtClean="0">
                <a:ln>
                  <a:noFill/>
                </a:ln>
                <a:solidFill>
                  <a:srgbClr val="00407F"/>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21</a:t>
            </a:fld>
            <a:endParaRPr kumimoji="0" lang="en-US" sz="1100" b="0" i="0" u="none" strike="noStrike" kern="1200" cap="none" spc="0" normalizeH="0" baseline="0" noProof="0" dirty="0">
              <a:ln>
                <a:noFill/>
              </a:ln>
              <a:solidFill>
                <a:srgbClr val="00407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35835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4C9A122-5B45-444C-A33E-3FB5B3D9E07F}"/>
              </a:ext>
            </a:extLst>
          </p:cNvPr>
          <p:cNvSpPr>
            <a:spLocks noGrp="1"/>
          </p:cNvSpPr>
          <p:nvPr>
            <p:ph type="title"/>
          </p:nvPr>
        </p:nvSpPr>
        <p:spPr>
          <a:xfrm>
            <a:off x="593753" y="75625"/>
            <a:ext cx="7886700" cy="1071536"/>
          </a:xfrm>
        </p:spPr>
        <p:txBody>
          <a:bodyPr vert="horz" lIns="91440" tIns="45720" rIns="91440" bIns="45720" rtlCol="0" anchor="b">
            <a:normAutofit/>
          </a:bodyPr>
          <a:lstStyle/>
          <a:p>
            <a:r>
              <a:rPr lang="en-US" sz="2400" dirty="0">
                <a:latin typeface="Arial" panose="020B0604020202020204" pitchFamily="34" charset="0"/>
                <a:cs typeface="Arial" panose="020B0604020202020204" pitchFamily="34" charset="0"/>
              </a:rPr>
              <a:t>Cardiovascular Effect of ADT </a:t>
            </a:r>
          </a:p>
        </p:txBody>
      </p:sp>
      <p:sp>
        <p:nvSpPr>
          <p:cNvPr id="11" name="Content Placeholder 10">
            <a:extLst>
              <a:ext uri="{FF2B5EF4-FFF2-40B4-BE49-F238E27FC236}">
                <a16:creationId xmlns:a16="http://schemas.microsoft.com/office/drawing/2014/main" id="{3B7E9451-F8E5-421F-99D9-A684975C36CF}"/>
              </a:ext>
            </a:extLst>
          </p:cNvPr>
          <p:cNvSpPr>
            <a:spLocks noGrp="1"/>
          </p:cNvSpPr>
          <p:nvPr>
            <p:ph idx="1"/>
          </p:nvPr>
        </p:nvSpPr>
        <p:spPr>
          <a:xfrm>
            <a:off x="599539" y="1259143"/>
            <a:ext cx="7886700" cy="517522"/>
          </a:xfrm>
        </p:spPr>
        <p:txBody>
          <a:bodyPr/>
          <a:lstStyle/>
          <a:p>
            <a:pPr marL="292100" indent="-292100" algn="l" latinLnBrk="0">
              <a:spcBef>
                <a:spcPts val="0"/>
              </a:spcBef>
              <a:spcAft>
                <a:spcPts val="0"/>
              </a:spcAft>
            </a:pPr>
            <a:r>
              <a:rPr lang="en-US" sz="1400" dirty="0">
                <a:latin typeface="Arial" panose="020B0604020202020204" pitchFamily="34" charset="0"/>
                <a:cs typeface="Arial" panose="020B0604020202020204" pitchFamily="34" charset="0"/>
              </a:rPr>
              <a:t>In a summary of 17 different studies, Gupta et al. </a:t>
            </a:r>
            <a:r>
              <a:rPr lang="en-US" sz="1400" i="1" dirty="0">
                <a:latin typeface="Arial" panose="020B0604020202020204" pitchFamily="34" charset="0"/>
                <a:cs typeface="Arial" panose="020B0604020202020204" pitchFamily="34" charset="0"/>
              </a:rPr>
              <a:t>J Oncol </a:t>
            </a:r>
            <a:r>
              <a:rPr lang="en-US" sz="1400" i="1" dirty="0" err="1">
                <a:latin typeface="Arial" panose="020B0604020202020204" pitchFamily="34" charset="0"/>
                <a:cs typeface="Arial" panose="020B0604020202020204" pitchFamily="34" charset="0"/>
              </a:rPr>
              <a:t>Pract</a:t>
            </a:r>
            <a:r>
              <a:rPr lang="en-US" sz="1400" i="1"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2018 concluded:</a:t>
            </a:r>
            <a:endParaRPr lang="en-US" sz="1200" baseline="30000" dirty="0">
              <a:latin typeface="Arial" panose="020B0604020202020204" pitchFamily="34" charset="0"/>
              <a:cs typeface="Arial" panose="020B0604020202020204" pitchFamily="34" charset="0"/>
            </a:endParaRPr>
          </a:p>
        </p:txBody>
      </p:sp>
      <p:graphicFrame>
        <p:nvGraphicFramePr>
          <p:cNvPr id="20" name="Table 8">
            <a:extLst>
              <a:ext uri="{FF2B5EF4-FFF2-40B4-BE49-F238E27FC236}">
                <a16:creationId xmlns:a16="http://schemas.microsoft.com/office/drawing/2014/main" id="{65704BA6-EB0A-481A-A901-A0F018A85079}"/>
              </a:ext>
            </a:extLst>
          </p:cNvPr>
          <p:cNvGraphicFramePr>
            <a:graphicFrameLocks noGrp="1"/>
          </p:cNvGraphicFramePr>
          <p:nvPr>
            <p:extLst>
              <p:ext uri="{D42A27DB-BD31-4B8C-83A1-F6EECF244321}">
                <p14:modId xmlns:p14="http://schemas.microsoft.com/office/powerpoint/2010/main" val="2183628660"/>
              </p:ext>
            </p:extLst>
          </p:nvPr>
        </p:nvGraphicFramePr>
        <p:xfrm>
          <a:off x="335561" y="1851696"/>
          <a:ext cx="8227189" cy="2563107"/>
        </p:xfrm>
        <a:graphic>
          <a:graphicData uri="http://schemas.openxmlformats.org/drawingml/2006/table">
            <a:tbl>
              <a:tblPr firstRow="1" bandRow="1">
                <a:tableStyleId>{5C22544A-7EE6-4342-B048-85BDC9FD1C3A}</a:tableStyleId>
              </a:tblPr>
              <a:tblGrid>
                <a:gridCol w="1937616">
                  <a:extLst>
                    <a:ext uri="{9D8B030D-6E8A-4147-A177-3AD203B41FA5}">
                      <a16:colId xmlns:a16="http://schemas.microsoft.com/office/drawing/2014/main" val="2185580589"/>
                    </a:ext>
                  </a:extLst>
                </a:gridCol>
                <a:gridCol w="1286422">
                  <a:extLst>
                    <a:ext uri="{9D8B030D-6E8A-4147-A177-3AD203B41FA5}">
                      <a16:colId xmlns:a16="http://schemas.microsoft.com/office/drawing/2014/main" val="1399890903"/>
                    </a:ext>
                  </a:extLst>
                </a:gridCol>
                <a:gridCol w="1548956">
                  <a:extLst>
                    <a:ext uri="{9D8B030D-6E8A-4147-A177-3AD203B41FA5}">
                      <a16:colId xmlns:a16="http://schemas.microsoft.com/office/drawing/2014/main" val="3288326269"/>
                    </a:ext>
                  </a:extLst>
                </a:gridCol>
                <a:gridCol w="1330177">
                  <a:extLst>
                    <a:ext uri="{9D8B030D-6E8A-4147-A177-3AD203B41FA5}">
                      <a16:colId xmlns:a16="http://schemas.microsoft.com/office/drawing/2014/main" val="2696547402"/>
                    </a:ext>
                  </a:extLst>
                </a:gridCol>
                <a:gridCol w="2124018">
                  <a:extLst>
                    <a:ext uri="{9D8B030D-6E8A-4147-A177-3AD203B41FA5}">
                      <a16:colId xmlns:a16="http://schemas.microsoft.com/office/drawing/2014/main" val="823552526"/>
                    </a:ext>
                  </a:extLst>
                </a:gridCol>
              </a:tblGrid>
              <a:tr h="381475">
                <a:tc>
                  <a:txBody>
                    <a:bodyPr/>
                    <a:lstStyle/>
                    <a:p>
                      <a:pPr algn="ctr"/>
                      <a:r>
                        <a:rPr lang="en-US" sz="1100" dirty="0">
                          <a:latin typeface="Arial" panose="020B0604020202020204" pitchFamily="34" charset="0"/>
                          <a:cs typeface="Arial" panose="020B0604020202020204" pitchFamily="34" charset="0"/>
                        </a:rPr>
                        <a:t>Definition of CVD</a:t>
                      </a:r>
                    </a:p>
                  </a:txBody>
                  <a:tcPr anchor="ctr">
                    <a:lnB w="12700" cap="flat" cmpd="sng" algn="ctr">
                      <a:solidFill>
                        <a:srgbClr val="00FDFF"/>
                      </a:solidFill>
                      <a:prstDash val="solid"/>
                      <a:round/>
                      <a:headEnd type="none" w="med" len="med"/>
                      <a:tailEnd type="none" w="med" len="med"/>
                    </a:lnB>
                    <a:solidFill>
                      <a:srgbClr val="00407F"/>
                    </a:solidFill>
                  </a:tcPr>
                </a:tc>
                <a:tc>
                  <a:txBody>
                    <a:bodyPr/>
                    <a:lstStyle/>
                    <a:p>
                      <a:pPr algn="ctr"/>
                      <a:r>
                        <a:rPr lang="en-US" sz="1100" dirty="0">
                          <a:latin typeface="Arial" panose="020B0604020202020204" pitchFamily="34" charset="0"/>
                          <a:cs typeface="Arial" panose="020B0604020202020204" pitchFamily="34" charset="0"/>
                        </a:rPr>
                        <a:t>ADT Effect</a:t>
                      </a:r>
                    </a:p>
                  </a:txBody>
                  <a:tcPr anchor="ctr">
                    <a:lnB w="12700" cap="flat" cmpd="sng" algn="ctr">
                      <a:solidFill>
                        <a:srgbClr val="00FDFF"/>
                      </a:solidFill>
                      <a:prstDash val="solid"/>
                      <a:round/>
                      <a:headEnd type="none" w="med" len="med"/>
                      <a:tailEnd type="none" w="med" len="med"/>
                    </a:lnB>
                    <a:solidFill>
                      <a:srgbClr val="00407F"/>
                    </a:solidFill>
                  </a:tcPr>
                </a:tc>
                <a:tc>
                  <a:txBody>
                    <a:bodyPr/>
                    <a:lstStyle/>
                    <a:p>
                      <a:pPr algn="ctr"/>
                      <a:r>
                        <a:rPr lang="en-US" sz="1100" dirty="0">
                          <a:latin typeface="Arial" panose="020B0604020202020204" pitchFamily="34" charset="0"/>
                          <a:cs typeface="Arial" panose="020B0604020202020204" pitchFamily="34" charset="0"/>
                        </a:rPr>
                        <a:t>GnRH </a:t>
                      </a:r>
                      <a:r>
                        <a:rPr lang="en-US" sz="1100" dirty="0" err="1">
                          <a:latin typeface="Arial" panose="020B0604020202020204" pitchFamily="34" charset="0"/>
                          <a:cs typeface="Arial" panose="020B0604020202020204" pitchFamily="34" charset="0"/>
                        </a:rPr>
                        <a:t>Agonist</a:t>
                      </a:r>
                      <a:r>
                        <a:rPr lang="en-US" sz="1100" baseline="30000" dirty="0" err="1">
                          <a:latin typeface="Arial" panose="020B0604020202020204" pitchFamily="34" charset="0"/>
                          <a:cs typeface="Arial" panose="020B0604020202020204" pitchFamily="34" charset="0"/>
                        </a:rPr>
                        <a:t>a</a:t>
                      </a:r>
                      <a:endParaRPr lang="en-US" sz="1100" baseline="30000" dirty="0">
                        <a:latin typeface="Arial" panose="020B0604020202020204" pitchFamily="34" charset="0"/>
                        <a:cs typeface="Arial" panose="020B0604020202020204" pitchFamily="34" charset="0"/>
                      </a:endParaRPr>
                    </a:p>
                  </a:txBody>
                  <a:tcPr anchor="ctr">
                    <a:lnB w="12700" cap="flat" cmpd="sng" algn="ctr">
                      <a:solidFill>
                        <a:srgbClr val="00FDFF"/>
                      </a:solidFill>
                      <a:prstDash val="solid"/>
                      <a:round/>
                      <a:headEnd type="none" w="med" len="med"/>
                      <a:tailEnd type="none" w="med" len="med"/>
                    </a:lnB>
                    <a:solidFill>
                      <a:srgbClr val="00407F"/>
                    </a:solidFill>
                  </a:tcPr>
                </a:tc>
                <a:tc>
                  <a:txBody>
                    <a:bodyPr/>
                    <a:lstStyle/>
                    <a:p>
                      <a:pPr algn="ctr"/>
                      <a:r>
                        <a:rPr lang="en-US" sz="1100" b="1" i="0" u="none" strike="noStrike" kern="1200" baseline="0" dirty="0">
                          <a:solidFill>
                            <a:schemeClr val="lt1"/>
                          </a:solidFill>
                          <a:latin typeface="Arial" panose="020B0604020202020204" pitchFamily="34" charset="0"/>
                          <a:ea typeface="+mn-ea"/>
                          <a:cs typeface="Arial" panose="020B0604020202020204" pitchFamily="34" charset="0"/>
                        </a:rPr>
                        <a:t>GnRH Antagonist</a:t>
                      </a:r>
                    </a:p>
                  </a:txBody>
                  <a:tcPr anchor="ctr">
                    <a:lnB w="12700" cap="flat" cmpd="sng" algn="ctr">
                      <a:solidFill>
                        <a:srgbClr val="00FDFF"/>
                      </a:solidFill>
                      <a:prstDash val="solid"/>
                      <a:round/>
                      <a:headEnd type="none" w="med" len="med"/>
                      <a:tailEnd type="none" w="med" len="med"/>
                    </a:lnB>
                    <a:solidFill>
                      <a:srgbClr val="00407F"/>
                    </a:solidFill>
                  </a:tcPr>
                </a:tc>
                <a:tc>
                  <a:txBody>
                    <a:bodyPr/>
                    <a:lstStyle/>
                    <a:p>
                      <a:pPr algn="ctr"/>
                      <a:r>
                        <a:rPr lang="en-US" sz="1100" b="1" i="0" u="none" strike="noStrike" kern="1200" baseline="0" dirty="0">
                          <a:solidFill>
                            <a:schemeClr val="lt1"/>
                          </a:solidFill>
                          <a:latin typeface="Arial" panose="020B0604020202020204" pitchFamily="34" charset="0"/>
                          <a:ea typeface="+mn-ea"/>
                          <a:cs typeface="Arial" panose="020B0604020202020204" pitchFamily="34" charset="0"/>
                        </a:rPr>
                        <a:t>Combined Androgen Blockade (CAB)</a:t>
                      </a:r>
                      <a:r>
                        <a:rPr lang="en-US" sz="1100" b="1" i="0" u="none" strike="noStrike" kern="1200" baseline="30000" dirty="0">
                          <a:solidFill>
                            <a:schemeClr val="lt1"/>
                          </a:solidFill>
                          <a:latin typeface="Arial" panose="020B0604020202020204" pitchFamily="34" charset="0"/>
                          <a:ea typeface="+mn-ea"/>
                          <a:cs typeface="Arial" panose="020B0604020202020204" pitchFamily="34" charset="0"/>
                        </a:rPr>
                        <a:t>b</a:t>
                      </a:r>
                    </a:p>
                  </a:txBody>
                  <a:tcPr anchor="ctr">
                    <a:lnB w="12700" cap="flat" cmpd="sng" algn="ctr">
                      <a:solidFill>
                        <a:srgbClr val="00FDFF"/>
                      </a:solidFill>
                      <a:prstDash val="solid"/>
                      <a:round/>
                      <a:headEnd type="none" w="med" len="med"/>
                      <a:tailEnd type="none" w="med" len="med"/>
                    </a:lnB>
                    <a:solidFill>
                      <a:srgbClr val="00407F"/>
                    </a:solidFill>
                  </a:tcPr>
                </a:tc>
                <a:extLst>
                  <a:ext uri="{0D108BD9-81ED-4DB2-BD59-A6C34878D82A}">
                    <a16:rowId xmlns:a16="http://schemas.microsoft.com/office/drawing/2014/main" val="911647705"/>
                  </a:ext>
                </a:extLst>
              </a:tr>
              <a:tr h="626708">
                <a:tc>
                  <a:txBody>
                    <a:bodyPr/>
                    <a:lstStyle/>
                    <a:p>
                      <a:endParaRPr lang="en-US" sz="1000" b="1" i="0" u="none" strike="noStrike" kern="1200" baseline="0" dirty="0">
                        <a:solidFill>
                          <a:srgbClr val="00407F"/>
                        </a:solidFill>
                        <a:latin typeface="Arial" panose="020B0604020202020204" pitchFamily="34" charset="0"/>
                        <a:ea typeface="+mn-ea"/>
                        <a:cs typeface="Arial" panose="020B0604020202020204" pitchFamily="34" charset="0"/>
                      </a:endParaRPr>
                    </a:p>
                    <a:p>
                      <a:r>
                        <a:rPr lang="en-US" sz="1000" b="1" i="0" u="none" strike="noStrike" kern="1200" baseline="0" dirty="0">
                          <a:solidFill>
                            <a:srgbClr val="00407F"/>
                          </a:solidFill>
                          <a:latin typeface="Arial" panose="020B0604020202020204" pitchFamily="34" charset="0"/>
                          <a:ea typeface="+mn-ea"/>
                          <a:cs typeface="Arial" panose="020B0604020202020204" pitchFamily="34" charset="0"/>
                        </a:rPr>
                        <a:t>Cardiovascular mortality and morbidity (</a:t>
                      </a:r>
                      <a:r>
                        <a:rPr lang="en-US" sz="1000" b="1" i="0" u="none" strike="noStrike" kern="1200" baseline="0" dirty="0" err="1">
                          <a:solidFill>
                            <a:srgbClr val="00407F"/>
                          </a:solidFill>
                          <a:latin typeface="Arial" panose="020B0604020202020204" pitchFamily="34" charset="0"/>
                          <a:ea typeface="+mn-ea"/>
                          <a:cs typeface="Arial" panose="020B0604020202020204" pitchFamily="34" charset="0"/>
                        </a:rPr>
                        <a:t>CVMM</a:t>
                      </a:r>
                      <a:r>
                        <a:rPr lang="en-US" sz="1000" b="1" i="0" u="none" strike="noStrike" kern="1200" baseline="0" dirty="0">
                          <a:solidFill>
                            <a:srgbClr val="00407F"/>
                          </a:solidFill>
                          <a:latin typeface="Arial" panose="020B0604020202020204" pitchFamily="34" charset="0"/>
                          <a:ea typeface="+mn-ea"/>
                          <a:cs typeface="Arial" panose="020B0604020202020204" pitchFamily="34" charset="0"/>
                        </a:rPr>
                        <a:t>)</a:t>
                      </a:r>
                    </a:p>
                  </a:txBody>
                  <a:tcPr>
                    <a:lnT w="12700" cap="flat" cmpd="sng" algn="ctr">
                      <a:solidFill>
                        <a:srgbClr val="00FDFF"/>
                      </a:solidFill>
                      <a:prstDash val="solid"/>
                      <a:round/>
                      <a:headEnd type="none" w="med" len="med"/>
                      <a:tailEnd type="none" w="med" len="med"/>
                    </a:lnT>
                    <a:solidFill>
                      <a:srgbClr val="00FDFF"/>
                    </a:solidFill>
                  </a:tcPr>
                </a:tc>
                <a:tc>
                  <a:txBody>
                    <a:bodyPr/>
                    <a:lstStyle/>
                    <a:p>
                      <a:pPr algn="l"/>
                      <a:r>
                        <a:rPr lang="en-US" sz="1000" b="1" i="0" u="none" strike="noStrike" kern="1200" baseline="0" dirty="0">
                          <a:solidFill>
                            <a:srgbClr val="000000"/>
                          </a:solidFill>
                          <a:latin typeface="Arial" panose="020B0604020202020204" pitchFamily="34" charset="0"/>
                          <a:ea typeface="+mn-ea"/>
                          <a:cs typeface="Arial" panose="020B0604020202020204" pitchFamily="34" charset="0"/>
                        </a:rPr>
                        <a:t>Conflicting results  </a:t>
                      </a:r>
                    </a:p>
                  </a:txBody>
                  <a:tcPr>
                    <a:lnT w="12700" cap="flat" cmpd="sng" algn="ctr">
                      <a:solidFill>
                        <a:srgbClr val="00FDFF"/>
                      </a:solidFill>
                      <a:prstDash val="solid"/>
                      <a:round/>
                      <a:headEnd type="none" w="med" len="med"/>
                      <a:tailEnd type="none" w="med" len="med"/>
                    </a:lnT>
                    <a:solidFill>
                      <a:srgbClr val="D60058">
                        <a:alpha val="30196"/>
                      </a:srgbClr>
                    </a:solidFill>
                  </a:tcPr>
                </a:tc>
                <a:tc>
                  <a:txBody>
                    <a:bodyPr/>
                    <a:lstStyle/>
                    <a:p>
                      <a:r>
                        <a:rPr lang="en-US" sz="1000" b="0" i="0" u="none" strike="noStrike" kern="1200" baseline="0" dirty="0">
                          <a:solidFill>
                            <a:srgbClr val="000000"/>
                          </a:solidFill>
                          <a:latin typeface="Arial" panose="020B0604020202020204" pitchFamily="34" charset="0"/>
                          <a:ea typeface="+mn-ea"/>
                          <a:cs typeface="Arial" panose="020B0604020202020204" pitchFamily="34" charset="0"/>
                        </a:rPr>
                        <a:t>Several studies showed greatest risk with GnRH agonists among ADT types</a:t>
                      </a:r>
                      <a:endParaRPr lang="en-US" sz="1000" dirty="0">
                        <a:solidFill>
                          <a:srgbClr val="000000"/>
                        </a:solidFill>
                        <a:latin typeface="Arial" panose="020B0604020202020204" pitchFamily="34" charset="0"/>
                        <a:cs typeface="Arial" panose="020B0604020202020204" pitchFamily="34" charset="0"/>
                      </a:endParaRPr>
                    </a:p>
                  </a:txBody>
                  <a:tcPr>
                    <a:lnT w="12700" cap="flat" cmpd="sng" algn="ctr">
                      <a:solidFill>
                        <a:srgbClr val="00FDFF"/>
                      </a:solidFill>
                      <a:prstDash val="solid"/>
                      <a:round/>
                      <a:headEnd type="none" w="med" len="med"/>
                      <a:tailEnd type="none" w="med" len="med"/>
                    </a:lnT>
                    <a:solidFill>
                      <a:schemeClr val="bg1">
                        <a:lumMod val="95000"/>
                      </a:schemeClr>
                    </a:solidFill>
                  </a:tcPr>
                </a:tc>
                <a:tc>
                  <a:txBody>
                    <a:bodyPr/>
                    <a:lstStyle/>
                    <a:p>
                      <a:r>
                        <a:rPr lang="en-US" sz="1000" b="0" i="0" u="none" strike="noStrike" kern="1200" baseline="0" dirty="0">
                          <a:solidFill>
                            <a:srgbClr val="000000"/>
                          </a:solidFill>
                          <a:latin typeface="Arial" panose="020B0604020202020204" pitchFamily="34" charset="0"/>
                          <a:ea typeface="+mn-ea"/>
                          <a:cs typeface="Arial" panose="020B0604020202020204" pitchFamily="34" charset="0"/>
                        </a:rPr>
                        <a:t>Unchanged to decrease in risk of CVMM </a:t>
                      </a:r>
                      <a:endParaRPr lang="en-US" sz="1000" dirty="0">
                        <a:solidFill>
                          <a:srgbClr val="000000"/>
                        </a:solidFill>
                        <a:latin typeface="Arial" panose="020B0604020202020204" pitchFamily="34" charset="0"/>
                        <a:cs typeface="Arial" panose="020B0604020202020204" pitchFamily="34" charset="0"/>
                      </a:endParaRPr>
                    </a:p>
                  </a:txBody>
                  <a:tcPr>
                    <a:lnT w="12700" cap="flat" cmpd="sng" algn="ctr">
                      <a:solidFill>
                        <a:srgbClr val="00FDFF"/>
                      </a:solidFill>
                      <a:prstDash val="solid"/>
                      <a:round/>
                      <a:headEnd type="none" w="med" len="med"/>
                      <a:tailEnd type="none" w="med" len="med"/>
                    </a:lnT>
                    <a:solidFill>
                      <a:schemeClr val="bg1">
                        <a:lumMod val="95000"/>
                      </a:schemeClr>
                    </a:solidFill>
                  </a:tcPr>
                </a:tc>
                <a:tc>
                  <a:txBody>
                    <a:bodyPr/>
                    <a:lstStyle/>
                    <a:p>
                      <a:r>
                        <a:rPr lang="en-US" sz="1000" b="0" i="0" u="none" strike="noStrike" kern="1200" baseline="0" dirty="0">
                          <a:solidFill>
                            <a:srgbClr val="000000"/>
                          </a:solidFill>
                          <a:latin typeface="Arial" panose="020B0604020202020204" pitchFamily="34" charset="0"/>
                          <a:ea typeface="+mn-ea"/>
                          <a:cs typeface="Arial" panose="020B0604020202020204" pitchFamily="34" charset="0"/>
                        </a:rPr>
                        <a:t>Risk of CVMM is similar between CAB and GnRH agonists</a:t>
                      </a:r>
                      <a:endParaRPr lang="en-US" sz="1000" dirty="0">
                        <a:solidFill>
                          <a:srgbClr val="000000"/>
                        </a:solidFill>
                        <a:latin typeface="Arial" panose="020B0604020202020204" pitchFamily="34" charset="0"/>
                        <a:cs typeface="Arial" panose="020B0604020202020204" pitchFamily="34" charset="0"/>
                      </a:endParaRPr>
                    </a:p>
                  </a:txBody>
                  <a:tcPr>
                    <a:lnT w="12700" cap="flat" cmpd="sng" algn="ctr">
                      <a:solidFill>
                        <a:srgbClr val="00FDFF"/>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276076981"/>
                  </a:ext>
                </a:extLst>
              </a:tr>
              <a:tr h="348332">
                <a:tc>
                  <a:txBody>
                    <a:bodyPr/>
                    <a:lstStyle/>
                    <a:p>
                      <a:r>
                        <a:rPr lang="en-US" sz="1000" b="1" i="0" u="none" strike="noStrike" kern="1200" baseline="0" dirty="0">
                          <a:solidFill>
                            <a:srgbClr val="00407F"/>
                          </a:solidFill>
                          <a:latin typeface="Arial" panose="020B0604020202020204" pitchFamily="34" charset="0"/>
                          <a:ea typeface="+mn-ea"/>
                          <a:cs typeface="Arial" panose="020B0604020202020204" pitchFamily="34" charset="0"/>
                        </a:rPr>
                        <a:t>Coronary artery disease (CAD), ischemic heart disease (IHD), and MI</a:t>
                      </a:r>
                      <a:endParaRPr lang="en-US" sz="1000" b="1" dirty="0">
                        <a:solidFill>
                          <a:srgbClr val="00407F"/>
                        </a:solidFill>
                        <a:latin typeface="Arial" panose="020B0604020202020204" pitchFamily="34" charset="0"/>
                        <a:cs typeface="Arial" panose="020B0604020202020204" pitchFamily="34" charset="0"/>
                      </a:endParaRPr>
                    </a:p>
                  </a:txBody>
                  <a:tcPr>
                    <a:solidFill>
                      <a:srgbClr val="00FDFF"/>
                    </a:solidFill>
                  </a:tcPr>
                </a:tc>
                <a:tc>
                  <a:txBody>
                    <a:bodyPr/>
                    <a:lstStyle/>
                    <a:p>
                      <a:pPr marL="0" algn="l" defTabSz="914400" rtl="0" eaLnBrk="1" latinLnBrk="0" hangingPunct="1">
                        <a:lnSpc>
                          <a:spcPct val="100000"/>
                        </a:lnSpc>
                      </a:pPr>
                      <a:r>
                        <a:rPr lang="en-US" sz="1000" b="1" i="0" u="none" strike="noStrike" kern="1200" baseline="0" dirty="0">
                          <a:solidFill>
                            <a:srgbClr val="000000"/>
                          </a:solidFill>
                          <a:latin typeface="Arial" panose="020B0604020202020204" pitchFamily="34" charset="0"/>
                          <a:ea typeface="+mn-ea"/>
                          <a:cs typeface="Arial" panose="020B0604020202020204" pitchFamily="34" charset="0"/>
                        </a:rPr>
                        <a:t>Inconclusive results</a:t>
                      </a:r>
                    </a:p>
                  </a:txBody>
                  <a:tcPr>
                    <a:solidFill>
                      <a:srgbClr val="D60058">
                        <a:alpha val="30196"/>
                      </a:srgbClr>
                    </a:solidFill>
                  </a:tcPr>
                </a:tc>
                <a:tc>
                  <a:txBody>
                    <a:bodyPr/>
                    <a:lstStyle/>
                    <a:p>
                      <a:r>
                        <a:rPr lang="en-US" sz="1000" b="0" i="0" u="none" strike="noStrike" kern="1200" baseline="0" dirty="0">
                          <a:solidFill>
                            <a:srgbClr val="000000"/>
                          </a:solidFill>
                          <a:latin typeface="Arial" panose="020B0604020202020204" pitchFamily="34" charset="0"/>
                          <a:ea typeface="+mn-ea"/>
                          <a:cs typeface="Arial" panose="020B0604020202020204" pitchFamily="34" charset="0"/>
                        </a:rPr>
                        <a:t>Increased risk </a:t>
                      </a:r>
                      <a:br>
                        <a:rPr lang="en-US" sz="1000" b="0" i="0" u="none" strike="noStrike" kern="1200" baseline="0" dirty="0">
                          <a:solidFill>
                            <a:srgbClr val="000000"/>
                          </a:solidFill>
                          <a:latin typeface="Arial" panose="020B0604020202020204" pitchFamily="34" charset="0"/>
                          <a:ea typeface="+mn-ea"/>
                          <a:cs typeface="Arial" panose="020B0604020202020204" pitchFamily="34" charset="0"/>
                        </a:rPr>
                      </a:br>
                      <a:endParaRPr lang="en-US" sz="1000" dirty="0">
                        <a:solidFill>
                          <a:srgbClr val="000000"/>
                        </a:solidFill>
                        <a:latin typeface="Arial" panose="020B0604020202020204" pitchFamily="34" charset="0"/>
                        <a:cs typeface="Arial" panose="020B0604020202020204" pitchFamily="34" charset="0"/>
                      </a:endParaRPr>
                    </a:p>
                  </a:txBody>
                  <a:tcPr>
                    <a:solidFill>
                      <a:schemeClr val="bg1"/>
                    </a:solidFill>
                  </a:tcPr>
                </a:tc>
                <a:tc>
                  <a:txBody>
                    <a:bodyPr/>
                    <a:lstStyle/>
                    <a:p>
                      <a:r>
                        <a:rPr lang="en-US" sz="1000" b="0" i="0" u="none" strike="noStrike" kern="1200" baseline="0" dirty="0">
                          <a:solidFill>
                            <a:srgbClr val="000000"/>
                          </a:solidFill>
                          <a:latin typeface="Arial" panose="020B0604020202020204" pitchFamily="34" charset="0"/>
                          <a:ea typeface="+mn-ea"/>
                          <a:cs typeface="Arial" panose="020B0604020202020204" pitchFamily="34" charset="0"/>
                        </a:rPr>
                        <a:t>No significant</a:t>
                      </a:r>
                    </a:p>
                    <a:p>
                      <a:r>
                        <a:rPr lang="en-US" sz="1000" b="0" i="0" u="none" strike="noStrike" kern="1200" baseline="0" dirty="0">
                          <a:solidFill>
                            <a:srgbClr val="000000"/>
                          </a:solidFill>
                          <a:latin typeface="Arial" panose="020B0604020202020204" pitchFamily="34" charset="0"/>
                          <a:ea typeface="+mn-ea"/>
                          <a:cs typeface="Arial" panose="020B0604020202020204" pitchFamily="34" charset="0"/>
                        </a:rPr>
                        <a:t>difference in risk </a:t>
                      </a:r>
                      <a:br>
                        <a:rPr lang="en-US" sz="1000" b="0" i="0" u="none" strike="noStrike" kern="1200" baseline="0" dirty="0">
                          <a:solidFill>
                            <a:srgbClr val="000000"/>
                          </a:solidFill>
                          <a:latin typeface="Arial" panose="020B0604020202020204" pitchFamily="34" charset="0"/>
                          <a:ea typeface="+mn-ea"/>
                          <a:cs typeface="Arial" panose="020B0604020202020204" pitchFamily="34" charset="0"/>
                        </a:rPr>
                      </a:br>
                      <a:endParaRPr lang="en-US" sz="1000" dirty="0">
                        <a:solidFill>
                          <a:srgbClr val="000000"/>
                        </a:solidFill>
                        <a:latin typeface="Arial" panose="020B0604020202020204" pitchFamily="34" charset="0"/>
                        <a:cs typeface="Arial" panose="020B0604020202020204" pitchFamily="34" charset="0"/>
                      </a:endParaRPr>
                    </a:p>
                  </a:txBody>
                  <a:tcPr>
                    <a:solidFill>
                      <a:schemeClr val="bg1"/>
                    </a:solidFill>
                  </a:tcPr>
                </a:tc>
                <a:tc>
                  <a:txBody>
                    <a:bodyPr/>
                    <a:lstStyle/>
                    <a:p>
                      <a:r>
                        <a:rPr lang="en-US" sz="1000" b="0" i="0" u="none" strike="noStrike" kern="1200" baseline="0" dirty="0">
                          <a:solidFill>
                            <a:srgbClr val="000000"/>
                          </a:solidFill>
                          <a:latin typeface="Arial" panose="020B0604020202020204" pitchFamily="34" charset="0"/>
                          <a:ea typeface="+mn-ea"/>
                          <a:cs typeface="Arial" panose="020B0604020202020204" pitchFamily="34" charset="0"/>
                        </a:rPr>
                        <a:t>Greater risk with CAB compared with GnRH agonists</a:t>
                      </a:r>
                      <a:endParaRPr lang="en-US" sz="1000" dirty="0">
                        <a:solidFill>
                          <a:srgbClr val="00000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2472340198"/>
                  </a:ext>
                </a:extLst>
              </a:tr>
              <a:tr h="361136">
                <a:tc>
                  <a:txBody>
                    <a:bodyPr/>
                    <a:lstStyle/>
                    <a:p>
                      <a:r>
                        <a:rPr lang="en-US" sz="1000" b="1" i="0" u="none" strike="noStrike" kern="1200" baseline="0" dirty="0">
                          <a:solidFill>
                            <a:srgbClr val="00407F"/>
                          </a:solidFill>
                          <a:latin typeface="Arial" panose="020B0604020202020204" pitchFamily="34" charset="0"/>
                          <a:ea typeface="+mn-ea"/>
                          <a:cs typeface="Arial" panose="020B0604020202020204" pitchFamily="34" charset="0"/>
                        </a:rPr>
                        <a:t>Cerebrovascular accidents</a:t>
                      </a:r>
                      <a:endParaRPr lang="en-US" sz="1000" b="1" dirty="0">
                        <a:solidFill>
                          <a:srgbClr val="00407F"/>
                        </a:solidFill>
                        <a:latin typeface="Arial" panose="020B0604020202020204" pitchFamily="34" charset="0"/>
                        <a:cs typeface="Arial" panose="020B0604020202020204" pitchFamily="34" charset="0"/>
                      </a:endParaRPr>
                    </a:p>
                  </a:txBody>
                  <a:tcPr>
                    <a:solidFill>
                      <a:srgbClr val="00FD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rgbClr val="000000"/>
                          </a:solidFill>
                          <a:latin typeface="Arial" panose="020B0604020202020204" pitchFamily="34" charset="0"/>
                          <a:cs typeface="Arial" panose="020B0604020202020204" pitchFamily="34" charset="0"/>
                        </a:rPr>
                        <a:t>Inconclusive results </a:t>
                      </a:r>
                    </a:p>
                  </a:txBody>
                  <a:tcPr>
                    <a:solidFill>
                      <a:srgbClr val="D60058">
                        <a:alpha val="30196"/>
                      </a:srgbClr>
                    </a:solidFill>
                  </a:tcPr>
                </a:tc>
                <a:tc>
                  <a:txBody>
                    <a:bodyPr/>
                    <a:lstStyle/>
                    <a:p>
                      <a:r>
                        <a:rPr lang="en-US" sz="1000" b="0" i="0" u="none" strike="noStrike" kern="1200" baseline="0" dirty="0">
                          <a:solidFill>
                            <a:srgbClr val="000000"/>
                          </a:solidFill>
                          <a:latin typeface="Arial" panose="020B0604020202020204" pitchFamily="34" charset="0"/>
                          <a:ea typeface="+mn-ea"/>
                          <a:cs typeface="Arial" panose="020B0604020202020204" pitchFamily="34" charset="0"/>
                        </a:rPr>
                        <a:t>Increased risk </a:t>
                      </a:r>
                      <a:endParaRPr lang="en-US" sz="1000" dirty="0">
                        <a:solidFill>
                          <a:srgbClr val="000000"/>
                        </a:solidFill>
                        <a:latin typeface="Arial" panose="020B0604020202020204" pitchFamily="34" charset="0"/>
                        <a:cs typeface="Arial" panose="020B0604020202020204" pitchFamily="34" charset="0"/>
                      </a:endParaRPr>
                    </a:p>
                  </a:txBody>
                  <a:tcPr>
                    <a:solidFill>
                      <a:schemeClr val="bg1">
                        <a:lumMod val="95000"/>
                      </a:schemeClr>
                    </a:solidFill>
                  </a:tcPr>
                </a:tc>
                <a:tc>
                  <a:txBody>
                    <a:bodyPr/>
                    <a:lstStyle/>
                    <a:p>
                      <a:r>
                        <a:rPr lang="en-US" sz="1000" b="0" i="0" u="none" strike="noStrike" kern="1200" baseline="0" dirty="0">
                          <a:solidFill>
                            <a:srgbClr val="000000"/>
                          </a:solidFill>
                          <a:latin typeface="Arial" panose="020B0604020202020204" pitchFamily="34" charset="0"/>
                          <a:ea typeface="+mn-ea"/>
                          <a:cs typeface="Arial" panose="020B0604020202020204" pitchFamily="34" charset="0"/>
                        </a:rPr>
                        <a:t>No significant</a:t>
                      </a:r>
                    </a:p>
                    <a:p>
                      <a:r>
                        <a:rPr lang="en-US" sz="1000" b="0" i="0" u="none" strike="noStrike" kern="1200" baseline="0" dirty="0">
                          <a:solidFill>
                            <a:srgbClr val="000000"/>
                          </a:solidFill>
                          <a:latin typeface="Arial" panose="020B0604020202020204" pitchFamily="34" charset="0"/>
                          <a:ea typeface="+mn-ea"/>
                          <a:cs typeface="Arial" panose="020B0604020202020204" pitchFamily="34" charset="0"/>
                        </a:rPr>
                        <a:t>difference in risk </a:t>
                      </a:r>
                      <a:endParaRPr lang="en-US" sz="1000" dirty="0">
                        <a:solidFill>
                          <a:srgbClr val="000000"/>
                        </a:solidFill>
                        <a:latin typeface="Arial" panose="020B0604020202020204" pitchFamily="34" charset="0"/>
                        <a:cs typeface="Arial" panose="020B0604020202020204" pitchFamily="34" charset="0"/>
                      </a:endParaRPr>
                    </a:p>
                  </a:txBody>
                  <a:tcPr>
                    <a:solidFill>
                      <a:schemeClr val="bg1">
                        <a:lumMod val="95000"/>
                      </a:schemeClr>
                    </a:solidFill>
                  </a:tcPr>
                </a:tc>
                <a:tc>
                  <a:txBody>
                    <a:bodyPr/>
                    <a:lstStyle/>
                    <a:p>
                      <a:r>
                        <a:rPr lang="en-US" sz="1000" b="0" i="0" u="none" strike="noStrike" kern="1200" baseline="0" dirty="0">
                          <a:solidFill>
                            <a:srgbClr val="000000"/>
                          </a:solidFill>
                          <a:latin typeface="Arial" panose="020B0604020202020204" pitchFamily="34" charset="0"/>
                          <a:ea typeface="+mn-ea"/>
                          <a:cs typeface="Arial" panose="020B0604020202020204" pitchFamily="34" charset="0"/>
                        </a:rPr>
                        <a:t>No significant difference in risk</a:t>
                      </a:r>
                      <a:endParaRPr lang="en-US" sz="1000" dirty="0">
                        <a:solidFill>
                          <a:srgbClr val="000000"/>
                        </a:solidFill>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589592162"/>
                  </a:ext>
                </a:extLst>
              </a:tr>
              <a:tr h="490467">
                <a:tc>
                  <a:txBody>
                    <a:bodyPr/>
                    <a:lstStyle/>
                    <a:p>
                      <a:r>
                        <a:rPr lang="en-US" sz="1000" b="1" i="0" u="none" strike="noStrike" kern="1200" baseline="0" dirty="0">
                          <a:solidFill>
                            <a:srgbClr val="00407F"/>
                          </a:solidFill>
                          <a:latin typeface="Arial" panose="020B0604020202020204" pitchFamily="34" charset="0"/>
                          <a:ea typeface="+mn-ea"/>
                          <a:cs typeface="Arial" panose="020B0604020202020204" pitchFamily="34" charset="0"/>
                        </a:rPr>
                        <a:t>Sudden cardiac death</a:t>
                      </a:r>
                      <a:endParaRPr lang="en-US" sz="1000" b="1" dirty="0">
                        <a:solidFill>
                          <a:srgbClr val="00407F"/>
                        </a:solidFill>
                        <a:latin typeface="Arial" panose="020B0604020202020204" pitchFamily="34" charset="0"/>
                        <a:cs typeface="Arial" panose="020B0604020202020204" pitchFamily="34" charset="0"/>
                      </a:endParaRPr>
                    </a:p>
                  </a:txBody>
                  <a:tcPr>
                    <a:lnB w="12700" cap="flat" cmpd="sng" algn="ctr">
                      <a:solidFill>
                        <a:srgbClr val="00407F"/>
                      </a:solidFill>
                      <a:prstDash val="solid"/>
                      <a:round/>
                      <a:headEnd type="none" w="med" len="med"/>
                      <a:tailEnd type="none" w="med" len="med"/>
                    </a:lnB>
                    <a:solidFill>
                      <a:srgbClr val="00FD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solidFill>
                            <a:srgbClr val="000000"/>
                          </a:solidFill>
                          <a:latin typeface="Arial" panose="020B0604020202020204" pitchFamily="34" charset="0"/>
                          <a:cs typeface="Arial" panose="020B0604020202020204" pitchFamily="34" charset="0"/>
                        </a:rPr>
                        <a:t>Inconclusive results </a:t>
                      </a:r>
                    </a:p>
                  </a:txBody>
                  <a:tcPr>
                    <a:lnB w="12700" cap="flat" cmpd="sng" algn="ctr">
                      <a:solidFill>
                        <a:srgbClr val="00407F"/>
                      </a:solidFill>
                      <a:prstDash val="solid"/>
                      <a:round/>
                      <a:headEnd type="none" w="med" len="med"/>
                      <a:tailEnd type="none" w="med" len="med"/>
                    </a:lnB>
                    <a:solidFill>
                      <a:srgbClr val="D60058">
                        <a:alpha val="30196"/>
                      </a:srgbClr>
                    </a:solidFill>
                  </a:tcPr>
                </a:tc>
                <a:tc>
                  <a:txBody>
                    <a:bodyPr/>
                    <a:lstStyle/>
                    <a:p>
                      <a:r>
                        <a:rPr lang="en-US" sz="1000" b="0" i="0" u="none" strike="noStrike" kern="1200" baseline="0" dirty="0">
                          <a:solidFill>
                            <a:srgbClr val="000000"/>
                          </a:solidFill>
                          <a:latin typeface="Arial" panose="020B0604020202020204" pitchFamily="34" charset="0"/>
                          <a:ea typeface="+mn-ea"/>
                          <a:cs typeface="Arial" panose="020B0604020202020204" pitchFamily="34" charset="0"/>
                        </a:rPr>
                        <a:t>Increased risk </a:t>
                      </a:r>
                      <a:br>
                        <a:rPr lang="en-US" sz="1000" b="0" i="0" u="none" strike="noStrike" kern="1200" baseline="0" dirty="0">
                          <a:solidFill>
                            <a:srgbClr val="000000"/>
                          </a:solidFill>
                          <a:latin typeface="Arial" panose="020B0604020202020204" pitchFamily="34" charset="0"/>
                          <a:ea typeface="+mn-ea"/>
                          <a:cs typeface="Arial" panose="020B0604020202020204" pitchFamily="34" charset="0"/>
                        </a:rPr>
                      </a:br>
                      <a:endParaRPr lang="en-US" sz="1000" dirty="0">
                        <a:solidFill>
                          <a:srgbClr val="000000"/>
                        </a:solidFill>
                        <a:latin typeface="Arial" panose="020B0604020202020204" pitchFamily="34" charset="0"/>
                        <a:cs typeface="Arial" panose="020B0604020202020204" pitchFamily="34" charset="0"/>
                      </a:endParaRPr>
                    </a:p>
                  </a:txBody>
                  <a:tcPr>
                    <a:lnB w="12700" cap="flat" cmpd="sng" algn="ctr">
                      <a:solidFill>
                        <a:srgbClr val="00407F"/>
                      </a:solidFill>
                      <a:prstDash val="solid"/>
                      <a:round/>
                      <a:headEnd type="none" w="med" len="med"/>
                      <a:tailEnd type="none" w="med" len="med"/>
                    </a:lnB>
                    <a:solidFill>
                      <a:schemeClr val="bg1"/>
                    </a:solidFill>
                  </a:tcPr>
                </a:tc>
                <a:tc>
                  <a:txBody>
                    <a:bodyPr/>
                    <a:lstStyle/>
                    <a:p>
                      <a:r>
                        <a:rPr lang="en-US" sz="1000" dirty="0">
                          <a:solidFill>
                            <a:srgbClr val="000000"/>
                          </a:solidFill>
                          <a:latin typeface="Arial" panose="020B0604020202020204" pitchFamily="34" charset="0"/>
                          <a:cs typeface="Arial" panose="020B0604020202020204" pitchFamily="34" charset="0"/>
                        </a:rPr>
                        <a:t>No data available</a:t>
                      </a:r>
                    </a:p>
                  </a:txBody>
                  <a:tcPr>
                    <a:lnB w="12700" cap="flat" cmpd="sng" algn="ctr">
                      <a:solidFill>
                        <a:srgbClr val="00407F"/>
                      </a:solidFill>
                      <a:prstDash val="solid"/>
                      <a:round/>
                      <a:headEnd type="none" w="med" len="med"/>
                      <a:tailEnd type="none" w="med" len="med"/>
                    </a:lnB>
                    <a:solidFill>
                      <a:schemeClr val="bg1"/>
                    </a:solidFill>
                  </a:tcPr>
                </a:tc>
                <a:tc>
                  <a:txBody>
                    <a:bodyPr/>
                    <a:lstStyle/>
                    <a:p>
                      <a:r>
                        <a:rPr lang="en-US" sz="1000" b="0" i="0" u="none" strike="noStrike" kern="1200" baseline="0" dirty="0">
                          <a:solidFill>
                            <a:srgbClr val="000000"/>
                          </a:solidFill>
                          <a:latin typeface="Arial" panose="020B0604020202020204" pitchFamily="34" charset="0"/>
                          <a:ea typeface="+mn-ea"/>
                          <a:cs typeface="Arial" panose="020B0604020202020204" pitchFamily="34" charset="0"/>
                        </a:rPr>
                        <a:t>No significant difference in risk</a:t>
                      </a:r>
                      <a:endParaRPr lang="en-US" sz="1000" dirty="0">
                        <a:solidFill>
                          <a:srgbClr val="000000"/>
                        </a:solidFill>
                        <a:latin typeface="Arial" panose="020B0604020202020204" pitchFamily="34" charset="0"/>
                        <a:cs typeface="Arial" panose="020B0604020202020204" pitchFamily="34" charset="0"/>
                      </a:endParaRPr>
                    </a:p>
                  </a:txBody>
                  <a:tcPr>
                    <a:lnB w="12700" cap="flat" cmpd="sng" algn="ctr">
                      <a:solidFill>
                        <a:srgbClr val="00407F"/>
                      </a:solidFill>
                      <a:prstDash val="solid"/>
                      <a:round/>
                      <a:headEnd type="none" w="med" len="med"/>
                      <a:tailEnd type="none" w="med" len="med"/>
                    </a:lnB>
                    <a:solidFill>
                      <a:schemeClr val="bg1"/>
                    </a:solidFill>
                  </a:tcPr>
                </a:tc>
                <a:extLst>
                  <a:ext uri="{0D108BD9-81ED-4DB2-BD59-A6C34878D82A}">
                    <a16:rowId xmlns:a16="http://schemas.microsoft.com/office/drawing/2014/main" val="385435463"/>
                  </a:ext>
                </a:extLst>
              </a:tr>
            </a:tbl>
          </a:graphicData>
        </a:graphic>
      </p:graphicFrame>
      <p:sp>
        <p:nvSpPr>
          <p:cNvPr id="21" name="Text Box 8">
            <a:extLst>
              <a:ext uri="{FF2B5EF4-FFF2-40B4-BE49-F238E27FC236}">
                <a16:creationId xmlns:a16="http://schemas.microsoft.com/office/drawing/2014/main" id="{BDC6877C-714A-4ACB-B6BF-9366B4C77BF1}"/>
              </a:ext>
            </a:extLst>
          </p:cNvPr>
          <p:cNvSpPr txBox="1">
            <a:spLocks noChangeArrowheads="1"/>
          </p:cNvSpPr>
          <p:nvPr/>
        </p:nvSpPr>
        <p:spPr bwMode="auto">
          <a:xfrm>
            <a:off x="685800" y="5631048"/>
            <a:ext cx="8299009" cy="373987"/>
          </a:xfrm>
          <a:prstGeom prst="rect">
            <a:avLst/>
          </a:prstGeom>
          <a:noFill/>
          <a:ln w="9525">
            <a:noFill/>
            <a:miter lim="800000"/>
            <a:headEnd/>
            <a:tailEnd/>
          </a:ln>
        </p:spPr>
        <p:txBody>
          <a:bodyPr lIns="0" tIns="0" rIns="0" bIns="0" anchor="b" anchorCtr="0"/>
          <a:lstStyle/>
          <a:p>
            <a:pPr algn="l">
              <a:spcBef>
                <a:spcPts val="0"/>
              </a:spcBef>
              <a:spcAft>
                <a:spcPts val="0"/>
              </a:spcAft>
            </a:pPr>
            <a:r>
              <a:rPr lang="en-US" sz="700" dirty="0">
                <a:solidFill>
                  <a:srgbClr val="000000"/>
                </a:solidFill>
                <a:latin typeface="Arial" panose="020B0604020202020204" pitchFamily="34" charset="0"/>
                <a:cs typeface="Arial" panose="020B0604020202020204" pitchFamily="34" charset="0"/>
              </a:rPr>
              <a:t>These summaries are not representative of all the literature in the field.</a:t>
            </a:r>
          </a:p>
          <a:p>
            <a:r>
              <a:rPr lang="en-US" sz="700" dirty="0">
                <a:solidFill>
                  <a:srgbClr val="000000"/>
                </a:solidFill>
                <a:latin typeface="Arial" panose="020B0604020202020204" pitchFamily="34" charset="0"/>
                <a:cs typeface="Arial" panose="020B0604020202020204" pitchFamily="34" charset="0"/>
              </a:rPr>
              <a:t>ADT, androgen deprivation therapy; CAB, combined androgen blockade; CAD, coronary artery disease; CVD, cardiovascular disease; CVMM, cardiovascular mortality and morbidity; GnRH, gonadotropin-releasing hormone; IHD, ischemic heart disease; MI, myocardial infarction.</a:t>
            </a:r>
          </a:p>
          <a:p>
            <a:pPr algn="l">
              <a:spcBef>
                <a:spcPts val="0"/>
              </a:spcBef>
              <a:spcAft>
                <a:spcPts val="0"/>
              </a:spcAft>
            </a:pPr>
            <a:r>
              <a:rPr lang="en-US" sz="700" baseline="30000" dirty="0" err="1">
                <a:solidFill>
                  <a:srgbClr val="000000"/>
                </a:solidFill>
                <a:latin typeface="Arial" panose="020B0604020202020204" pitchFamily="34" charset="0"/>
                <a:cs typeface="Arial" panose="020B0604020202020204" pitchFamily="34" charset="0"/>
              </a:rPr>
              <a:t>a</a:t>
            </a:r>
            <a:r>
              <a:rPr lang="en-US" sz="700" dirty="0" err="1">
                <a:solidFill>
                  <a:srgbClr val="000000"/>
                </a:solidFill>
                <a:latin typeface="Arial" panose="020B0604020202020204" pitchFamily="34" charset="0"/>
                <a:cs typeface="Arial" panose="020B0604020202020204" pitchFamily="34" charset="0"/>
              </a:rPr>
              <a:t>Some</a:t>
            </a:r>
            <a:r>
              <a:rPr lang="en-US" sz="700" dirty="0">
                <a:solidFill>
                  <a:srgbClr val="000000"/>
                </a:solidFill>
                <a:latin typeface="Arial" panose="020B0604020202020204" pitchFamily="34" charset="0"/>
                <a:cs typeface="Arial" panose="020B0604020202020204" pitchFamily="34" charset="0"/>
              </a:rPr>
              <a:t> of the therapies evaluated in these studies were </a:t>
            </a:r>
            <a:r>
              <a:rPr lang="en-US" sz="700" dirty="0" err="1">
                <a:solidFill>
                  <a:srgbClr val="000000"/>
                </a:solidFill>
                <a:latin typeface="Arial" panose="020B0604020202020204" pitchFamily="34" charset="0"/>
                <a:cs typeface="Arial" panose="020B0604020202020204" pitchFamily="34" charset="0"/>
              </a:rPr>
              <a:t>goserelin</a:t>
            </a:r>
            <a:r>
              <a:rPr lang="en-US" sz="700" dirty="0">
                <a:solidFill>
                  <a:srgbClr val="000000"/>
                </a:solidFill>
                <a:latin typeface="Arial" panose="020B0604020202020204" pitchFamily="34" charset="0"/>
                <a:cs typeface="Arial" panose="020B0604020202020204" pitchFamily="34" charset="0"/>
              </a:rPr>
              <a:t>, </a:t>
            </a:r>
            <a:r>
              <a:rPr lang="en-US" sz="700" dirty="0" err="1">
                <a:solidFill>
                  <a:srgbClr val="000000"/>
                </a:solidFill>
                <a:latin typeface="Arial" panose="020B0604020202020204" pitchFamily="34" charset="0"/>
                <a:cs typeface="Arial" panose="020B0604020202020204" pitchFamily="34" charset="0"/>
              </a:rPr>
              <a:t>histrelin</a:t>
            </a:r>
            <a:r>
              <a:rPr lang="en-US" sz="700" dirty="0">
                <a:solidFill>
                  <a:srgbClr val="000000"/>
                </a:solidFill>
                <a:latin typeface="Arial" panose="020B0604020202020204" pitchFamily="34" charset="0"/>
                <a:cs typeface="Arial" panose="020B0604020202020204" pitchFamily="34" charset="0"/>
              </a:rPr>
              <a:t>, leuprorelin, and triptorelin. </a:t>
            </a:r>
            <a:r>
              <a:rPr lang="en-US" sz="700" b="0" i="0" u="none" strike="noStrike" baseline="30000" dirty="0" err="1">
                <a:solidFill>
                  <a:srgbClr val="000000"/>
                </a:solidFill>
                <a:latin typeface="Arial" panose="020B0604020202020204" pitchFamily="34" charset="0"/>
                <a:cs typeface="Arial" panose="020B0604020202020204" pitchFamily="34" charset="0"/>
              </a:rPr>
              <a:t>b</a:t>
            </a:r>
            <a:r>
              <a:rPr lang="en-US" sz="700" b="0" i="0" u="none" strike="noStrike" dirty="0" err="1">
                <a:solidFill>
                  <a:srgbClr val="000000"/>
                </a:solidFill>
                <a:latin typeface="Arial" panose="020B0604020202020204" pitchFamily="34" charset="0"/>
                <a:cs typeface="Arial" panose="020B0604020202020204" pitchFamily="34" charset="0"/>
              </a:rPr>
              <a:t>CAB</a:t>
            </a:r>
            <a:r>
              <a:rPr lang="en-US" sz="700" b="0" i="0" u="none" strike="noStrike" dirty="0">
                <a:solidFill>
                  <a:srgbClr val="000000"/>
                </a:solidFill>
                <a:latin typeface="Arial" panose="020B0604020202020204" pitchFamily="34" charset="0"/>
                <a:cs typeface="Arial" panose="020B0604020202020204" pitchFamily="34" charset="0"/>
              </a:rPr>
              <a:t> = (GnRH</a:t>
            </a:r>
            <a:r>
              <a:rPr lang="en-US" sz="700" b="0" i="0" u="none" strike="noStrike" baseline="0" dirty="0">
                <a:solidFill>
                  <a:srgbClr val="000000"/>
                </a:solidFill>
                <a:latin typeface="Arial" panose="020B0604020202020204" pitchFamily="34" charset="0"/>
                <a:cs typeface="Arial" panose="020B0604020202020204" pitchFamily="34" charset="0"/>
              </a:rPr>
              <a:t> agonist + antiandrogen) and antiandrogen (flutamide, bicalutamide, </a:t>
            </a:r>
            <a:r>
              <a:rPr lang="en-US" sz="700" b="0" i="0" u="none" strike="noStrike" baseline="0" dirty="0" err="1">
                <a:solidFill>
                  <a:srgbClr val="000000"/>
                </a:solidFill>
                <a:latin typeface="Arial" panose="020B0604020202020204" pitchFamily="34" charset="0"/>
                <a:cs typeface="Arial" panose="020B0604020202020204" pitchFamily="34" charset="0"/>
              </a:rPr>
              <a:t>nilutamide</a:t>
            </a:r>
            <a:r>
              <a:rPr lang="en-US" sz="700" b="0" i="0" u="none" strike="noStrike" baseline="0" dirty="0">
                <a:solidFill>
                  <a:srgbClr val="000000"/>
                </a:solidFill>
                <a:latin typeface="Arial" panose="020B0604020202020204" pitchFamily="34" charset="0"/>
                <a:cs typeface="Arial" panose="020B0604020202020204" pitchFamily="34" charset="0"/>
              </a:rPr>
              <a:t>).</a:t>
            </a:r>
            <a:endParaRPr lang="en-US" sz="700" dirty="0">
              <a:solidFill>
                <a:srgbClr val="000000"/>
              </a:solidFill>
              <a:latin typeface="Arial" panose="020B0604020202020204" pitchFamily="34" charset="0"/>
              <a:cs typeface="Arial" panose="020B0604020202020204" pitchFamily="34" charset="0"/>
            </a:endParaRPr>
          </a:p>
          <a:p>
            <a:pPr algn="l">
              <a:spcBef>
                <a:spcPts val="0"/>
              </a:spcBef>
              <a:spcAft>
                <a:spcPts val="0"/>
              </a:spcAft>
            </a:pPr>
            <a:r>
              <a:rPr lang="en-US" sz="7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Reference:</a:t>
            </a:r>
            <a:r>
              <a:rPr lang="en-US" sz="700" dirty="0">
                <a:solidFill>
                  <a:srgbClr val="000000"/>
                </a:solidFill>
                <a:effectLst/>
                <a:latin typeface="Arial" panose="020B0604020202020204" pitchFamily="34" charset="0"/>
                <a:ea typeface="Calibri" panose="020F0502020204030204" pitchFamily="34" charset="0"/>
                <a:cs typeface="Arial" panose="020B0604020202020204" pitchFamily="34" charset="0"/>
              </a:rPr>
              <a:t> Gupta D</a:t>
            </a:r>
            <a:r>
              <a:rPr lang="en-US" sz="700" dirty="0">
                <a:solidFill>
                  <a:srgbClr val="000000"/>
                </a:solidFill>
                <a:latin typeface="Arial" panose="020B0604020202020204" pitchFamily="34" charset="0"/>
                <a:ea typeface="Calibri" panose="020F0502020204030204" pitchFamily="34" charset="0"/>
                <a:cs typeface="Arial" panose="020B0604020202020204" pitchFamily="34" charset="0"/>
              </a:rPr>
              <a:t> et al</a:t>
            </a:r>
            <a:r>
              <a:rPr lang="en-US" sz="7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7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J Oncol </a:t>
            </a:r>
            <a:r>
              <a:rPr lang="en-US" sz="7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Pract</a:t>
            </a:r>
            <a:r>
              <a:rPr lang="en-US" sz="7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700" dirty="0">
                <a:solidFill>
                  <a:srgbClr val="000000"/>
                </a:solidFill>
                <a:effectLst/>
                <a:latin typeface="Arial" panose="020B0604020202020204" pitchFamily="34" charset="0"/>
                <a:ea typeface="Calibri" panose="020F0502020204030204" pitchFamily="34" charset="0"/>
                <a:cs typeface="Arial" panose="020B0604020202020204" pitchFamily="34" charset="0"/>
              </a:rPr>
              <a:t>2018;14(10):580-587</a:t>
            </a:r>
            <a:r>
              <a:rPr lang="en-US" sz="7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7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88B35CD4-E03D-114B-8B74-3F8DC2BC507B}"/>
              </a:ext>
            </a:extLst>
          </p:cNvPr>
          <p:cNvSpPr txBox="1"/>
          <p:nvPr/>
        </p:nvSpPr>
        <p:spPr>
          <a:xfrm>
            <a:off x="100013" y="6441663"/>
            <a:ext cx="387667"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4A4CFE6-E8D8-5D4D-AB7C-47703D32433E}" type="slidenum">
              <a:rPr kumimoji="0" lang="en-US" sz="1100" b="0" i="0" u="none" strike="noStrike" kern="1200" cap="none" spc="0" normalizeH="0" baseline="0" noProof="0" smtClean="0">
                <a:ln>
                  <a:noFill/>
                </a:ln>
                <a:solidFill>
                  <a:srgbClr val="00407F"/>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22</a:t>
            </a:fld>
            <a:endParaRPr kumimoji="0" lang="en-US" sz="1100" b="0" i="0" u="none" strike="noStrike" kern="1200" cap="none" spc="0" normalizeH="0" baseline="0" noProof="0" dirty="0">
              <a:ln>
                <a:noFill/>
              </a:ln>
              <a:solidFill>
                <a:srgbClr val="00407F"/>
              </a:solidFill>
              <a:effectLst/>
              <a:uLnTx/>
              <a:uFillTx/>
              <a:latin typeface="Calibri" panose="020F0502020204030204"/>
              <a:ea typeface="+mn-ea"/>
              <a:cs typeface="+mn-cs"/>
            </a:endParaRPr>
          </a:p>
        </p:txBody>
      </p:sp>
      <p:sp>
        <p:nvSpPr>
          <p:cNvPr id="10" name="Triangle 18">
            <a:extLst>
              <a:ext uri="{FF2B5EF4-FFF2-40B4-BE49-F238E27FC236}">
                <a16:creationId xmlns:a16="http://schemas.microsoft.com/office/drawing/2014/main" id="{EC30A56C-F1E0-44AD-8B2D-A3FC32B875F1}"/>
              </a:ext>
            </a:extLst>
          </p:cNvPr>
          <p:cNvSpPr/>
          <p:nvPr/>
        </p:nvSpPr>
        <p:spPr>
          <a:xfrm rot="5400000">
            <a:off x="298179" y="4639781"/>
            <a:ext cx="320947" cy="30377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6B01ADB-8C07-4D63-B37B-B89468BB931A}"/>
              </a:ext>
            </a:extLst>
          </p:cNvPr>
          <p:cNvSpPr/>
          <p:nvPr/>
        </p:nvSpPr>
        <p:spPr>
          <a:xfrm>
            <a:off x="561748" y="4706224"/>
            <a:ext cx="8001001" cy="421558"/>
          </a:xfrm>
          <a:prstGeom prst="rect">
            <a:avLst/>
          </a:prstGeom>
          <a:solidFill>
            <a:srgbClr val="00CAFF">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3E9AE2D1-EE3E-4050-81DE-751365E15865}"/>
              </a:ext>
            </a:extLst>
          </p:cNvPr>
          <p:cNvSpPr/>
          <p:nvPr/>
        </p:nvSpPr>
        <p:spPr bwMode="auto">
          <a:xfrm>
            <a:off x="714149" y="4803627"/>
            <a:ext cx="7951324" cy="215444"/>
          </a:xfrm>
          <a:prstGeom prst="rect">
            <a:avLst/>
          </a:prstGeom>
          <a:no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173038" marR="0" lvl="0" indent="-173038" defTabSz="457200" rtl="0" eaLnBrk="1" fontAlgn="auto" latinLnBrk="0" hangingPunct="1">
              <a:lnSpc>
                <a:spcPct val="100000"/>
              </a:lnSpc>
              <a:spcBef>
                <a:spcPts val="0"/>
              </a:spcBef>
              <a:spcAft>
                <a:spcPts val="0"/>
              </a:spcAft>
              <a:buClrTx/>
              <a:buSzTx/>
              <a:buFont typeface="Arial" panose="020B0604020202020204" pitchFamily="34" charset="0"/>
              <a:buChar char="•"/>
              <a:defRPr/>
            </a:pPr>
            <a:r>
              <a:rPr lang="en-US" sz="1400" b="1" dirty="0">
                <a:solidFill>
                  <a:srgbClr val="00407F"/>
                </a:solidFill>
                <a:latin typeface="Arial" panose="020B0604020202020204" pitchFamily="34" charset="0"/>
                <a:cs typeface="Arial" panose="020B0604020202020204" pitchFamily="34" charset="0"/>
              </a:rPr>
              <a:t>T</a:t>
            </a:r>
            <a:r>
              <a:rPr kumimoji="0" lang="en-US" sz="1400" b="1" i="0" u="none" strike="noStrike" kern="1200" cap="none" spc="0" normalizeH="0" baseline="0" noProof="0" dirty="0">
                <a:ln>
                  <a:noFill/>
                </a:ln>
                <a:solidFill>
                  <a:srgbClr val="00407F"/>
                </a:solidFill>
                <a:effectLst/>
                <a:uLnTx/>
                <a:uFillTx/>
                <a:latin typeface="Arial" panose="020B0604020202020204" pitchFamily="34" charset="0"/>
                <a:ea typeface="+mn-ea"/>
                <a:cs typeface="Arial" panose="020B0604020202020204" pitchFamily="34" charset="0"/>
              </a:rPr>
              <a:t>he effect of ADT on CVD has conflicting or inconclusive results</a:t>
            </a:r>
            <a:endParaRPr kumimoji="0" lang="en-US" sz="1400" b="1" i="0" u="none" strike="noStrike" kern="1200" cap="none" spc="0" normalizeH="0" baseline="30000" noProof="0" dirty="0">
              <a:ln>
                <a:noFill/>
              </a:ln>
              <a:solidFill>
                <a:srgbClr val="00407F"/>
              </a:solidFill>
              <a:effectLst/>
              <a:uLnTx/>
              <a:uFillTx/>
              <a:latin typeface="Arial" panose="020B0604020202020204" pitchFamily="34" charset="0"/>
              <a:ea typeface="+mn-ea"/>
              <a:cs typeface="Arial" panose="020B0604020202020204" pitchFamily="34" charset="0"/>
            </a:endParaRPr>
          </a:p>
        </p:txBody>
      </p:sp>
      <p:cxnSp>
        <p:nvCxnSpPr>
          <p:cNvPr id="14" name="Straight Connector 13">
            <a:extLst>
              <a:ext uri="{FF2B5EF4-FFF2-40B4-BE49-F238E27FC236}">
                <a16:creationId xmlns:a16="http://schemas.microsoft.com/office/drawing/2014/main" id="{87BB0820-6F6A-40B3-817F-FEC2E62A0E50}"/>
              </a:ext>
            </a:extLst>
          </p:cNvPr>
          <p:cNvCxnSpPr>
            <a:cxnSpLocks/>
          </p:cNvCxnSpPr>
          <p:nvPr/>
        </p:nvCxnSpPr>
        <p:spPr>
          <a:xfrm>
            <a:off x="561748" y="4814917"/>
            <a:ext cx="8001001" cy="0"/>
          </a:xfrm>
          <a:prstGeom prst="line">
            <a:avLst/>
          </a:prstGeom>
          <a:ln w="9525">
            <a:solidFill>
              <a:srgbClr val="00FDF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838A904-ACAC-44CA-87A0-46F540CF9BDD}"/>
              </a:ext>
            </a:extLst>
          </p:cNvPr>
          <p:cNvCxnSpPr>
            <a:cxnSpLocks/>
          </p:cNvCxnSpPr>
          <p:nvPr/>
        </p:nvCxnSpPr>
        <p:spPr>
          <a:xfrm>
            <a:off x="561748" y="5113091"/>
            <a:ext cx="8001001" cy="0"/>
          </a:xfrm>
          <a:prstGeom prst="line">
            <a:avLst/>
          </a:prstGeom>
          <a:ln w="9525">
            <a:solidFill>
              <a:srgbClr val="00FD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54275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997B05D-201E-44AE-B204-41B374720C7D}"/>
              </a:ext>
            </a:extLst>
          </p:cNvPr>
          <p:cNvSpPr txBox="1"/>
          <p:nvPr/>
        </p:nvSpPr>
        <p:spPr>
          <a:xfrm>
            <a:off x="685800" y="5387374"/>
            <a:ext cx="8506046" cy="615553"/>
          </a:xfrm>
          <a:prstGeom prst="rect">
            <a:avLst/>
          </a:prstGeom>
          <a:noFill/>
          <a:ln w="9525">
            <a:noFill/>
            <a:miter lim="800000"/>
            <a:headEnd/>
            <a:tailEnd/>
          </a:ln>
        </p:spPr>
        <p:txBody>
          <a:bodyPr lIns="0" tIns="0" rIns="0" bIns="0" anchor="b" anchorCtr="0"/>
          <a:lstStyle>
            <a:defPPr>
              <a:defRPr lang="en-US"/>
            </a:defPPr>
            <a:lvl1pPr algn="l">
              <a:spcBef>
                <a:spcPts val="0"/>
              </a:spcBef>
              <a:spcAft>
                <a:spcPts val="0"/>
              </a:spcAft>
              <a:defRPr sz="800" b="1">
                <a:solidFill>
                  <a:srgbClr val="000000"/>
                </a:solidFill>
                <a:effectLst/>
                <a:latin typeface="+mn-lt"/>
                <a:ea typeface="Calibri" panose="020F0502020204030204" pitchFamily="34" charset="0"/>
                <a:cs typeface="Calibri" panose="020F0502020204030204" pitchFamily="34" charset="0"/>
              </a:defRPr>
            </a:lvl1pPr>
          </a:lstStyle>
          <a:p>
            <a:r>
              <a:rPr lang="en-US" sz="700" b="0" dirty="0">
                <a:latin typeface="Arial" panose="020B0604020202020204" pitchFamily="34" charset="0"/>
                <a:cs typeface="Arial" panose="020B0604020202020204" pitchFamily="34" charset="0"/>
              </a:rPr>
              <a:t>ADT, androgen deprivation therapy; AS, active surveillance; CI, confidence interval; CV, cardiovascular; CVM, cardiovascular mortality; HR, hazard ratio; WW, watchful waiting.</a:t>
            </a:r>
            <a:endParaRPr lang="en-US" sz="700" b="0" baseline="30000" dirty="0">
              <a:latin typeface="Arial" panose="020B0604020202020204" pitchFamily="34" charset="0"/>
              <a:cs typeface="Arial" panose="020B0604020202020204" pitchFamily="34" charset="0"/>
            </a:endParaRPr>
          </a:p>
          <a:p>
            <a:r>
              <a:rPr lang="en-US" sz="700" b="0" baseline="30000" dirty="0">
                <a:latin typeface="Arial" panose="020B0604020202020204" pitchFamily="34" charset="0"/>
                <a:cs typeface="Arial" panose="020B0604020202020204" pitchFamily="34" charset="0"/>
              </a:rPr>
              <a:t>a </a:t>
            </a:r>
            <a:r>
              <a:rPr lang="en-US" sz="700" b="0" dirty="0">
                <a:latin typeface="Arial" panose="020B0604020202020204" pitchFamily="34" charset="0"/>
                <a:cs typeface="Arial" panose="020B0604020202020204" pitchFamily="34" charset="0"/>
              </a:rPr>
              <a:t>Primary treatment was defined as local only (surgery or radiation), local and ADT (neoadjuvant, adjuvant, and/or salvage ADT), ADT only, or WW/AS. </a:t>
            </a:r>
          </a:p>
          <a:p>
            <a:r>
              <a:rPr lang="en-US" sz="700" b="0" u="none" strike="noStrike" baseline="30000" dirty="0" err="1">
                <a:latin typeface="Arial" panose="020B0604020202020204" pitchFamily="34" charset="0"/>
                <a:cs typeface="Arial" panose="020B0604020202020204" pitchFamily="34" charset="0"/>
              </a:rPr>
              <a:t>b</a:t>
            </a:r>
            <a:r>
              <a:rPr lang="en-US" sz="700" b="0" i="1" u="none" strike="noStrike" baseline="0" dirty="0" err="1">
                <a:latin typeface="Arial" panose="020B0604020202020204" pitchFamily="34" charset="0"/>
                <a:cs typeface="Arial" panose="020B0604020202020204" pitchFamily="34" charset="0"/>
              </a:rPr>
              <a:t>P</a:t>
            </a:r>
            <a:r>
              <a:rPr lang="en-US" sz="700" b="0" i="1" u="none" strike="noStrike" baseline="0" dirty="0">
                <a:latin typeface="Arial" panose="020B0604020202020204" pitchFamily="34" charset="0"/>
                <a:cs typeface="Arial" panose="020B0604020202020204" pitchFamily="34" charset="0"/>
              </a:rPr>
              <a:t> </a:t>
            </a:r>
            <a:r>
              <a:rPr lang="en-US" sz="700" b="0" i="0" u="none" strike="noStrike" baseline="0" dirty="0">
                <a:latin typeface="Arial" panose="020B0604020202020204" pitchFamily="34" charset="0"/>
                <a:cs typeface="Arial" panose="020B0604020202020204" pitchFamily="34" charset="0"/>
              </a:rPr>
              <a:t>value significant for treatment, age, clinical stage, prostate-specific antigen, and cardiac disease.</a:t>
            </a:r>
          </a:p>
          <a:p>
            <a:r>
              <a:rPr lang="en-US" sz="700" dirty="0">
                <a:latin typeface="Arial" panose="020B0604020202020204" pitchFamily="34" charset="0"/>
                <a:cs typeface="Arial" panose="020B0604020202020204" pitchFamily="34" charset="0"/>
              </a:rPr>
              <a:t>Reference: </a:t>
            </a:r>
            <a:r>
              <a:rPr lang="en-US" sz="700" b="0" dirty="0" err="1">
                <a:latin typeface="Arial" panose="020B0604020202020204" pitchFamily="34" charset="0"/>
                <a:cs typeface="Arial" panose="020B0604020202020204" pitchFamily="34" charset="0"/>
              </a:rPr>
              <a:t>Punnen</a:t>
            </a:r>
            <a:r>
              <a:rPr lang="en-US" sz="700" b="0" dirty="0">
                <a:latin typeface="Arial" panose="020B0604020202020204" pitchFamily="34" charset="0"/>
                <a:cs typeface="Arial" panose="020B0604020202020204" pitchFamily="34" charset="0"/>
              </a:rPr>
              <a:t> S et al. </a:t>
            </a:r>
            <a:r>
              <a:rPr lang="en-US" sz="700" b="0" i="1" dirty="0">
                <a:latin typeface="Arial" panose="020B0604020202020204" pitchFamily="34" charset="0"/>
                <a:cs typeface="Arial" panose="020B0604020202020204" pitchFamily="34" charset="0"/>
              </a:rPr>
              <a:t>J Clin Oncol</a:t>
            </a:r>
            <a:r>
              <a:rPr lang="en-US" sz="700" b="0" dirty="0">
                <a:latin typeface="Arial" panose="020B0604020202020204" pitchFamily="34" charset="0"/>
                <a:cs typeface="Arial" panose="020B0604020202020204" pitchFamily="34" charset="0"/>
              </a:rPr>
              <a:t>. 2011;29(26):3510-3516. </a:t>
            </a:r>
          </a:p>
        </p:txBody>
      </p:sp>
      <p:graphicFrame>
        <p:nvGraphicFramePr>
          <p:cNvPr id="11" name="Table 17">
            <a:extLst>
              <a:ext uri="{FF2B5EF4-FFF2-40B4-BE49-F238E27FC236}">
                <a16:creationId xmlns:a16="http://schemas.microsoft.com/office/drawing/2014/main" id="{E2476AF8-A5B6-4BF6-B681-689AAA088DFE}"/>
              </a:ext>
            </a:extLst>
          </p:cNvPr>
          <p:cNvGraphicFramePr>
            <a:graphicFrameLocks noGrp="1"/>
          </p:cNvGraphicFramePr>
          <p:nvPr>
            <p:extLst>
              <p:ext uri="{D42A27DB-BD31-4B8C-83A1-F6EECF244321}">
                <p14:modId xmlns:p14="http://schemas.microsoft.com/office/powerpoint/2010/main" val="117048952"/>
              </p:ext>
            </p:extLst>
          </p:nvPr>
        </p:nvGraphicFramePr>
        <p:xfrm>
          <a:off x="668402" y="2431813"/>
          <a:ext cx="8009255" cy="1325880"/>
        </p:xfrm>
        <a:graphic>
          <a:graphicData uri="http://schemas.openxmlformats.org/drawingml/2006/table">
            <a:tbl>
              <a:tblPr firstRow="1" bandRow="1">
                <a:tableStyleId>{5C22544A-7EE6-4342-B048-85BDC9FD1C3A}</a:tableStyleId>
              </a:tblPr>
              <a:tblGrid>
                <a:gridCol w="3276837">
                  <a:extLst>
                    <a:ext uri="{9D8B030D-6E8A-4147-A177-3AD203B41FA5}">
                      <a16:colId xmlns:a16="http://schemas.microsoft.com/office/drawing/2014/main" val="1052265340"/>
                    </a:ext>
                  </a:extLst>
                </a:gridCol>
                <a:gridCol w="2091387">
                  <a:extLst>
                    <a:ext uri="{9D8B030D-6E8A-4147-A177-3AD203B41FA5}">
                      <a16:colId xmlns:a16="http://schemas.microsoft.com/office/drawing/2014/main" val="1492867064"/>
                    </a:ext>
                  </a:extLst>
                </a:gridCol>
                <a:gridCol w="2641031">
                  <a:extLst>
                    <a:ext uri="{9D8B030D-6E8A-4147-A177-3AD203B41FA5}">
                      <a16:colId xmlns:a16="http://schemas.microsoft.com/office/drawing/2014/main" val="899229908"/>
                    </a:ext>
                  </a:extLst>
                </a:gridCol>
              </a:tblGrid>
              <a:tr h="208394">
                <a:tc rowSpan="2">
                  <a:txBody>
                    <a:bodyPr/>
                    <a:lstStyle/>
                    <a:p>
                      <a:endParaRPr lang="en-US" sz="1200" dirty="0">
                        <a:latin typeface="Arial" panose="020B0604020202020204" pitchFamily="34" charset="0"/>
                        <a:cs typeface="Arial" panose="020B0604020202020204" pitchFamily="34" charset="0"/>
                      </a:endParaRPr>
                    </a:p>
                  </a:txBody>
                  <a:tcPr>
                    <a:lnB w="12700" cap="flat" cmpd="sng" algn="ctr">
                      <a:solidFill>
                        <a:srgbClr val="00FDFF"/>
                      </a:solidFill>
                      <a:prstDash val="solid"/>
                      <a:round/>
                      <a:headEnd type="none" w="med" len="med"/>
                      <a:tailEnd type="none" w="med" len="med"/>
                    </a:lnB>
                    <a:solidFill>
                      <a:srgbClr val="00407F"/>
                    </a:solidFill>
                  </a:tcPr>
                </a:tc>
                <a:tc gridSpan="2">
                  <a:txBody>
                    <a:bodyPr/>
                    <a:lstStyle/>
                    <a:p>
                      <a:pPr algn="ctr"/>
                      <a:r>
                        <a:rPr lang="en-US" sz="1200" dirty="0" err="1">
                          <a:latin typeface="Arial" panose="020B0604020202020204" pitchFamily="34" charset="0"/>
                          <a:cs typeface="Arial" panose="020B0604020202020204" pitchFamily="34" charset="0"/>
                        </a:rPr>
                        <a:t>CV</a:t>
                      </a:r>
                      <a:r>
                        <a:rPr lang="en-US" sz="1200" baseline="30000" dirty="0" err="1">
                          <a:latin typeface="Arial" panose="020B0604020202020204" pitchFamily="34" charset="0"/>
                          <a:cs typeface="Arial" panose="020B0604020202020204" pitchFamily="34" charset="0"/>
                        </a:rPr>
                        <a:t>b</a:t>
                      </a:r>
                      <a:endParaRPr lang="en-US" sz="1200" baseline="30000" dirty="0">
                        <a:latin typeface="Arial" panose="020B0604020202020204" pitchFamily="34" charset="0"/>
                        <a:cs typeface="Arial" panose="020B0604020202020204" pitchFamily="34" charset="0"/>
                      </a:endParaRPr>
                    </a:p>
                  </a:txBody>
                  <a:tcPr>
                    <a:lnB w="12700" cap="flat" cmpd="sng" algn="ctr">
                      <a:solidFill>
                        <a:srgbClr val="00FDFF"/>
                      </a:solidFill>
                      <a:prstDash val="solid"/>
                      <a:round/>
                      <a:headEnd type="none" w="med" len="med"/>
                      <a:tailEnd type="none" w="med" len="med"/>
                    </a:lnB>
                    <a:solidFill>
                      <a:srgbClr val="00407F"/>
                    </a:solidFill>
                  </a:tcPr>
                </a:tc>
                <a:tc hMerge="1">
                  <a:txBody>
                    <a:bodyPr/>
                    <a:lstStyle/>
                    <a:p>
                      <a:endParaRPr lang="en-US"/>
                    </a:p>
                  </a:txBody>
                  <a:tcPr/>
                </a:tc>
                <a:extLst>
                  <a:ext uri="{0D108BD9-81ED-4DB2-BD59-A6C34878D82A}">
                    <a16:rowId xmlns:a16="http://schemas.microsoft.com/office/drawing/2014/main" val="3306127418"/>
                  </a:ext>
                </a:extLst>
              </a:tr>
              <a:tr h="208394">
                <a:tc vMerge="1">
                  <a:txBody>
                    <a:bodyPr/>
                    <a:lstStyle/>
                    <a:p>
                      <a:endParaRPr lang="en-US" dirty="0"/>
                    </a:p>
                  </a:txBody>
                  <a:tcPr/>
                </a:tc>
                <a:tc>
                  <a:txBody>
                    <a:bodyPr/>
                    <a:lstStyle/>
                    <a:p>
                      <a:pPr algn="ctr"/>
                      <a:r>
                        <a:rPr lang="en-US" sz="1200" b="1" dirty="0">
                          <a:solidFill>
                            <a:srgbClr val="00407F"/>
                          </a:solidFill>
                          <a:latin typeface="Arial" panose="020B0604020202020204" pitchFamily="34" charset="0"/>
                          <a:cs typeface="Arial" panose="020B0604020202020204" pitchFamily="34" charset="0"/>
                        </a:rPr>
                        <a:t>HR</a:t>
                      </a:r>
                    </a:p>
                  </a:txBody>
                  <a:tcPr>
                    <a:lnL w="12700" cap="flat" cmpd="sng" algn="ctr">
                      <a:solidFill>
                        <a:srgbClr val="00FDFF"/>
                      </a:solidFill>
                      <a:prstDash val="solid"/>
                      <a:round/>
                      <a:headEnd type="none" w="med" len="med"/>
                      <a:tailEnd type="none" w="med" len="med"/>
                    </a:lnL>
                    <a:lnT w="12700" cap="flat" cmpd="sng" algn="ctr">
                      <a:solidFill>
                        <a:srgbClr val="00FDFF"/>
                      </a:solidFill>
                      <a:prstDash val="solid"/>
                      <a:round/>
                      <a:headEnd type="none" w="med" len="med"/>
                      <a:tailEnd type="none" w="med" len="med"/>
                    </a:lnT>
                    <a:solidFill>
                      <a:srgbClr val="00FDFF"/>
                    </a:solidFill>
                  </a:tcPr>
                </a:tc>
                <a:tc>
                  <a:txBody>
                    <a:bodyPr/>
                    <a:lstStyle/>
                    <a:p>
                      <a:pPr algn="ctr"/>
                      <a:r>
                        <a:rPr lang="en-US" sz="1200" b="1" dirty="0">
                          <a:solidFill>
                            <a:srgbClr val="00407F"/>
                          </a:solidFill>
                          <a:latin typeface="Arial" panose="020B0604020202020204" pitchFamily="34" charset="0"/>
                          <a:cs typeface="Arial" panose="020B0604020202020204" pitchFamily="34" charset="0"/>
                        </a:rPr>
                        <a:t>95% CI</a:t>
                      </a:r>
                    </a:p>
                  </a:txBody>
                  <a:tcPr>
                    <a:lnT w="12700" cap="flat" cmpd="sng" algn="ctr">
                      <a:solidFill>
                        <a:srgbClr val="00FDFF"/>
                      </a:solidFill>
                      <a:prstDash val="solid"/>
                      <a:round/>
                      <a:headEnd type="none" w="med" len="med"/>
                      <a:tailEnd type="none" w="med" len="med"/>
                    </a:lnT>
                    <a:solidFill>
                      <a:srgbClr val="00FDFF"/>
                    </a:solidFill>
                  </a:tcPr>
                </a:tc>
                <a:extLst>
                  <a:ext uri="{0D108BD9-81ED-4DB2-BD59-A6C34878D82A}">
                    <a16:rowId xmlns:a16="http://schemas.microsoft.com/office/drawing/2014/main" val="3648459365"/>
                  </a:ext>
                </a:extLst>
              </a:tr>
              <a:tr h="196817">
                <a:tc>
                  <a:txBody>
                    <a:bodyPr/>
                    <a:lstStyle/>
                    <a:p>
                      <a:r>
                        <a:rPr lang="en-US" sz="1100" b="1" dirty="0">
                          <a:latin typeface="Arial" panose="020B0604020202020204" pitchFamily="34" charset="0"/>
                          <a:cs typeface="Arial" panose="020B0604020202020204" pitchFamily="34" charset="0"/>
                        </a:rPr>
                        <a:t>Local Only</a:t>
                      </a:r>
                    </a:p>
                  </a:txBody>
                  <a:tcPr>
                    <a:lnT w="12700" cap="flat" cmpd="sng" algn="ctr">
                      <a:solidFill>
                        <a:srgbClr val="00FDFF"/>
                      </a:solidFill>
                      <a:prstDash val="solid"/>
                      <a:round/>
                      <a:headEnd type="none" w="med" len="med"/>
                      <a:tailEnd type="none" w="med" len="med"/>
                    </a:lnT>
                    <a:solidFill>
                      <a:schemeClr val="bg1">
                        <a:lumMod val="85000"/>
                      </a:schemeClr>
                    </a:solidFill>
                  </a:tcPr>
                </a:tc>
                <a:tc>
                  <a:txBody>
                    <a:bodyPr/>
                    <a:lstStyle/>
                    <a:p>
                      <a:pPr algn="ctr"/>
                      <a:r>
                        <a:rPr lang="en-US" sz="1100" b="1" dirty="0">
                          <a:latin typeface="Arial" panose="020B0604020202020204" pitchFamily="34" charset="0"/>
                          <a:cs typeface="Arial" panose="020B0604020202020204" pitchFamily="34" charset="0"/>
                        </a:rPr>
                        <a:t>Reference</a:t>
                      </a:r>
                    </a:p>
                  </a:txBody>
                  <a:tcPr marL="0" marR="0">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latin typeface="Arial" panose="020B0604020202020204" pitchFamily="34" charset="0"/>
                          <a:cs typeface="Arial" panose="020B0604020202020204" pitchFamily="34" charset="0"/>
                        </a:rPr>
                        <a:t>Reference</a:t>
                      </a:r>
                    </a:p>
                  </a:txBody>
                  <a:tcPr>
                    <a:solidFill>
                      <a:schemeClr val="bg1">
                        <a:lumMod val="85000"/>
                      </a:schemeClr>
                    </a:solidFill>
                  </a:tcPr>
                </a:tc>
                <a:extLst>
                  <a:ext uri="{0D108BD9-81ED-4DB2-BD59-A6C34878D82A}">
                    <a16:rowId xmlns:a16="http://schemas.microsoft.com/office/drawing/2014/main" val="4123836336"/>
                  </a:ext>
                </a:extLst>
              </a:tr>
              <a:tr h="196817">
                <a:tc>
                  <a:txBody>
                    <a:bodyPr/>
                    <a:lstStyle/>
                    <a:p>
                      <a:r>
                        <a:rPr lang="en-US" sz="1100" b="1" dirty="0">
                          <a:latin typeface="Arial" panose="020B0604020202020204" pitchFamily="34" charset="0"/>
                          <a:cs typeface="Arial" panose="020B0604020202020204" pitchFamily="34" charset="0"/>
                        </a:rPr>
                        <a:t>Local + ADT</a:t>
                      </a:r>
                    </a:p>
                  </a:txBody>
                  <a:tcPr>
                    <a:solidFill>
                      <a:schemeClr val="bg1">
                        <a:lumMod val="85000"/>
                      </a:schemeClr>
                    </a:solidFill>
                  </a:tcPr>
                </a:tc>
                <a:tc>
                  <a:txBody>
                    <a:bodyPr/>
                    <a:lstStyle/>
                    <a:p>
                      <a:pPr algn="ctr"/>
                      <a:r>
                        <a:rPr lang="en-US" sz="1100" b="1" dirty="0">
                          <a:latin typeface="Arial" panose="020B0604020202020204" pitchFamily="34" charset="0"/>
                          <a:cs typeface="Arial" panose="020B0604020202020204" pitchFamily="34" charset="0"/>
                        </a:rPr>
                        <a:t>1.36</a:t>
                      </a:r>
                    </a:p>
                  </a:txBody>
                  <a:tcPr>
                    <a:solidFill>
                      <a:schemeClr val="bg1">
                        <a:lumMod val="85000"/>
                      </a:schemeClr>
                    </a:solidFill>
                  </a:tcPr>
                </a:tc>
                <a:tc>
                  <a:txBody>
                    <a:bodyPr/>
                    <a:lstStyle/>
                    <a:p>
                      <a:pPr algn="ctr"/>
                      <a:r>
                        <a:rPr lang="en-US" sz="1100" dirty="0">
                          <a:latin typeface="Arial" panose="020B0604020202020204" pitchFamily="34" charset="0"/>
                          <a:cs typeface="Arial" panose="020B0604020202020204" pitchFamily="34" charset="0"/>
                        </a:rPr>
                        <a:t>0.65 to 1.98</a:t>
                      </a:r>
                    </a:p>
                  </a:txBody>
                  <a:tcPr>
                    <a:solidFill>
                      <a:schemeClr val="bg1">
                        <a:lumMod val="85000"/>
                      </a:schemeClr>
                    </a:solidFill>
                  </a:tcPr>
                </a:tc>
                <a:extLst>
                  <a:ext uri="{0D108BD9-81ED-4DB2-BD59-A6C34878D82A}">
                    <a16:rowId xmlns:a16="http://schemas.microsoft.com/office/drawing/2014/main" val="549615706"/>
                  </a:ext>
                </a:extLst>
              </a:tr>
              <a:tr h="196817">
                <a:tc>
                  <a:txBody>
                    <a:bodyPr/>
                    <a:lstStyle/>
                    <a:p>
                      <a:r>
                        <a:rPr lang="en-US" sz="1100" b="1" dirty="0">
                          <a:latin typeface="Arial" panose="020B0604020202020204" pitchFamily="34" charset="0"/>
                          <a:cs typeface="Arial" panose="020B0604020202020204" pitchFamily="34" charset="0"/>
                        </a:rPr>
                        <a:t>WW/AS</a:t>
                      </a:r>
                    </a:p>
                  </a:txBody>
                  <a:tcPr>
                    <a:lnB w="12700" cap="flat" cmpd="sng" algn="ctr">
                      <a:solidFill>
                        <a:srgbClr val="00407F"/>
                      </a:solidFill>
                      <a:prstDash val="solid"/>
                      <a:round/>
                      <a:headEnd type="none" w="med" len="med"/>
                      <a:tailEnd type="none" w="med" len="med"/>
                    </a:lnB>
                    <a:solidFill>
                      <a:schemeClr val="bg1"/>
                    </a:solidFill>
                  </a:tcPr>
                </a:tc>
                <a:tc>
                  <a:txBody>
                    <a:bodyPr/>
                    <a:lstStyle/>
                    <a:p>
                      <a:pPr algn="ctr"/>
                      <a:r>
                        <a:rPr lang="en-US" sz="1100" b="1" dirty="0">
                          <a:latin typeface="Arial" panose="020B0604020202020204" pitchFamily="34" charset="0"/>
                          <a:cs typeface="Arial" panose="020B0604020202020204" pitchFamily="34" charset="0"/>
                        </a:rPr>
                        <a:t>2.46</a:t>
                      </a:r>
                    </a:p>
                  </a:txBody>
                  <a:tcPr>
                    <a:lnB w="12700" cap="flat" cmpd="sng" algn="ctr">
                      <a:solidFill>
                        <a:srgbClr val="00407F"/>
                      </a:solidFill>
                      <a:prstDash val="solid"/>
                      <a:round/>
                      <a:headEnd type="none" w="med" len="med"/>
                      <a:tailEnd type="none" w="med" len="med"/>
                    </a:lnB>
                    <a:solidFill>
                      <a:schemeClr val="bg1"/>
                    </a:solidFill>
                  </a:tcPr>
                </a:tc>
                <a:tc>
                  <a:txBody>
                    <a:bodyPr/>
                    <a:lstStyle/>
                    <a:p>
                      <a:pPr algn="ctr"/>
                      <a:r>
                        <a:rPr lang="en-US" sz="1100" dirty="0">
                          <a:latin typeface="Arial" panose="020B0604020202020204" pitchFamily="34" charset="0"/>
                          <a:cs typeface="Arial" panose="020B0604020202020204" pitchFamily="34" charset="0"/>
                        </a:rPr>
                        <a:t>1.53 to 3.95</a:t>
                      </a:r>
                    </a:p>
                  </a:txBody>
                  <a:tcPr>
                    <a:lnB w="12700" cap="flat" cmpd="sng" algn="ctr">
                      <a:solidFill>
                        <a:srgbClr val="00407F"/>
                      </a:solidFill>
                      <a:prstDash val="solid"/>
                      <a:round/>
                      <a:headEnd type="none" w="med" len="med"/>
                      <a:tailEnd type="none" w="med" len="med"/>
                    </a:lnB>
                    <a:solidFill>
                      <a:schemeClr val="bg1"/>
                    </a:solidFill>
                  </a:tcPr>
                </a:tc>
                <a:extLst>
                  <a:ext uri="{0D108BD9-81ED-4DB2-BD59-A6C34878D82A}">
                    <a16:rowId xmlns:a16="http://schemas.microsoft.com/office/drawing/2014/main" val="2282598881"/>
                  </a:ext>
                </a:extLst>
              </a:tr>
            </a:tbl>
          </a:graphicData>
        </a:graphic>
      </p:graphicFrame>
      <p:sp>
        <p:nvSpPr>
          <p:cNvPr id="16" name="Rectangle 15">
            <a:extLst>
              <a:ext uri="{FF2B5EF4-FFF2-40B4-BE49-F238E27FC236}">
                <a16:creationId xmlns:a16="http://schemas.microsoft.com/office/drawing/2014/main" id="{49A73788-656D-FC4D-801F-E9DDCDCCE0D3}"/>
              </a:ext>
            </a:extLst>
          </p:cNvPr>
          <p:cNvSpPr/>
          <p:nvPr/>
        </p:nvSpPr>
        <p:spPr>
          <a:xfrm>
            <a:off x="694944" y="4462325"/>
            <a:ext cx="8001000" cy="885815"/>
          </a:xfrm>
          <a:prstGeom prst="rect">
            <a:avLst/>
          </a:prstGeom>
          <a:solidFill>
            <a:srgbClr val="00CAFF">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6538" indent="-173038">
              <a:spcBef>
                <a:spcPts val="200"/>
              </a:spcBef>
              <a:buFont typeface="Arial" panose="020B0604020202020204" pitchFamily="34" charset="0"/>
              <a:buChar char="•"/>
            </a:pPr>
            <a:r>
              <a:rPr lang="en-US" sz="1100" b="1" dirty="0">
                <a:solidFill>
                  <a:srgbClr val="00407F"/>
                </a:solidFill>
                <a:latin typeface="Arial" panose="020B0604020202020204" pitchFamily="34" charset="0"/>
                <a:cs typeface="Arial" panose="020B0604020202020204" pitchFamily="34" charset="0"/>
              </a:rPr>
              <a:t>Propensity-matched patients on ADT did not show an association between ADT and CVM</a:t>
            </a:r>
          </a:p>
          <a:p>
            <a:pPr marL="236538" indent="-173038">
              <a:spcBef>
                <a:spcPts val="200"/>
              </a:spcBef>
              <a:buFont typeface="Arial" panose="020B0604020202020204" pitchFamily="34" charset="0"/>
              <a:buChar char="•"/>
            </a:pPr>
            <a:r>
              <a:rPr lang="en-US" sz="1100" b="1" dirty="0">
                <a:solidFill>
                  <a:srgbClr val="00407F"/>
                </a:solidFill>
                <a:latin typeface="Arial" panose="020B0604020202020204" pitchFamily="34" charset="0"/>
                <a:cs typeface="Arial" panose="020B0604020202020204" pitchFamily="34" charset="0"/>
              </a:rPr>
              <a:t>CVM was increased in the primary ADT group compared to local therapy</a:t>
            </a:r>
          </a:p>
          <a:p>
            <a:pPr marL="236538" indent="-173038">
              <a:spcBef>
                <a:spcPts val="200"/>
              </a:spcBef>
              <a:buFont typeface="Arial" panose="020B0604020202020204" pitchFamily="34" charset="0"/>
              <a:buChar char="•"/>
            </a:pPr>
            <a:r>
              <a:rPr lang="en-US" sz="1100" b="1" dirty="0">
                <a:solidFill>
                  <a:srgbClr val="00407F"/>
                </a:solidFill>
                <a:latin typeface="Arial" panose="020B0604020202020204" pitchFamily="34" charset="0"/>
                <a:cs typeface="Arial" panose="020B0604020202020204" pitchFamily="34" charset="0"/>
              </a:rPr>
              <a:t>The addition of ADT to local therapy did not increase CVM</a:t>
            </a:r>
          </a:p>
          <a:p>
            <a:pPr marL="236538" indent="-173038">
              <a:spcBef>
                <a:spcPts val="200"/>
              </a:spcBef>
              <a:buFont typeface="Arial" panose="020B0604020202020204" pitchFamily="34" charset="0"/>
              <a:buChar char="•"/>
            </a:pPr>
            <a:r>
              <a:rPr lang="en-US" sz="1100" b="1" dirty="0">
                <a:solidFill>
                  <a:srgbClr val="00407F"/>
                </a:solidFill>
                <a:latin typeface="Arial" panose="020B0604020202020204" pitchFamily="34" charset="0"/>
                <a:cs typeface="Arial" panose="020B0604020202020204" pitchFamily="34" charset="0"/>
              </a:rPr>
              <a:t>Patients managed with no active treatment experienced increased CVM compared to healthy controls</a:t>
            </a:r>
          </a:p>
        </p:txBody>
      </p:sp>
      <p:cxnSp>
        <p:nvCxnSpPr>
          <p:cNvPr id="19" name="Straight Connector 18">
            <a:extLst>
              <a:ext uri="{FF2B5EF4-FFF2-40B4-BE49-F238E27FC236}">
                <a16:creationId xmlns:a16="http://schemas.microsoft.com/office/drawing/2014/main" id="{9D55EB56-6445-4340-A55E-E0DF1C7D6B82}"/>
              </a:ext>
            </a:extLst>
          </p:cNvPr>
          <p:cNvCxnSpPr>
            <a:cxnSpLocks/>
          </p:cNvCxnSpPr>
          <p:nvPr/>
        </p:nvCxnSpPr>
        <p:spPr>
          <a:xfrm>
            <a:off x="694944" y="4462325"/>
            <a:ext cx="8001000" cy="0"/>
          </a:xfrm>
          <a:prstGeom prst="line">
            <a:avLst/>
          </a:prstGeom>
          <a:ln w="9525">
            <a:solidFill>
              <a:srgbClr val="00FDFF"/>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FBAD39A-6ACC-D04B-8B04-6A034D771368}"/>
              </a:ext>
            </a:extLst>
          </p:cNvPr>
          <p:cNvCxnSpPr>
            <a:cxnSpLocks/>
          </p:cNvCxnSpPr>
          <p:nvPr/>
        </p:nvCxnSpPr>
        <p:spPr>
          <a:xfrm>
            <a:off x="676657" y="5348139"/>
            <a:ext cx="8001000" cy="0"/>
          </a:xfrm>
          <a:prstGeom prst="line">
            <a:avLst/>
          </a:prstGeom>
          <a:ln w="9525">
            <a:solidFill>
              <a:srgbClr val="00FDFF"/>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C7C9ABB5-68B4-6244-8E11-0B97C8DBBCBD}"/>
              </a:ext>
            </a:extLst>
          </p:cNvPr>
          <p:cNvSpPr/>
          <p:nvPr/>
        </p:nvSpPr>
        <p:spPr bwMode="auto">
          <a:xfrm>
            <a:off x="885553" y="4863540"/>
            <a:ext cx="7629379" cy="352647"/>
          </a:xfrm>
          <a:prstGeom prst="rect">
            <a:avLst/>
          </a:prstGeom>
          <a:no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228600" indent="-228600">
              <a:spcBef>
                <a:spcPts val="300"/>
              </a:spcBef>
              <a:buFont typeface="Arial" panose="020B0604020202020204" pitchFamily="34" charset="0"/>
              <a:buChar char="•"/>
            </a:pPr>
            <a:endParaRPr lang="en-US" sz="1200" b="1" dirty="0">
              <a:solidFill>
                <a:srgbClr val="00407F"/>
              </a:solidFill>
              <a:latin typeface="Arial" panose="020B0604020202020204" pitchFamily="34" charset="0"/>
              <a:cs typeface="Arial" panose="020B0604020202020204" pitchFamily="34" charset="0"/>
            </a:endParaRPr>
          </a:p>
        </p:txBody>
      </p:sp>
      <p:sp>
        <p:nvSpPr>
          <p:cNvPr id="15" name="Title 1">
            <a:extLst>
              <a:ext uri="{FF2B5EF4-FFF2-40B4-BE49-F238E27FC236}">
                <a16:creationId xmlns:a16="http://schemas.microsoft.com/office/drawing/2014/main" id="{EBC7157C-B4EE-4595-A5F5-8BC4F2958195}"/>
              </a:ext>
            </a:extLst>
          </p:cNvPr>
          <p:cNvSpPr txBox="1">
            <a:spLocks/>
          </p:cNvSpPr>
          <p:nvPr/>
        </p:nvSpPr>
        <p:spPr>
          <a:xfrm>
            <a:off x="606626" y="78617"/>
            <a:ext cx="7886700" cy="107153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b="1" kern="1200">
                <a:solidFill>
                  <a:srgbClr val="1F497D"/>
                </a:solidFill>
                <a:latin typeface="+mj-lt"/>
                <a:ea typeface="+mj-ea"/>
                <a:cs typeface="+mj-cs"/>
              </a:defRPr>
            </a:lvl1pPr>
          </a:lstStyle>
          <a:p>
            <a:r>
              <a:rPr lang="en-US" sz="2400" dirty="0">
                <a:latin typeface="Arial" panose="020B0604020202020204" pitchFamily="34" charset="0"/>
                <a:cs typeface="Arial" panose="020B0604020202020204" pitchFamily="34" charset="0"/>
              </a:rPr>
              <a:t>Association Between ADT and CVM</a:t>
            </a:r>
            <a:endParaRPr lang="en-US" sz="11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2703E3BA-465C-4DCA-AFD7-C932E9E9BED7}"/>
              </a:ext>
            </a:extLst>
          </p:cNvPr>
          <p:cNvSpPr/>
          <p:nvPr/>
        </p:nvSpPr>
        <p:spPr>
          <a:xfrm>
            <a:off x="3931772" y="2992024"/>
            <a:ext cx="2103268" cy="726435"/>
          </a:xfrm>
          <a:prstGeom prst="rect">
            <a:avLst/>
          </a:prstGeom>
          <a:noFill/>
          <a:ln w="38100">
            <a:solidFill>
              <a:srgbClr val="D600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ontent Placeholder 2">
            <a:extLst>
              <a:ext uri="{FF2B5EF4-FFF2-40B4-BE49-F238E27FC236}">
                <a16:creationId xmlns:a16="http://schemas.microsoft.com/office/drawing/2014/main" id="{5544E033-7142-471B-9426-ED5AAB83A14A}"/>
              </a:ext>
            </a:extLst>
          </p:cNvPr>
          <p:cNvSpPr>
            <a:spLocks noGrp="1"/>
          </p:cNvSpPr>
          <p:nvPr>
            <p:ph idx="1"/>
          </p:nvPr>
        </p:nvSpPr>
        <p:spPr>
          <a:xfrm>
            <a:off x="589991" y="1335259"/>
            <a:ext cx="7996961" cy="895492"/>
          </a:xfrm>
        </p:spPr>
        <p:txBody>
          <a:bodyPr/>
          <a:lstStyle/>
          <a:p>
            <a:pPr marL="292100" indent="-292100" algn="l">
              <a:buClr>
                <a:srgbClr val="00407F"/>
              </a:buClr>
            </a:pPr>
            <a:r>
              <a:rPr lang="en-US" sz="1400" dirty="0" err="1">
                <a:latin typeface="Arial" panose="020B0604020202020204" pitchFamily="34" charset="0"/>
                <a:cs typeface="Arial" panose="020B0604020202020204" pitchFamily="34" charset="0"/>
              </a:rPr>
              <a:t>Punnen</a:t>
            </a:r>
            <a:r>
              <a:rPr lang="en-US" sz="1400" dirty="0">
                <a:latin typeface="Arial" panose="020B0604020202020204" pitchFamily="34" charset="0"/>
                <a:cs typeface="Arial" panose="020B0604020202020204" pitchFamily="34" charset="0"/>
              </a:rPr>
              <a:t> S et al. </a:t>
            </a:r>
            <a:r>
              <a:rPr lang="en-US" sz="1400" b="0" i="1" dirty="0">
                <a:latin typeface="Arial" panose="020B0604020202020204" pitchFamily="34" charset="0"/>
                <a:cs typeface="Arial" panose="020B0604020202020204" pitchFamily="34" charset="0"/>
              </a:rPr>
              <a:t>J Clin Oncol</a:t>
            </a:r>
            <a:r>
              <a:rPr lang="en-US" sz="1400" b="0" dirty="0">
                <a:latin typeface="Arial" panose="020B0604020202020204" pitchFamily="34" charset="0"/>
                <a:cs typeface="Arial" panose="020B0604020202020204" pitchFamily="34" charset="0"/>
              </a:rPr>
              <a:t>. 2011 reported in a r</a:t>
            </a:r>
            <a:r>
              <a:rPr lang="en-US" sz="1400" dirty="0">
                <a:latin typeface="Arial" panose="020B0604020202020204" pitchFamily="34" charset="0"/>
                <a:cs typeface="Arial" panose="020B0604020202020204" pitchFamily="34" charset="0"/>
              </a:rPr>
              <a:t>etrospective study of 7,248 men from the </a:t>
            </a:r>
            <a:r>
              <a:rPr lang="en-US" sz="1400" dirty="0" err="1">
                <a:latin typeface="Arial" panose="020B0604020202020204" pitchFamily="34" charset="0"/>
                <a:cs typeface="Arial" panose="020B0604020202020204" pitchFamily="34" charset="0"/>
              </a:rPr>
              <a:t>CaPSURE</a:t>
            </a:r>
            <a:r>
              <a:rPr lang="en-US" sz="1400" dirty="0">
                <a:latin typeface="Arial" panose="020B0604020202020204" pitchFamily="34" charset="0"/>
                <a:cs typeface="Arial" panose="020B0604020202020204" pitchFamily="34" charset="0"/>
              </a:rPr>
              <a:t> registry were analyzed to assessed the association between treatment selection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and cause of mortality</a:t>
            </a:r>
          </a:p>
        </p:txBody>
      </p:sp>
      <p:sp>
        <p:nvSpPr>
          <p:cNvPr id="22" name="TextBox 21">
            <a:extLst>
              <a:ext uri="{FF2B5EF4-FFF2-40B4-BE49-F238E27FC236}">
                <a16:creationId xmlns:a16="http://schemas.microsoft.com/office/drawing/2014/main" id="{8352528B-3BA4-C74A-A917-69869A6E939E}"/>
              </a:ext>
            </a:extLst>
          </p:cNvPr>
          <p:cNvSpPr txBox="1"/>
          <p:nvPr/>
        </p:nvSpPr>
        <p:spPr>
          <a:xfrm>
            <a:off x="100013" y="6441663"/>
            <a:ext cx="387667"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4A4CFE6-E8D8-5D4D-AB7C-47703D32433E}" type="slidenum">
              <a:rPr kumimoji="0" lang="en-US" sz="1100" b="0" i="0" u="none" strike="noStrike" kern="1200" cap="none" spc="0" normalizeH="0" baseline="0" noProof="0" smtClean="0">
                <a:ln>
                  <a:noFill/>
                </a:ln>
                <a:solidFill>
                  <a:srgbClr val="00407F"/>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23</a:t>
            </a:fld>
            <a:endParaRPr kumimoji="0" lang="en-US" sz="1100" b="0" i="0" u="none" strike="noStrike" kern="1200" cap="none" spc="0" normalizeH="0" baseline="0" noProof="0" dirty="0">
              <a:ln>
                <a:noFill/>
              </a:ln>
              <a:solidFill>
                <a:srgbClr val="00407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05390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774CD-BC62-453D-B62C-A32095816A45}"/>
              </a:ext>
            </a:extLst>
          </p:cNvPr>
          <p:cNvSpPr>
            <a:spLocks noGrp="1"/>
          </p:cNvSpPr>
          <p:nvPr>
            <p:ph type="title"/>
          </p:nvPr>
        </p:nvSpPr>
        <p:spPr>
          <a:xfrm>
            <a:off x="582703" y="227237"/>
            <a:ext cx="7886700" cy="1071536"/>
          </a:xfrm>
        </p:spPr>
        <p:txBody>
          <a:bodyPr anchor="b">
            <a:normAutofit/>
          </a:bodyPr>
          <a:lstStyle/>
          <a:p>
            <a:r>
              <a:rPr lang="en-US" sz="2400" i="0" u="none" strike="noStrike" baseline="0" dirty="0">
                <a:latin typeface="Arial" panose="020B0604020202020204" pitchFamily="34" charset="0"/>
                <a:cs typeface="Arial" panose="020B0604020202020204" pitchFamily="34" charset="0"/>
              </a:rPr>
              <a:t>Selection Bias and Outcome</a:t>
            </a:r>
            <a:br>
              <a:rPr lang="en-US" sz="2400" i="0" u="none" strike="noStrike" baseline="0" dirty="0">
                <a:latin typeface="Arial" panose="020B0604020202020204" pitchFamily="34" charset="0"/>
                <a:cs typeface="Arial" panose="020B0604020202020204" pitchFamily="34" charset="0"/>
              </a:rPr>
            </a:br>
            <a:endParaRPr lang="en-US" sz="11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C33002A-5B73-4390-8BD1-EAC5BC730A0F}"/>
              </a:ext>
            </a:extLst>
          </p:cNvPr>
          <p:cNvSpPr>
            <a:spLocks noGrp="1"/>
          </p:cNvSpPr>
          <p:nvPr>
            <p:ph idx="1"/>
          </p:nvPr>
        </p:nvSpPr>
        <p:spPr>
          <a:xfrm>
            <a:off x="602282" y="1377082"/>
            <a:ext cx="8110900" cy="4351338"/>
          </a:xfrm>
        </p:spPr>
        <p:txBody>
          <a:bodyPr/>
          <a:lstStyle/>
          <a:p>
            <a:pPr marL="342900" indent="-342900" algn="l">
              <a:buClr>
                <a:srgbClr val="00407F"/>
              </a:buClr>
            </a:pPr>
            <a:r>
              <a:rPr lang="en-US" sz="2000" dirty="0">
                <a:latin typeface="Arial" panose="020B0604020202020204" pitchFamily="34" charset="0"/>
                <a:cs typeface="Arial" panose="020B0604020202020204" pitchFamily="34" charset="0"/>
              </a:rPr>
              <a:t>The use of a large </a:t>
            </a:r>
            <a:r>
              <a:rPr lang="en-US" sz="2000" b="0" i="0" u="none" strike="noStrike" baseline="0" dirty="0">
                <a:latin typeface="Arial" panose="020B0604020202020204" pitchFamily="34" charset="0"/>
                <a:cs typeface="Arial" panose="020B0604020202020204" pitchFamily="34" charset="0"/>
              </a:rPr>
              <a:t>cohort of men in a national cancer registry</a:t>
            </a:r>
            <a:r>
              <a:rPr lang="en-US" sz="2000" dirty="0">
                <a:latin typeface="Arial" panose="020B0604020202020204" pitchFamily="34" charset="0"/>
                <a:cs typeface="Arial" panose="020B0604020202020204" pitchFamily="34" charset="0"/>
              </a:rPr>
              <a:t> d</a:t>
            </a:r>
            <a:r>
              <a:rPr lang="en-US" sz="2000" b="0" i="0" u="none" strike="noStrike" baseline="0" dirty="0">
                <a:latin typeface="Arial" panose="020B0604020202020204" pitchFamily="34" charset="0"/>
                <a:cs typeface="Arial" panose="020B0604020202020204" pitchFamily="34" charset="0"/>
              </a:rPr>
              <a:t>emonstrated that patients treated by WW/AS had an even higher risk of CVM than patients treated with primary ADT</a:t>
            </a:r>
            <a:r>
              <a:rPr lang="en-US" sz="2000" b="0" i="0" u="none" strike="noStrike" baseline="30000" dirty="0">
                <a:latin typeface="Arial" panose="020B0604020202020204" pitchFamily="34" charset="0"/>
                <a:cs typeface="Arial" panose="020B0604020202020204" pitchFamily="34" charset="0"/>
              </a:rPr>
              <a:t>1</a:t>
            </a:r>
          </a:p>
          <a:p>
            <a:pPr marL="573088" lvl="1" indent="-230188">
              <a:spcBef>
                <a:spcPts val="600"/>
              </a:spcBef>
              <a:buClr>
                <a:srgbClr val="00407F"/>
              </a:buClr>
              <a:buFont typeface="System Font Regular"/>
              <a:buChar char="–"/>
            </a:pPr>
            <a:r>
              <a:rPr lang="en-US" sz="1800" dirty="0">
                <a:latin typeface="Arial" panose="020B0604020202020204" pitchFamily="34" charset="0"/>
                <a:cs typeface="Arial" panose="020B0604020202020204" pitchFamily="34" charset="0"/>
              </a:rPr>
              <a:t>This suggests that unmeasured factors may affect treatment selection and confound the association between ADT and CV risk</a:t>
            </a:r>
          </a:p>
          <a:p>
            <a:pPr marL="573088" lvl="1" indent="-230188">
              <a:spcBef>
                <a:spcPts val="600"/>
              </a:spcBef>
              <a:buClr>
                <a:srgbClr val="00407F"/>
              </a:buClr>
              <a:buFont typeface="System Font Regular"/>
              <a:buChar char="–"/>
            </a:pPr>
            <a:r>
              <a:rPr lang="en-US" sz="1800" dirty="0">
                <a:latin typeface="Arial" panose="020B0604020202020204" pitchFamily="34" charset="0"/>
                <a:cs typeface="Arial" panose="020B0604020202020204" pitchFamily="34" charset="0"/>
              </a:rPr>
              <a:t>For instance, men who are selected for primary treatment with ADT are typically older in age or worse in overall health than men selected for definitive treatment and thereby may have an increased risk of CV death</a:t>
            </a:r>
          </a:p>
          <a:p>
            <a:pPr marL="242888" indent="-230188">
              <a:spcBef>
                <a:spcPts val="600"/>
              </a:spcBef>
              <a:buClr>
                <a:srgbClr val="00407F"/>
              </a:buClr>
              <a:buFont typeface="System Font Regular"/>
              <a:buChar char="–"/>
            </a:pPr>
            <a:r>
              <a:rPr lang="en-US" sz="2000" dirty="0">
                <a:latin typeface="Arial" panose="020B0604020202020204" pitchFamily="34" charset="0"/>
                <a:cs typeface="Arial" panose="020B0604020202020204" pitchFamily="34" charset="0"/>
              </a:rPr>
              <a:t>The mixed cohorts of both patients with and without existing CV risk,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distinguishing whether ADT is associated with the development of CVD or accelerating the progression of the existing disease remains unclear</a:t>
            </a:r>
            <a:r>
              <a:rPr lang="en-US" sz="2000" baseline="30000" dirty="0">
                <a:latin typeface="Arial" panose="020B0604020202020204" pitchFamily="34" charset="0"/>
                <a:cs typeface="Arial" panose="020B0604020202020204" pitchFamily="34" charset="0"/>
              </a:rPr>
              <a:t>2</a:t>
            </a:r>
          </a:p>
          <a:p>
            <a:pPr marL="573088" lvl="1" indent="-230188">
              <a:buClr>
                <a:srgbClr val="00407F"/>
              </a:buClr>
              <a:buFont typeface="System Font Regular"/>
              <a:buChar char="–"/>
            </a:pPr>
            <a:endParaRPr lang="en-US" sz="16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35373F40-2536-4E1B-A705-64E454940ECB}"/>
              </a:ext>
            </a:extLst>
          </p:cNvPr>
          <p:cNvSpPr txBox="1"/>
          <p:nvPr/>
        </p:nvSpPr>
        <p:spPr>
          <a:xfrm>
            <a:off x="602282" y="5741498"/>
            <a:ext cx="7179672" cy="307777"/>
          </a:xfrm>
          <a:prstGeom prst="rect">
            <a:avLst/>
          </a:prstGeom>
          <a:noFill/>
        </p:spPr>
        <p:txBody>
          <a:bodyPr wrap="square">
            <a:spAutoFit/>
          </a:bodyPr>
          <a:lstStyle/>
          <a:p>
            <a:pPr lvl="0">
              <a:defRPr/>
            </a:pPr>
            <a:r>
              <a:rPr kumimoji="0" 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ADT, androgen deprivation therapy; AS, active surveillance; </a:t>
            </a:r>
            <a:r>
              <a:rPr lang="en-US" sz="700" dirty="0">
                <a:solidFill>
                  <a:prstClr val="black"/>
                </a:solidFill>
                <a:latin typeface="Arial" panose="020B0604020202020204" pitchFamily="34" charset="0"/>
                <a:cs typeface="Arial" panose="020B0604020202020204" pitchFamily="34" charset="0"/>
              </a:rPr>
              <a:t>CV, cardiovascular; </a:t>
            </a:r>
            <a:r>
              <a:rPr lang="en-US" sz="700" dirty="0">
                <a:solidFill>
                  <a:srgbClr val="000000"/>
                </a:solidFill>
                <a:latin typeface="Arial" panose="020B0604020202020204" pitchFamily="34" charset="0"/>
                <a:ea typeface="Calibri" panose="020F0502020204030204" pitchFamily="34" charset="0"/>
                <a:cs typeface="Arial" panose="020B0604020202020204" pitchFamily="34" charset="0"/>
              </a:rPr>
              <a:t>CVD, cardiovascular disease; </a:t>
            </a:r>
            <a:r>
              <a:rPr lang="en-US" sz="700" dirty="0">
                <a:solidFill>
                  <a:prstClr val="black"/>
                </a:solidFill>
                <a:latin typeface="Arial" panose="020B0604020202020204" pitchFamily="34" charset="0"/>
                <a:cs typeface="Arial" panose="020B0604020202020204" pitchFamily="34" charset="0"/>
              </a:rPr>
              <a:t>CVM</a:t>
            </a:r>
            <a:r>
              <a:rPr kumimoji="0" 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cardiovascular mortality; WW, watchful waiting.</a:t>
            </a:r>
            <a:endParaRPr kumimoji="0" lang="en-US" sz="7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References: 1. </a:t>
            </a:r>
            <a:r>
              <a:rPr kumimoji="0" lang="en-US" sz="7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Punnen</a:t>
            </a:r>
            <a:r>
              <a:rPr kumimoji="0" 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 et al. </a:t>
            </a:r>
            <a:r>
              <a:rPr kumimoji="0" lang="en-US" sz="7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 Clin Oncol</a:t>
            </a:r>
            <a:r>
              <a:rPr kumimoji="0" 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2011;29(26):3510-3516. </a:t>
            </a:r>
            <a:r>
              <a:rPr kumimoji="0" lang="en-US" sz="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a:t>
            </a:r>
            <a:r>
              <a:rPr kumimoji="0" 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Haque R et al. </a:t>
            </a:r>
            <a:r>
              <a:rPr kumimoji="0" lang="en-US" sz="7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British Journal of Cancer </a:t>
            </a:r>
            <a:r>
              <a:rPr kumimoji="0" 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volume 117, pages 1233–1240 (2017).</a:t>
            </a:r>
          </a:p>
        </p:txBody>
      </p:sp>
      <p:sp>
        <p:nvSpPr>
          <p:cNvPr id="9" name="TextBox 8">
            <a:extLst>
              <a:ext uri="{FF2B5EF4-FFF2-40B4-BE49-F238E27FC236}">
                <a16:creationId xmlns:a16="http://schemas.microsoft.com/office/drawing/2014/main" id="{1241DEDD-37B2-5549-B3A0-AFE4D59EBC37}"/>
              </a:ext>
            </a:extLst>
          </p:cNvPr>
          <p:cNvSpPr txBox="1"/>
          <p:nvPr/>
        </p:nvSpPr>
        <p:spPr>
          <a:xfrm>
            <a:off x="100013" y="6441663"/>
            <a:ext cx="387667"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4A4CFE6-E8D8-5D4D-AB7C-47703D32433E}" type="slidenum">
              <a:rPr kumimoji="0" lang="en-US" sz="1100" b="0" i="0" u="none" strike="noStrike" kern="1200" cap="none" spc="0" normalizeH="0" baseline="0" noProof="0" smtClean="0">
                <a:ln>
                  <a:noFill/>
                </a:ln>
                <a:solidFill>
                  <a:srgbClr val="00407F"/>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24</a:t>
            </a:fld>
            <a:endParaRPr kumimoji="0" lang="en-US" sz="1100" b="0" i="0" u="none" strike="noStrike" kern="1200" cap="none" spc="0" normalizeH="0" baseline="0" noProof="0" dirty="0">
              <a:ln>
                <a:noFill/>
              </a:ln>
              <a:solidFill>
                <a:srgbClr val="00407F"/>
              </a:solidFill>
              <a:effectLst/>
              <a:uLnTx/>
              <a:uFillTx/>
              <a:latin typeface="Calibri" panose="020F0502020204030204"/>
              <a:ea typeface="+mn-ea"/>
              <a:cs typeface="+mn-cs"/>
            </a:endParaRPr>
          </a:p>
        </p:txBody>
      </p:sp>
      <p:sp>
        <p:nvSpPr>
          <p:cNvPr id="11" name="Triangle 18">
            <a:extLst>
              <a:ext uri="{FF2B5EF4-FFF2-40B4-BE49-F238E27FC236}">
                <a16:creationId xmlns:a16="http://schemas.microsoft.com/office/drawing/2014/main" id="{70573D0B-0FE7-D649-A20C-C155539F9122}"/>
              </a:ext>
            </a:extLst>
          </p:cNvPr>
          <p:cNvSpPr/>
          <p:nvPr/>
        </p:nvSpPr>
        <p:spPr>
          <a:xfrm rot="5400000">
            <a:off x="422230" y="4388088"/>
            <a:ext cx="320947" cy="30377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31588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D06F0D0-2018-274A-99F5-146290CB5891}"/>
              </a:ext>
            </a:extLst>
          </p:cNvPr>
          <p:cNvSpPr/>
          <p:nvPr/>
        </p:nvSpPr>
        <p:spPr>
          <a:xfrm>
            <a:off x="685799" y="4833215"/>
            <a:ext cx="8001001" cy="915534"/>
          </a:xfrm>
          <a:prstGeom prst="rect">
            <a:avLst/>
          </a:prstGeom>
          <a:solidFill>
            <a:srgbClr val="00CAFF">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8F73FA2-05F9-4576-8CC3-FF0D3FC7BC00}"/>
              </a:ext>
            </a:extLst>
          </p:cNvPr>
          <p:cNvSpPr>
            <a:spLocks noGrp="1"/>
          </p:cNvSpPr>
          <p:nvPr>
            <p:ph idx="1"/>
          </p:nvPr>
        </p:nvSpPr>
        <p:spPr>
          <a:xfrm>
            <a:off x="610362" y="1397411"/>
            <a:ext cx="8058150" cy="4351338"/>
          </a:xfrm>
        </p:spPr>
        <p:txBody>
          <a:bodyPr/>
          <a:lstStyle/>
          <a:p>
            <a:pPr marL="346075" indent="-346075" algn="l">
              <a:spcBef>
                <a:spcPts val="1200"/>
              </a:spcBef>
              <a:spcAft>
                <a:spcPts val="0"/>
              </a:spcAft>
            </a:pPr>
            <a:r>
              <a:rPr lang="en-US" sz="1800" dirty="0">
                <a:latin typeface="Arial" panose="020B0604020202020204" pitchFamily="34" charset="0"/>
                <a:cs typeface="Arial" panose="020B0604020202020204" pitchFamily="34" charset="0"/>
              </a:rPr>
              <a:t>There is a clear link between prostate cancer and cardiovascular disease related to preexisting factors </a:t>
            </a:r>
          </a:p>
          <a:p>
            <a:pPr marL="574675" lvl="1">
              <a:spcBef>
                <a:spcPts val="600"/>
              </a:spcBef>
              <a:buFont typeface="System Font Regular"/>
              <a:buChar char="–"/>
            </a:pPr>
            <a:r>
              <a:rPr lang="en-US" sz="1600" dirty="0">
                <a:latin typeface="Arial" panose="020B0604020202020204" pitchFamily="34" charset="0"/>
                <a:cs typeface="Arial" panose="020B0604020202020204" pitchFamily="34" charset="0"/>
              </a:rPr>
              <a:t>There is uncertainty between the relationship of ADT and CV; however, there are clinical and lifestyle methods to mitigate those factors</a:t>
            </a:r>
          </a:p>
          <a:p>
            <a:pPr marL="342900" indent="-342900">
              <a:spcBef>
                <a:spcPts val="1200"/>
              </a:spcBef>
              <a:buClr>
                <a:srgbClr val="1F497D"/>
              </a:buClr>
            </a:pPr>
            <a:r>
              <a:rPr lang="en-US" sz="1800" dirty="0">
                <a:effectLst/>
                <a:latin typeface="Arial" panose="020B0604020202020204" pitchFamily="34" charset="0"/>
                <a:cs typeface="Arial" panose="020B0604020202020204" pitchFamily="34" charset="0"/>
              </a:rPr>
              <a:t>Difference between agonists and an antagonist with respect to CV risk remain controversial</a:t>
            </a:r>
            <a:endParaRPr lang="en-US" sz="1800" dirty="0">
              <a:latin typeface="Arial" panose="020B0604020202020204" pitchFamily="34" charset="0"/>
              <a:cs typeface="Arial" panose="020B0604020202020204" pitchFamily="34" charset="0"/>
            </a:endParaRPr>
          </a:p>
          <a:p>
            <a:pPr>
              <a:spcBef>
                <a:spcPts val="1200"/>
              </a:spcBef>
            </a:pPr>
            <a:r>
              <a:rPr lang="en-US" sz="1800" dirty="0">
                <a:latin typeface="Arial" panose="020B0604020202020204" pitchFamily="34" charset="0"/>
                <a:cs typeface="Arial" panose="020B0604020202020204" pitchFamily="34" charset="0"/>
              </a:rPr>
              <a:t>A collaborative multidisciplinary approach is key to successfully managing the oncologic and cardiac comorbidities of this unique cohort of patients</a:t>
            </a:r>
          </a:p>
          <a:p>
            <a:pPr marL="0" indent="0" algn="l">
              <a:spcBef>
                <a:spcPts val="1200"/>
              </a:spcBef>
              <a:spcAft>
                <a:spcPts val="0"/>
              </a:spcAft>
              <a:buNone/>
            </a:pPr>
            <a:endParaRPr lang="en-US" sz="2200" dirty="0">
              <a:latin typeface="Arial" panose="020B0604020202020204" pitchFamily="34" charset="0"/>
              <a:cs typeface="Arial" panose="020B0604020202020204" pitchFamily="34" charset="0"/>
            </a:endParaRPr>
          </a:p>
          <a:p>
            <a:pPr algn="l">
              <a:spcBef>
                <a:spcPts val="1200"/>
              </a:spcBef>
              <a:spcAft>
                <a:spcPts val="0"/>
              </a:spcAft>
            </a:pPr>
            <a:endParaRPr lang="en-US" sz="2200"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DCA6091C-7841-4A0F-8FE1-E1A653D7271E}"/>
              </a:ext>
            </a:extLst>
          </p:cNvPr>
          <p:cNvSpPr>
            <a:spLocks noGrp="1"/>
          </p:cNvSpPr>
          <p:nvPr>
            <p:ph type="title"/>
          </p:nvPr>
        </p:nvSpPr>
        <p:spPr>
          <a:xfrm>
            <a:off x="682530" y="289195"/>
            <a:ext cx="6907079" cy="822620"/>
          </a:xfrm>
          <a:noFill/>
          <a:ln w="9525">
            <a:noFill/>
            <a:miter lim="800000"/>
            <a:headEnd/>
            <a:tailEnd/>
          </a:ln>
          <a:effectLst/>
        </p:spPr>
        <p:txBody>
          <a:bodyPr vert="horz" wrap="square" lIns="0" tIns="0" rIns="0" bIns="0" numCol="1" anchor="b" anchorCtr="0" compatLnSpc="1">
            <a:prstTxWarp prst="textNoShape">
              <a:avLst/>
            </a:prstTxWarp>
            <a:noAutofit/>
          </a:bodyPr>
          <a:lstStyle/>
          <a:p>
            <a:pPr>
              <a:lnSpc>
                <a:spcPts val="3060"/>
              </a:lnSpc>
            </a:pPr>
            <a:r>
              <a:rPr lang="en-US" sz="2400" dirty="0">
                <a:latin typeface="Arial" panose="020B0604020202020204" pitchFamily="34" charset="0"/>
                <a:cs typeface="Arial" panose="020B0604020202020204" pitchFamily="34" charset="0"/>
              </a:rPr>
              <a:t>Summary</a:t>
            </a:r>
          </a:p>
        </p:txBody>
      </p:sp>
      <p:sp>
        <p:nvSpPr>
          <p:cNvPr id="10" name="Triangle 18">
            <a:extLst>
              <a:ext uri="{FF2B5EF4-FFF2-40B4-BE49-F238E27FC236}">
                <a16:creationId xmlns:a16="http://schemas.microsoft.com/office/drawing/2014/main" id="{513E135D-BC5A-B14E-9B7C-4C15711929E1}"/>
              </a:ext>
            </a:extLst>
          </p:cNvPr>
          <p:cNvSpPr/>
          <p:nvPr/>
        </p:nvSpPr>
        <p:spPr>
          <a:xfrm rot="5400000">
            <a:off x="424992" y="4925808"/>
            <a:ext cx="320947" cy="30929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09F1ACB-7324-254A-9144-D0663F90838D}"/>
              </a:ext>
            </a:extLst>
          </p:cNvPr>
          <p:cNvSpPr/>
          <p:nvPr/>
        </p:nvSpPr>
        <p:spPr bwMode="auto">
          <a:xfrm>
            <a:off x="838199" y="4968414"/>
            <a:ext cx="7609687" cy="646331"/>
          </a:xfrm>
          <a:prstGeom prst="rect">
            <a:avLst/>
          </a:prstGeom>
          <a:no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173038" lvl="0" indent="-173038">
              <a:buFont typeface="Arial" panose="020B0604020202020204" pitchFamily="34" charset="0"/>
              <a:buChar char="•"/>
              <a:defRPr/>
            </a:pPr>
            <a:r>
              <a:rPr lang="en-US" sz="1400" b="1" dirty="0">
                <a:solidFill>
                  <a:srgbClr val="00407F"/>
                </a:solidFill>
                <a:latin typeface="Arial" panose="020B0604020202020204" pitchFamily="34" charset="0"/>
                <a:cs typeface="Arial" panose="020B0604020202020204" pitchFamily="34" charset="0"/>
              </a:rPr>
              <a:t>Given the fact that prostate cancer is often a long-lasting disease, a well-established diet and exercise program should be considered to maintain or even lower the risk of cardiovascular disease in our patients</a:t>
            </a:r>
          </a:p>
        </p:txBody>
      </p:sp>
      <p:cxnSp>
        <p:nvCxnSpPr>
          <p:cNvPr id="13" name="Straight Connector 12">
            <a:extLst>
              <a:ext uri="{FF2B5EF4-FFF2-40B4-BE49-F238E27FC236}">
                <a16:creationId xmlns:a16="http://schemas.microsoft.com/office/drawing/2014/main" id="{705EDFCA-30B4-9545-B6CF-5B1E28BC7A8C}"/>
              </a:ext>
            </a:extLst>
          </p:cNvPr>
          <p:cNvCxnSpPr>
            <a:cxnSpLocks/>
          </p:cNvCxnSpPr>
          <p:nvPr/>
        </p:nvCxnSpPr>
        <p:spPr>
          <a:xfrm>
            <a:off x="685800" y="4833215"/>
            <a:ext cx="8001001" cy="0"/>
          </a:xfrm>
          <a:prstGeom prst="line">
            <a:avLst/>
          </a:prstGeom>
          <a:ln w="9525">
            <a:solidFill>
              <a:srgbClr val="00FDF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28560E6-8FE8-FB43-A522-C913BFACB705}"/>
              </a:ext>
            </a:extLst>
          </p:cNvPr>
          <p:cNvCxnSpPr>
            <a:cxnSpLocks/>
          </p:cNvCxnSpPr>
          <p:nvPr/>
        </p:nvCxnSpPr>
        <p:spPr>
          <a:xfrm>
            <a:off x="685800" y="5748749"/>
            <a:ext cx="8001001" cy="0"/>
          </a:xfrm>
          <a:prstGeom prst="line">
            <a:avLst/>
          </a:prstGeom>
          <a:ln w="9525">
            <a:solidFill>
              <a:srgbClr val="00FDFF"/>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2E5A6C7-998C-F248-8506-A4FD3366B733}"/>
              </a:ext>
            </a:extLst>
          </p:cNvPr>
          <p:cNvSpPr txBox="1"/>
          <p:nvPr/>
        </p:nvSpPr>
        <p:spPr>
          <a:xfrm>
            <a:off x="100013" y="6441663"/>
            <a:ext cx="387667"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4A4CFE6-E8D8-5D4D-AB7C-47703D32433E}" type="slidenum">
              <a:rPr kumimoji="0" lang="en-US" sz="1100" b="0" i="0" u="none" strike="noStrike" kern="1200" cap="none" spc="0" normalizeH="0" baseline="0" noProof="0" smtClean="0">
                <a:ln>
                  <a:noFill/>
                </a:ln>
                <a:solidFill>
                  <a:srgbClr val="00407F"/>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25</a:t>
            </a:fld>
            <a:endParaRPr kumimoji="0" lang="en-US" sz="1100" b="0" i="0" u="none" strike="noStrike" kern="1200" cap="none" spc="0" normalizeH="0" baseline="0" noProof="0" dirty="0">
              <a:ln>
                <a:noFill/>
              </a:ln>
              <a:solidFill>
                <a:srgbClr val="00407F"/>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8E509838-8553-AF42-A659-56084EE13CE3}"/>
              </a:ext>
            </a:extLst>
          </p:cNvPr>
          <p:cNvSpPr txBox="1"/>
          <p:nvPr/>
        </p:nvSpPr>
        <p:spPr>
          <a:xfrm>
            <a:off x="6243712" y="6604084"/>
            <a:ext cx="2619628" cy="246221"/>
          </a:xfrm>
          <a:prstGeom prst="rect">
            <a:avLst/>
          </a:prstGeom>
          <a:noFill/>
        </p:spPr>
        <p:txBody>
          <a:bodyPr wrap="none" rtlCol="0">
            <a:spAutoFit/>
          </a:bodyPr>
          <a:lstStyle/>
          <a:p>
            <a:pPr algn="r"/>
            <a:r>
              <a:rPr lang="en-US" sz="1000" dirty="0">
                <a:solidFill>
                  <a:schemeClr val="bg1"/>
                </a:solidFill>
                <a:latin typeface="Arial" panose="020B0604020202020204" pitchFamily="34" charset="0"/>
                <a:cs typeface="Arial" panose="020B0604020202020204" pitchFamily="34" charset="0"/>
              </a:rPr>
              <a:t>ABBV-US-00939-E v1.0 Approved 07/2021</a:t>
            </a:r>
          </a:p>
        </p:txBody>
      </p:sp>
    </p:spTree>
    <p:extLst>
      <p:ext uri="{BB962C8B-B14F-4D97-AF65-F5344CB8AC3E}">
        <p14:creationId xmlns:p14="http://schemas.microsoft.com/office/powerpoint/2010/main" val="41074607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297951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night sky&#10;&#10;Description automatically generated">
            <a:extLst>
              <a:ext uri="{FF2B5EF4-FFF2-40B4-BE49-F238E27FC236}">
                <a16:creationId xmlns:a16="http://schemas.microsoft.com/office/drawing/2014/main" id="{3CEAD1A6-E469-994F-884B-255A0FC53255}"/>
              </a:ext>
            </a:extLst>
          </p:cNvPr>
          <p:cNvPicPr>
            <a:picLocks noChangeAspect="1"/>
          </p:cNvPicPr>
          <p:nvPr/>
        </p:nvPicPr>
        <p:blipFill rotWithShape="1">
          <a:blip r:embed="rId3"/>
          <a:srcRect t="5091" r="30595" b="9368"/>
          <a:stretch/>
        </p:blipFill>
        <p:spPr>
          <a:xfrm>
            <a:off x="0" y="0"/>
            <a:ext cx="9144000" cy="6858000"/>
          </a:xfrm>
          <a:prstGeom prst="rect">
            <a:avLst/>
          </a:prstGeom>
        </p:spPr>
      </p:pic>
      <p:sp>
        <p:nvSpPr>
          <p:cNvPr id="4" name="Rectangle 3">
            <a:extLst>
              <a:ext uri="{FF2B5EF4-FFF2-40B4-BE49-F238E27FC236}">
                <a16:creationId xmlns:a16="http://schemas.microsoft.com/office/drawing/2014/main" id="{5A0D3530-84F9-9A42-8D8C-0D781DB955D1}"/>
              </a:ext>
            </a:extLst>
          </p:cNvPr>
          <p:cNvSpPr/>
          <p:nvPr/>
        </p:nvSpPr>
        <p:spPr>
          <a:xfrm rot="16200000">
            <a:off x="2320498" y="-886068"/>
            <a:ext cx="3987800" cy="8610600"/>
          </a:xfrm>
          <a:prstGeom prst="rect">
            <a:avLst/>
          </a:prstGeom>
          <a:gradFill>
            <a:gsLst>
              <a:gs pos="0">
                <a:srgbClr val="002060">
                  <a:alpha val="24000"/>
                </a:srgbClr>
              </a:gs>
              <a:gs pos="98000">
                <a:srgbClr val="00206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802B9D12-B014-1044-9555-646FFFD36F17}"/>
              </a:ext>
            </a:extLst>
          </p:cNvPr>
          <p:cNvSpPr txBox="1">
            <a:spLocks/>
          </p:cNvSpPr>
          <p:nvPr/>
        </p:nvSpPr>
        <p:spPr>
          <a:xfrm>
            <a:off x="9097" y="2091260"/>
            <a:ext cx="9125805" cy="3321871"/>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Aft>
                <a:spcPts val="1200"/>
              </a:spcAft>
            </a:pPr>
            <a:r>
              <a:rPr lang="en-US" sz="2400" b="1" dirty="0">
                <a:solidFill>
                  <a:srgbClr val="46D7FF"/>
                </a:solidFill>
                <a:latin typeface="Arial" panose="020B0604020202020204" pitchFamily="34" charset="0"/>
                <a:cs typeface="Arial" panose="020B0604020202020204" pitchFamily="34" charset="0"/>
              </a:rPr>
              <a:t>Risk Factors Associated With </a:t>
            </a:r>
            <a:br>
              <a:rPr lang="en-US" sz="2400" b="1" dirty="0">
                <a:solidFill>
                  <a:srgbClr val="46D7FF"/>
                </a:solidFill>
                <a:latin typeface="Arial" panose="020B0604020202020204" pitchFamily="34" charset="0"/>
                <a:cs typeface="Arial" panose="020B0604020202020204" pitchFamily="34" charset="0"/>
              </a:rPr>
            </a:br>
            <a:r>
              <a:rPr lang="en-US" sz="2400" b="1" dirty="0">
                <a:solidFill>
                  <a:srgbClr val="46D7FF"/>
                </a:solidFill>
                <a:latin typeface="Arial" panose="020B0604020202020204" pitchFamily="34" charset="0"/>
                <a:cs typeface="Arial" panose="020B0604020202020204" pitchFamily="34" charset="0"/>
              </a:rPr>
              <a:t>Cardiovascular Disease in Men </a:t>
            </a:r>
            <a:br>
              <a:rPr lang="en-US" sz="2400" b="1" dirty="0">
                <a:solidFill>
                  <a:srgbClr val="46D7FF"/>
                </a:solidFill>
                <a:latin typeface="Arial" panose="020B0604020202020204" pitchFamily="34" charset="0"/>
                <a:cs typeface="Arial" panose="020B0604020202020204" pitchFamily="34" charset="0"/>
              </a:rPr>
            </a:br>
            <a:r>
              <a:rPr lang="en-US" sz="2400" b="1" dirty="0">
                <a:solidFill>
                  <a:srgbClr val="46D7FF"/>
                </a:solidFill>
                <a:latin typeface="Arial" panose="020B0604020202020204" pitchFamily="34" charset="0"/>
                <a:cs typeface="Arial" panose="020B0604020202020204" pitchFamily="34" charset="0"/>
              </a:rPr>
              <a:t>With Prostate Cancer</a:t>
            </a:r>
          </a:p>
        </p:txBody>
      </p:sp>
      <p:sp>
        <p:nvSpPr>
          <p:cNvPr id="6" name="Freeform 5">
            <a:extLst>
              <a:ext uri="{FF2B5EF4-FFF2-40B4-BE49-F238E27FC236}">
                <a16:creationId xmlns:a16="http://schemas.microsoft.com/office/drawing/2014/main" id="{F1277617-DB7A-7C4A-BFE1-223F713C044F}"/>
              </a:ext>
            </a:extLst>
          </p:cNvPr>
          <p:cNvSpPr/>
          <p:nvPr/>
        </p:nvSpPr>
        <p:spPr>
          <a:xfrm>
            <a:off x="-1" y="1435100"/>
            <a:ext cx="8636002" cy="3987800"/>
          </a:xfrm>
          <a:custGeom>
            <a:avLst/>
            <a:gdLst>
              <a:gd name="connsiteX0" fmla="*/ 0 w 5359400"/>
              <a:gd name="connsiteY0" fmla="*/ 3987800 h 3987800"/>
              <a:gd name="connsiteX1" fmla="*/ 5359400 w 5359400"/>
              <a:gd name="connsiteY1" fmla="*/ 3987800 h 3987800"/>
              <a:gd name="connsiteX2" fmla="*/ 5359400 w 5359400"/>
              <a:gd name="connsiteY2" fmla="*/ 0 h 3987800"/>
              <a:gd name="connsiteX3" fmla="*/ 1524000 w 5359400"/>
              <a:gd name="connsiteY3" fmla="*/ 0 h 3987800"/>
              <a:gd name="connsiteX4" fmla="*/ 1524000 w 5359400"/>
              <a:gd name="connsiteY4" fmla="*/ 0 h 3987800"/>
              <a:gd name="connsiteX0" fmla="*/ 0 w 5359400"/>
              <a:gd name="connsiteY0" fmla="*/ 3987800 h 3987800"/>
              <a:gd name="connsiteX1" fmla="*/ 5359400 w 5359400"/>
              <a:gd name="connsiteY1" fmla="*/ 3987800 h 3987800"/>
              <a:gd name="connsiteX2" fmla="*/ 5359400 w 5359400"/>
              <a:gd name="connsiteY2" fmla="*/ 0 h 3987800"/>
              <a:gd name="connsiteX3" fmla="*/ 1524000 w 5359400"/>
              <a:gd name="connsiteY3" fmla="*/ 0 h 3987800"/>
              <a:gd name="connsiteX4" fmla="*/ 2773861 w 5359400"/>
              <a:gd name="connsiteY4" fmla="*/ 0 h 3987800"/>
              <a:gd name="connsiteX0" fmla="*/ 0 w 5359400"/>
              <a:gd name="connsiteY0" fmla="*/ 3987800 h 3987800"/>
              <a:gd name="connsiteX1" fmla="*/ 5359400 w 5359400"/>
              <a:gd name="connsiteY1" fmla="*/ 3987800 h 3987800"/>
              <a:gd name="connsiteX2" fmla="*/ 5359400 w 5359400"/>
              <a:gd name="connsiteY2" fmla="*/ 0 h 3987800"/>
              <a:gd name="connsiteX3" fmla="*/ 2781785 w 5359400"/>
              <a:gd name="connsiteY3" fmla="*/ 0 h 3987800"/>
              <a:gd name="connsiteX4" fmla="*/ 2773861 w 5359400"/>
              <a:gd name="connsiteY4" fmla="*/ 0 h 398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9400" h="3987800">
                <a:moveTo>
                  <a:pt x="0" y="3987800"/>
                </a:moveTo>
                <a:lnTo>
                  <a:pt x="5359400" y="3987800"/>
                </a:lnTo>
                <a:lnTo>
                  <a:pt x="5359400" y="0"/>
                </a:lnTo>
                <a:lnTo>
                  <a:pt x="2781785" y="0"/>
                </a:lnTo>
                <a:lnTo>
                  <a:pt x="2773861" y="0"/>
                </a:lnTo>
              </a:path>
            </a:pathLst>
          </a:custGeom>
          <a:noFill/>
          <a:ln>
            <a:solidFill>
              <a:srgbClr val="00F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5">
            <a:extLst>
              <a:ext uri="{FF2B5EF4-FFF2-40B4-BE49-F238E27FC236}">
                <a16:creationId xmlns:a16="http://schemas.microsoft.com/office/drawing/2014/main" id="{9A75B94A-591E-F344-9A0F-B837DCC73231}"/>
              </a:ext>
            </a:extLst>
          </p:cNvPr>
          <p:cNvSpPr>
            <a:spLocks noEditPoints="1"/>
          </p:cNvSpPr>
          <p:nvPr/>
        </p:nvSpPr>
        <p:spPr bwMode="auto">
          <a:xfrm>
            <a:off x="3788048" y="2091261"/>
            <a:ext cx="1382697" cy="240557"/>
          </a:xfrm>
          <a:custGeom>
            <a:avLst/>
            <a:gdLst/>
            <a:ahLst/>
            <a:cxnLst>
              <a:cxn ang="0">
                <a:pos x="4946" y="844"/>
              </a:cxn>
              <a:cxn ang="0">
                <a:pos x="4698" y="724"/>
              </a:cxn>
              <a:cxn ang="0">
                <a:pos x="5358" y="618"/>
              </a:cxn>
              <a:cxn ang="0">
                <a:pos x="5472" y="438"/>
              </a:cxn>
              <a:cxn ang="0">
                <a:pos x="5376" y="266"/>
              </a:cxn>
              <a:cxn ang="0">
                <a:pos x="4758" y="270"/>
              </a:cxn>
              <a:cxn ang="0">
                <a:pos x="4558" y="590"/>
              </a:cxn>
              <a:cxn ang="0">
                <a:pos x="4728" y="896"/>
              </a:cxn>
              <a:cxn ang="0">
                <a:pos x="5238" y="334"/>
              </a:cxn>
              <a:cxn ang="0">
                <a:pos x="5362" y="422"/>
              </a:cxn>
              <a:cxn ang="0">
                <a:pos x="5272" y="538"/>
              </a:cxn>
              <a:cxn ang="0">
                <a:pos x="4732" y="412"/>
              </a:cxn>
              <a:cxn ang="0">
                <a:pos x="3740" y="924"/>
              </a:cxn>
              <a:cxn ang="0">
                <a:pos x="3634" y="930"/>
              </a:cxn>
              <a:cxn ang="0">
                <a:pos x="3276" y="264"/>
              </a:cxn>
              <a:cxn ang="0">
                <a:pos x="4140" y="240"/>
              </a:cxn>
              <a:cxn ang="0">
                <a:pos x="960" y="932"/>
              </a:cxn>
              <a:cxn ang="0">
                <a:pos x="818" y="886"/>
              </a:cxn>
              <a:cxn ang="0">
                <a:pos x="356" y="942"/>
              </a:cxn>
              <a:cxn ang="0">
                <a:pos x="42" y="766"/>
              </a:cxn>
              <a:cxn ang="0">
                <a:pos x="32" y="432"/>
              </a:cxn>
              <a:cxn ang="0">
                <a:pos x="384" y="236"/>
              </a:cxn>
              <a:cxn ang="0">
                <a:pos x="894" y="358"/>
              </a:cxn>
              <a:cxn ang="0">
                <a:pos x="580" y="334"/>
              </a:cxn>
              <a:cxn ang="0">
                <a:pos x="156" y="436"/>
              </a:cxn>
              <a:cxn ang="0">
                <a:pos x="122" y="680"/>
              </a:cxn>
              <a:cxn ang="0">
                <a:pos x="392" y="844"/>
              </a:cxn>
              <a:cxn ang="0">
                <a:pos x="820" y="740"/>
              </a:cxn>
              <a:cxn ang="0">
                <a:pos x="852" y="506"/>
              </a:cxn>
              <a:cxn ang="0">
                <a:pos x="580" y="334"/>
              </a:cxn>
              <a:cxn ang="0">
                <a:pos x="4438" y="100"/>
              </a:cxn>
              <a:cxn ang="0">
                <a:pos x="4372" y="22"/>
              </a:cxn>
              <a:cxn ang="0">
                <a:pos x="4332" y="124"/>
              </a:cxn>
              <a:cxn ang="0">
                <a:pos x="4372" y="238"/>
              </a:cxn>
              <a:cxn ang="0">
                <a:pos x="4410" y="942"/>
              </a:cxn>
              <a:cxn ang="0">
                <a:pos x="1210" y="328"/>
              </a:cxn>
              <a:cxn ang="0">
                <a:pos x="1692" y="236"/>
              </a:cxn>
              <a:cxn ang="0">
                <a:pos x="2016" y="384"/>
              </a:cxn>
              <a:cxn ang="0">
                <a:pos x="2054" y="716"/>
              </a:cxn>
              <a:cxn ang="0">
                <a:pos x="1692" y="942"/>
              </a:cxn>
              <a:cxn ang="0">
                <a:pos x="1184" y="822"/>
              </a:cxn>
              <a:cxn ang="0">
                <a:pos x="1136" y="0"/>
              </a:cxn>
              <a:cxn ang="0">
                <a:pos x="1496" y="844"/>
              </a:cxn>
              <a:cxn ang="0">
                <a:pos x="1920" y="742"/>
              </a:cxn>
              <a:cxn ang="0">
                <a:pos x="1952" y="498"/>
              </a:cxn>
              <a:cxn ang="0">
                <a:pos x="1684" y="334"/>
              </a:cxn>
              <a:cxn ang="0">
                <a:pos x="1256" y="438"/>
              </a:cxn>
              <a:cxn ang="0">
                <a:pos x="1224" y="672"/>
              </a:cxn>
              <a:cxn ang="0">
                <a:pos x="1496" y="844"/>
              </a:cxn>
              <a:cxn ang="0">
                <a:pos x="2554" y="236"/>
              </a:cxn>
              <a:cxn ang="0">
                <a:pos x="3054" y="332"/>
              </a:cxn>
              <a:cxn ang="0">
                <a:pos x="3152" y="652"/>
              </a:cxn>
              <a:cxn ang="0">
                <a:pos x="2872" y="934"/>
              </a:cxn>
              <a:cxn ang="0">
                <a:pos x="2314" y="868"/>
              </a:cxn>
              <a:cxn ang="0">
                <a:pos x="2184" y="0"/>
              </a:cxn>
              <a:cxn ang="0">
                <a:pos x="2294" y="328"/>
              </a:cxn>
              <a:cxn ang="0">
                <a:pos x="2968" y="780"/>
              </a:cxn>
              <a:cxn ang="0">
                <a:pos x="3046" y="544"/>
              </a:cxn>
              <a:cxn ang="0">
                <a:pos x="2838" y="340"/>
              </a:cxn>
              <a:cxn ang="0">
                <a:pos x="2370" y="402"/>
              </a:cxn>
              <a:cxn ang="0">
                <a:pos x="2296" y="630"/>
              </a:cxn>
              <a:cxn ang="0">
                <a:pos x="2500" y="838"/>
              </a:cxn>
            </a:cxnLst>
            <a:rect l="0" t="0" r="r" b="b"/>
            <a:pathLst>
              <a:path w="5472" h="952">
                <a:moveTo>
                  <a:pt x="5454" y="922"/>
                </a:moveTo>
                <a:lnTo>
                  <a:pt x="5454" y="922"/>
                </a:lnTo>
                <a:lnTo>
                  <a:pt x="5452" y="902"/>
                </a:lnTo>
                <a:lnTo>
                  <a:pt x="5448" y="886"/>
                </a:lnTo>
                <a:lnTo>
                  <a:pt x="5440" y="872"/>
                </a:lnTo>
                <a:lnTo>
                  <a:pt x="5430" y="862"/>
                </a:lnTo>
                <a:lnTo>
                  <a:pt x="5418" y="854"/>
                </a:lnTo>
                <a:lnTo>
                  <a:pt x="5402" y="848"/>
                </a:lnTo>
                <a:lnTo>
                  <a:pt x="5384" y="844"/>
                </a:lnTo>
                <a:lnTo>
                  <a:pt x="5364" y="844"/>
                </a:lnTo>
                <a:lnTo>
                  <a:pt x="5364" y="844"/>
                </a:lnTo>
                <a:lnTo>
                  <a:pt x="4946" y="844"/>
                </a:lnTo>
                <a:lnTo>
                  <a:pt x="4946" y="844"/>
                </a:lnTo>
                <a:lnTo>
                  <a:pt x="4910" y="842"/>
                </a:lnTo>
                <a:lnTo>
                  <a:pt x="4878" y="838"/>
                </a:lnTo>
                <a:lnTo>
                  <a:pt x="4848" y="832"/>
                </a:lnTo>
                <a:lnTo>
                  <a:pt x="4820" y="824"/>
                </a:lnTo>
                <a:lnTo>
                  <a:pt x="4796" y="814"/>
                </a:lnTo>
                <a:lnTo>
                  <a:pt x="4774" y="800"/>
                </a:lnTo>
                <a:lnTo>
                  <a:pt x="4754" y="788"/>
                </a:lnTo>
                <a:lnTo>
                  <a:pt x="4738" y="772"/>
                </a:lnTo>
                <a:lnTo>
                  <a:pt x="4722" y="756"/>
                </a:lnTo>
                <a:lnTo>
                  <a:pt x="4710" y="740"/>
                </a:lnTo>
                <a:lnTo>
                  <a:pt x="4698" y="724"/>
                </a:lnTo>
                <a:lnTo>
                  <a:pt x="4690" y="706"/>
                </a:lnTo>
                <a:lnTo>
                  <a:pt x="4682" y="688"/>
                </a:lnTo>
                <a:lnTo>
                  <a:pt x="4676" y="672"/>
                </a:lnTo>
                <a:lnTo>
                  <a:pt x="4674" y="654"/>
                </a:lnTo>
                <a:lnTo>
                  <a:pt x="4670" y="638"/>
                </a:lnTo>
                <a:lnTo>
                  <a:pt x="4670" y="638"/>
                </a:lnTo>
                <a:lnTo>
                  <a:pt x="5252" y="638"/>
                </a:lnTo>
                <a:lnTo>
                  <a:pt x="5252" y="638"/>
                </a:lnTo>
                <a:lnTo>
                  <a:pt x="5282" y="636"/>
                </a:lnTo>
                <a:lnTo>
                  <a:pt x="5310" y="632"/>
                </a:lnTo>
                <a:lnTo>
                  <a:pt x="5336" y="626"/>
                </a:lnTo>
                <a:lnTo>
                  <a:pt x="5358" y="618"/>
                </a:lnTo>
                <a:lnTo>
                  <a:pt x="5378" y="608"/>
                </a:lnTo>
                <a:lnTo>
                  <a:pt x="5396" y="596"/>
                </a:lnTo>
                <a:lnTo>
                  <a:pt x="5412" y="582"/>
                </a:lnTo>
                <a:lnTo>
                  <a:pt x="5426" y="568"/>
                </a:lnTo>
                <a:lnTo>
                  <a:pt x="5438" y="552"/>
                </a:lnTo>
                <a:lnTo>
                  <a:pt x="5448" y="536"/>
                </a:lnTo>
                <a:lnTo>
                  <a:pt x="5456" y="518"/>
                </a:lnTo>
                <a:lnTo>
                  <a:pt x="5462" y="502"/>
                </a:lnTo>
                <a:lnTo>
                  <a:pt x="5466" y="486"/>
                </a:lnTo>
                <a:lnTo>
                  <a:pt x="5470" y="468"/>
                </a:lnTo>
                <a:lnTo>
                  <a:pt x="5472" y="452"/>
                </a:lnTo>
                <a:lnTo>
                  <a:pt x="5472" y="438"/>
                </a:lnTo>
                <a:lnTo>
                  <a:pt x="5472" y="438"/>
                </a:lnTo>
                <a:lnTo>
                  <a:pt x="5472" y="422"/>
                </a:lnTo>
                <a:lnTo>
                  <a:pt x="5470" y="404"/>
                </a:lnTo>
                <a:lnTo>
                  <a:pt x="5466" y="388"/>
                </a:lnTo>
                <a:lnTo>
                  <a:pt x="5460" y="370"/>
                </a:lnTo>
                <a:lnTo>
                  <a:pt x="5454" y="354"/>
                </a:lnTo>
                <a:lnTo>
                  <a:pt x="5446" y="336"/>
                </a:lnTo>
                <a:lnTo>
                  <a:pt x="5436" y="320"/>
                </a:lnTo>
                <a:lnTo>
                  <a:pt x="5424" y="306"/>
                </a:lnTo>
                <a:lnTo>
                  <a:pt x="5410" y="292"/>
                </a:lnTo>
                <a:lnTo>
                  <a:pt x="5394" y="278"/>
                </a:lnTo>
                <a:lnTo>
                  <a:pt x="5376" y="266"/>
                </a:lnTo>
                <a:lnTo>
                  <a:pt x="5356" y="256"/>
                </a:lnTo>
                <a:lnTo>
                  <a:pt x="5334" y="248"/>
                </a:lnTo>
                <a:lnTo>
                  <a:pt x="5310" y="242"/>
                </a:lnTo>
                <a:lnTo>
                  <a:pt x="5282" y="238"/>
                </a:lnTo>
                <a:lnTo>
                  <a:pt x="5252" y="236"/>
                </a:lnTo>
                <a:lnTo>
                  <a:pt x="5252" y="236"/>
                </a:lnTo>
                <a:lnTo>
                  <a:pt x="4938" y="236"/>
                </a:lnTo>
                <a:lnTo>
                  <a:pt x="4938" y="236"/>
                </a:lnTo>
                <a:lnTo>
                  <a:pt x="4886" y="238"/>
                </a:lnTo>
                <a:lnTo>
                  <a:pt x="4840" y="246"/>
                </a:lnTo>
                <a:lnTo>
                  <a:pt x="4796" y="256"/>
                </a:lnTo>
                <a:lnTo>
                  <a:pt x="4758" y="270"/>
                </a:lnTo>
                <a:lnTo>
                  <a:pt x="4724" y="286"/>
                </a:lnTo>
                <a:lnTo>
                  <a:pt x="4692" y="306"/>
                </a:lnTo>
                <a:lnTo>
                  <a:pt x="4664" y="328"/>
                </a:lnTo>
                <a:lnTo>
                  <a:pt x="4640" y="354"/>
                </a:lnTo>
                <a:lnTo>
                  <a:pt x="4620" y="380"/>
                </a:lnTo>
                <a:lnTo>
                  <a:pt x="4602" y="408"/>
                </a:lnTo>
                <a:lnTo>
                  <a:pt x="4588" y="438"/>
                </a:lnTo>
                <a:lnTo>
                  <a:pt x="4578" y="468"/>
                </a:lnTo>
                <a:lnTo>
                  <a:pt x="4568" y="498"/>
                </a:lnTo>
                <a:lnTo>
                  <a:pt x="4562" y="528"/>
                </a:lnTo>
                <a:lnTo>
                  <a:pt x="4560" y="560"/>
                </a:lnTo>
                <a:lnTo>
                  <a:pt x="4558" y="590"/>
                </a:lnTo>
                <a:lnTo>
                  <a:pt x="4558" y="590"/>
                </a:lnTo>
                <a:lnTo>
                  <a:pt x="4560" y="622"/>
                </a:lnTo>
                <a:lnTo>
                  <a:pt x="4564" y="654"/>
                </a:lnTo>
                <a:lnTo>
                  <a:pt x="4570" y="686"/>
                </a:lnTo>
                <a:lnTo>
                  <a:pt x="4578" y="718"/>
                </a:lnTo>
                <a:lnTo>
                  <a:pt x="4592" y="748"/>
                </a:lnTo>
                <a:lnTo>
                  <a:pt x="4606" y="778"/>
                </a:lnTo>
                <a:lnTo>
                  <a:pt x="4624" y="804"/>
                </a:lnTo>
                <a:lnTo>
                  <a:pt x="4646" y="830"/>
                </a:lnTo>
                <a:lnTo>
                  <a:pt x="4670" y="854"/>
                </a:lnTo>
                <a:lnTo>
                  <a:pt x="4698" y="876"/>
                </a:lnTo>
                <a:lnTo>
                  <a:pt x="4728" y="896"/>
                </a:lnTo>
                <a:lnTo>
                  <a:pt x="4764" y="912"/>
                </a:lnTo>
                <a:lnTo>
                  <a:pt x="4802" y="924"/>
                </a:lnTo>
                <a:lnTo>
                  <a:pt x="4842" y="934"/>
                </a:lnTo>
                <a:lnTo>
                  <a:pt x="4888" y="940"/>
                </a:lnTo>
                <a:lnTo>
                  <a:pt x="4938" y="942"/>
                </a:lnTo>
                <a:lnTo>
                  <a:pt x="5454" y="942"/>
                </a:lnTo>
                <a:lnTo>
                  <a:pt x="5454" y="942"/>
                </a:lnTo>
                <a:lnTo>
                  <a:pt x="5454" y="922"/>
                </a:lnTo>
                <a:lnTo>
                  <a:pt x="5454" y="922"/>
                </a:lnTo>
                <a:close/>
                <a:moveTo>
                  <a:pt x="4946" y="334"/>
                </a:moveTo>
                <a:lnTo>
                  <a:pt x="4946" y="334"/>
                </a:lnTo>
                <a:lnTo>
                  <a:pt x="5238" y="334"/>
                </a:lnTo>
                <a:lnTo>
                  <a:pt x="5238" y="334"/>
                </a:lnTo>
                <a:lnTo>
                  <a:pt x="5256" y="336"/>
                </a:lnTo>
                <a:lnTo>
                  <a:pt x="5272" y="338"/>
                </a:lnTo>
                <a:lnTo>
                  <a:pt x="5286" y="340"/>
                </a:lnTo>
                <a:lnTo>
                  <a:pt x="5300" y="344"/>
                </a:lnTo>
                <a:lnTo>
                  <a:pt x="5312" y="350"/>
                </a:lnTo>
                <a:lnTo>
                  <a:pt x="5322" y="356"/>
                </a:lnTo>
                <a:lnTo>
                  <a:pt x="5330" y="364"/>
                </a:lnTo>
                <a:lnTo>
                  <a:pt x="5338" y="370"/>
                </a:lnTo>
                <a:lnTo>
                  <a:pt x="5350" y="388"/>
                </a:lnTo>
                <a:lnTo>
                  <a:pt x="5358" y="404"/>
                </a:lnTo>
                <a:lnTo>
                  <a:pt x="5362" y="422"/>
                </a:lnTo>
                <a:lnTo>
                  <a:pt x="5362" y="438"/>
                </a:lnTo>
                <a:lnTo>
                  <a:pt x="5362" y="438"/>
                </a:lnTo>
                <a:lnTo>
                  <a:pt x="5362" y="452"/>
                </a:lnTo>
                <a:lnTo>
                  <a:pt x="5358" y="468"/>
                </a:lnTo>
                <a:lnTo>
                  <a:pt x="5350" y="486"/>
                </a:lnTo>
                <a:lnTo>
                  <a:pt x="5338" y="502"/>
                </a:lnTo>
                <a:lnTo>
                  <a:pt x="5332" y="510"/>
                </a:lnTo>
                <a:lnTo>
                  <a:pt x="5322" y="518"/>
                </a:lnTo>
                <a:lnTo>
                  <a:pt x="5312" y="524"/>
                </a:lnTo>
                <a:lnTo>
                  <a:pt x="5300" y="530"/>
                </a:lnTo>
                <a:lnTo>
                  <a:pt x="5288" y="534"/>
                </a:lnTo>
                <a:lnTo>
                  <a:pt x="5272" y="538"/>
                </a:lnTo>
                <a:lnTo>
                  <a:pt x="5256" y="540"/>
                </a:lnTo>
                <a:lnTo>
                  <a:pt x="5238" y="540"/>
                </a:lnTo>
                <a:lnTo>
                  <a:pt x="5238" y="540"/>
                </a:lnTo>
                <a:lnTo>
                  <a:pt x="4670" y="540"/>
                </a:lnTo>
                <a:lnTo>
                  <a:pt x="4670" y="540"/>
                </a:lnTo>
                <a:lnTo>
                  <a:pt x="4676" y="512"/>
                </a:lnTo>
                <a:lnTo>
                  <a:pt x="4680" y="496"/>
                </a:lnTo>
                <a:lnTo>
                  <a:pt x="4688" y="478"/>
                </a:lnTo>
                <a:lnTo>
                  <a:pt x="4696" y="462"/>
                </a:lnTo>
                <a:lnTo>
                  <a:pt x="4706" y="444"/>
                </a:lnTo>
                <a:lnTo>
                  <a:pt x="4718" y="428"/>
                </a:lnTo>
                <a:lnTo>
                  <a:pt x="4732" y="412"/>
                </a:lnTo>
                <a:lnTo>
                  <a:pt x="4750" y="396"/>
                </a:lnTo>
                <a:lnTo>
                  <a:pt x="4768" y="382"/>
                </a:lnTo>
                <a:lnTo>
                  <a:pt x="4790" y="368"/>
                </a:lnTo>
                <a:lnTo>
                  <a:pt x="4816" y="356"/>
                </a:lnTo>
                <a:lnTo>
                  <a:pt x="4844" y="348"/>
                </a:lnTo>
                <a:lnTo>
                  <a:pt x="4874" y="340"/>
                </a:lnTo>
                <a:lnTo>
                  <a:pt x="4908" y="336"/>
                </a:lnTo>
                <a:lnTo>
                  <a:pt x="4946" y="334"/>
                </a:lnTo>
                <a:lnTo>
                  <a:pt x="4946" y="334"/>
                </a:lnTo>
                <a:close/>
                <a:moveTo>
                  <a:pt x="3760" y="898"/>
                </a:moveTo>
                <a:lnTo>
                  <a:pt x="3760" y="898"/>
                </a:lnTo>
                <a:lnTo>
                  <a:pt x="3740" y="924"/>
                </a:lnTo>
                <a:lnTo>
                  <a:pt x="3730" y="932"/>
                </a:lnTo>
                <a:lnTo>
                  <a:pt x="3720" y="940"/>
                </a:lnTo>
                <a:lnTo>
                  <a:pt x="3712" y="946"/>
                </a:lnTo>
                <a:lnTo>
                  <a:pt x="3702" y="950"/>
                </a:lnTo>
                <a:lnTo>
                  <a:pt x="3694" y="952"/>
                </a:lnTo>
                <a:lnTo>
                  <a:pt x="3684" y="952"/>
                </a:lnTo>
                <a:lnTo>
                  <a:pt x="3684" y="952"/>
                </a:lnTo>
                <a:lnTo>
                  <a:pt x="3670" y="952"/>
                </a:lnTo>
                <a:lnTo>
                  <a:pt x="3660" y="948"/>
                </a:lnTo>
                <a:lnTo>
                  <a:pt x="3650" y="944"/>
                </a:lnTo>
                <a:lnTo>
                  <a:pt x="3642" y="938"/>
                </a:lnTo>
                <a:lnTo>
                  <a:pt x="3634" y="930"/>
                </a:lnTo>
                <a:lnTo>
                  <a:pt x="3624" y="920"/>
                </a:lnTo>
                <a:lnTo>
                  <a:pt x="3606" y="898"/>
                </a:lnTo>
                <a:lnTo>
                  <a:pt x="3606" y="898"/>
                </a:lnTo>
                <a:lnTo>
                  <a:pt x="3124" y="236"/>
                </a:lnTo>
                <a:lnTo>
                  <a:pt x="3124" y="236"/>
                </a:lnTo>
                <a:lnTo>
                  <a:pt x="3188" y="236"/>
                </a:lnTo>
                <a:lnTo>
                  <a:pt x="3188" y="236"/>
                </a:lnTo>
                <a:lnTo>
                  <a:pt x="3212" y="238"/>
                </a:lnTo>
                <a:lnTo>
                  <a:pt x="3232" y="240"/>
                </a:lnTo>
                <a:lnTo>
                  <a:pt x="3250" y="246"/>
                </a:lnTo>
                <a:lnTo>
                  <a:pt x="3264" y="254"/>
                </a:lnTo>
                <a:lnTo>
                  <a:pt x="3276" y="264"/>
                </a:lnTo>
                <a:lnTo>
                  <a:pt x="3286" y="274"/>
                </a:lnTo>
                <a:lnTo>
                  <a:pt x="3308" y="302"/>
                </a:lnTo>
                <a:lnTo>
                  <a:pt x="3308" y="302"/>
                </a:lnTo>
                <a:lnTo>
                  <a:pt x="3686" y="836"/>
                </a:lnTo>
                <a:lnTo>
                  <a:pt x="3686" y="836"/>
                </a:lnTo>
                <a:lnTo>
                  <a:pt x="4066" y="300"/>
                </a:lnTo>
                <a:lnTo>
                  <a:pt x="4066" y="300"/>
                </a:lnTo>
                <a:lnTo>
                  <a:pt x="4086" y="274"/>
                </a:lnTo>
                <a:lnTo>
                  <a:pt x="4098" y="262"/>
                </a:lnTo>
                <a:lnTo>
                  <a:pt x="4110" y="254"/>
                </a:lnTo>
                <a:lnTo>
                  <a:pt x="4124" y="246"/>
                </a:lnTo>
                <a:lnTo>
                  <a:pt x="4140" y="240"/>
                </a:lnTo>
                <a:lnTo>
                  <a:pt x="4160" y="238"/>
                </a:lnTo>
                <a:lnTo>
                  <a:pt x="4184" y="236"/>
                </a:lnTo>
                <a:lnTo>
                  <a:pt x="4184" y="236"/>
                </a:lnTo>
                <a:lnTo>
                  <a:pt x="4242" y="236"/>
                </a:lnTo>
                <a:lnTo>
                  <a:pt x="4242" y="236"/>
                </a:lnTo>
                <a:lnTo>
                  <a:pt x="3760" y="898"/>
                </a:lnTo>
                <a:lnTo>
                  <a:pt x="3760" y="898"/>
                </a:lnTo>
                <a:close/>
                <a:moveTo>
                  <a:pt x="1002" y="942"/>
                </a:moveTo>
                <a:lnTo>
                  <a:pt x="1002" y="942"/>
                </a:lnTo>
                <a:lnTo>
                  <a:pt x="986" y="940"/>
                </a:lnTo>
                <a:lnTo>
                  <a:pt x="972" y="938"/>
                </a:lnTo>
                <a:lnTo>
                  <a:pt x="960" y="932"/>
                </a:lnTo>
                <a:lnTo>
                  <a:pt x="948" y="926"/>
                </a:lnTo>
                <a:lnTo>
                  <a:pt x="938" y="916"/>
                </a:lnTo>
                <a:lnTo>
                  <a:pt x="932" y="904"/>
                </a:lnTo>
                <a:lnTo>
                  <a:pt x="926" y="890"/>
                </a:lnTo>
                <a:lnTo>
                  <a:pt x="922" y="874"/>
                </a:lnTo>
                <a:lnTo>
                  <a:pt x="906" y="796"/>
                </a:lnTo>
                <a:lnTo>
                  <a:pt x="906" y="796"/>
                </a:lnTo>
                <a:lnTo>
                  <a:pt x="894" y="816"/>
                </a:lnTo>
                <a:lnTo>
                  <a:pt x="876" y="838"/>
                </a:lnTo>
                <a:lnTo>
                  <a:pt x="850" y="862"/>
                </a:lnTo>
                <a:lnTo>
                  <a:pt x="836" y="874"/>
                </a:lnTo>
                <a:lnTo>
                  <a:pt x="818" y="886"/>
                </a:lnTo>
                <a:lnTo>
                  <a:pt x="798" y="898"/>
                </a:lnTo>
                <a:lnTo>
                  <a:pt x="778" y="908"/>
                </a:lnTo>
                <a:lnTo>
                  <a:pt x="754" y="918"/>
                </a:lnTo>
                <a:lnTo>
                  <a:pt x="728" y="926"/>
                </a:lnTo>
                <a:lnTo>
                  <a:pt x="700" y="932"/>
                </a:lnTo>
                <a:lnTo>
                  <a:pt x="670" y="938"/>
                </a:lnTo>
                <a:lnTo>
                  <a:pt x="638" y="940"/>
                </a:lnTo>
                <a:lnTo>
                  <a:pt x="604" y="942"/>
                </a:lnTo>
                <a:lnTo>
                  <a:pt x="604" y="942"/>
                </a:lnTo>
                <a:lnTo>
                  <a:pt x="384" y="942"/>
                </a:lnTo>
                <a:lnTo>
                  <a:pt x="384" y="942"/>
                </a:lnTo>
                <a:lnTo>
                  <a:pt x="356" y="942"/>
                </a:lnTo>
                <a:lnTo>
                  <a:pt x="330" y="940"/>
                </a:lnTo>
                <a:lnTo>
                  <a:pt x="306" y="936"/>
                </a:lnTo>
                <a:lnTo>
                  <a:pt x="282" y="932"/>
                </a:lnTo>
                <a:lnTo>
                  <a:pt x="258" y="928"/>
                </a:lnTo>
                <a:lnTo>
                  <a:pt x="238" y="922"/>
                </a:lnTo>
                <a:lnTo>
                  <a:pt x="198" y="908"/>
                </a:lnTo>
                <a:lnTo>
                  <a:pt x="162" y="890"/>
                </a:lnTo>
                <a:lnTo>
                  <a:pt x="130" y="870"/>
                </a:lnTo>
                <a:lnTo>
                  <a:pt x="104" y="846"/>
                </a:lnTo>
                <a:lnTo>
                  <a:pt x="80" y="822"/>
                </a:lnTo>
                <a:lnTo>
                  <a:pt x="60" y="794"/>
                </a:lnTo>
                <a:lnTo>
                  <a:pt x="42" y="766"/>
                </a:lnTo>
                <a:lnTo>
                  <a:pt x="28" y="738"/>
                </a:lnTo>
                <a:lnTo>
                  <a:pt x="18" y="708"/>
                </a:lnTo>
                <a:lnTo>
                  <a:pt x="10" y="678"/>
                </a:lnTo>
                <a:lnTo>
                  <a:pt x="4" y="648"/>
                </a:lnTo>
                <a:lnTo>
                  <a:pt x="2" y="618"/>
                </a:lnTo>
                <a:lnTo>
                  <a:pt x="0" y="590"/>
                </a:lnTo>
                <a:lnTo>
                  <a:pt x="0" y="590"/>
                </a:lnTo>
                <a:lnTo>
                  <a:pt x="2" y="558"/>
                </a:lnTo>
                <a:lnTo>
                  <a:pt x="4" y="526"/>
                </a:lnTo>
                <a:lnTo>
                  <a:pt x="12" y="494"/>
                </a:lnTo>
                <a:lnTo>
                  <a:pt x="20" y="462"/>
                </a:lnTo>
                <a:lnTo>
                  <a:pt x="32" y="432"/>
                </a:lnTo>
                <a:lnTo>
                  <a:pt x="46" y="404"/>
                </a:lnTo>
                <a:lnTo>
                  <a:pt x="64" y="376"/>
                </a:lnTo>
                <a:lnTo>
                  <a:pt x="86" y="350"/>
                </a:lnTo>
                <a:lnTo>
                  <a:pt x="110" y="326"/>
                </a:lnTo>
                <a:lnTo>
                  <a:pt x="138" y="304"/>
                </a:lnTo>
                <a:lnTo>
                  <a:pt x="170" y="284"/>
                </a:lnTo>
                <a:lnTo>
                  <a:pt x="204" y="268"/>
                </a:lnTo>
                <a:lnTo>
                  <a:pt x="244" y="254"/>
                </a:lnTo>
                <a:lnTo>
                  <a:pt x="286" y="244"/>
                </a:lnTo>
                <a:lnTo>
                  <a:pt x="332" y="238"/>
                </a:lnTo>
                <a:lnTo>
                  <a:pt x="384" y="236"/>
                </a:lnTo>
                <a:lnTo>
                  <a:pt x="384" y="236"/>
                </a:lnTo>
                <a:lnTo>
                  <a:pt x="604" y="236"/>
                </a:lnTo>
                <a:lnTo>
                  <a:pt x="604" y="236"/>
                </a:lnTo>
                <a:lnTo>
                  <a:pt x="642" y="238"/>
                </a:lnTo>
                <a:lnTo>
                  <a:pt x="680" y="242"/>
                </a:lnTo>
                <a:lnTo>
                  <a:pt x="714" y="248"/>
                </a:lnTo>
                <a:lnTo>
                  <a:pt x="746" y="258"/>
                </a:lnTo>
                <a:lnTo>
                  <a:pt x="776" y="270"/>
                </a:lnTo>
                <a:lnTo>
                  <a:pt x="804" y="284"/>
                </a:lnTo>
                <a:lnTo>
                  <a:pt x="830" y="300"/>
                </a:lnTo>
                <a:lnTo>
                  <a:pt x="854" y="318"/>
                </a:lnTo>
                <a:lnTo>
                  <a:pt x="876" y="338"/>
                </a:lnTo>
                <a:lnTo>
                  <a:pt x="894" y="358"/>
                </a:lnTo>
                <a:lnTo>
                  <a:pt x="912" y="382"/>
                </a:lnTo>
                <a:lnTo>
                  <a:pt x="926" y="406"/>
                </a:lnTo>
                <a:lnTo>
                  <a:pt x="940" y="432"/>
                </a:lnTo>
                <a:lnTo>
                  <a:pt x="950" y="458"/>
                </a:lnTo>
                <a:lnTo>
                  <a:pt x="958" y="484"/>
                </a:lnTo>
                <a:lnTo>
                  <a:pt x="966" y="514"/>
                </a:lnTo>
                <a:lnTo>
                  <a:pt x="966" y="514"/>
                </a:lnTo>
                <a:lnTo>
                  <a:pt x="1046" y="942"/>
                </a:lnTo>
                <a:lnTo>
                  <a:pt x="1046" y="942"/>
                </a:lnTo>
                <a:lnTo>
                  <a:pt x="1002" y="942"/>
                </a:lnTo>
                <a:lnTo>
                  <a:pt x="1002" y="942"/>
                </a:lnTo>
                <a:close/>
                <a:moveTo>
                  <a:pt x="580" y="334"/>
                </a:moveTo>
                <a:lnTo>
                  <a:pt x="580" y="334"/>
                </a:lnTo>
                <a:lnTo>
                  <a:pt x="392" y="334"/>
                </a:lnTo>
                <a:lnTo>
                  <a:pt x="392" y="334"/>
                </a:lnTo>
                <a:lnTo>
                  <a:pt x="354" y="336"/>
                </a:lnTo>
                <a:lnTo>
                  <a:pt x="318" y="340"/>
                </a:lnTo>
                <a:lnTo>
                  <a:pt x="286" y="348"/>
                </a:lnTo>
                <a:lnTo>
                  <a:pt x="258" y="358"/>
                </a:lnTo>
                <a:lnTo>
                  <a:pt x="232" y="370"/>
                </a:lnTo>
                <a:lnTo>
                  <a:pt x="210" y="384"/>
                </a:lnTo>
                <a:lnTo>
                  <a:pt x="188" y="400"/>
                </a:lnTo>
                <a:lnTo>
                  <a:pt x="170" y="416"/>
                </a:lnTo>
                <a:lnTo>
                  <a:pt x="156" y="436"/>
                </a:lnTo>
                <a:lnTo>
                  <a:pt x="142" y="456"/>
                </a:lnTo>
                <a:lnTo>
                  <a:pt x="132" y="476"/>
                </a:lnTo>
                <a:lnTo>
                  <a:pt x="122" y="498"/>
                </a:lnTo>
                <a:lnTo>
                  <a:pt x="116" y="520"/>
                </a:lnTo>
                <a:lnTo>
                  <a:pt x="112" y="544"/>
                </a:lnTo>
                <a:lnTo>
                  <a:pt x="110" y="566"/>
                </a:lnTo>
                <a:lnTo>
                  <a:pt x="108" y="590"/>
                </a:lnTo>
                <a:lnTo>
                  <a:pt x="108" y="590"/>
                </a:lnTo>
                <a:lnTo>
                  <a:pt x="110" y="612"/>
                </a:lnTo>
                <a:lnTo>
                  <a:pt x="112" y="636"/>
                </a:lnTo>
                <a:lnTo>
                  <a:pt x="116" y="658"/>
                </a:lnTo>
                <a:lnTo>
                  <a:pt x="122" y="680"/>
                </a:lnTo>
                <a:lnTo>
                  <a:pt x="132" y="702"/>
                </a:lnTo>
                <a:lnTo>
                  <a:pt x="142" y="724"/>
                </a:lnTo>
                <a:lnTo>
                  <a:pt x="156" y="744"/>
                </a:lnTo>
                <a:lnTo>
                  <a:pt x="170" y="762"/>
                </a:lnTo>
                <a:lnTo>
                  <a:pt x="188" y="780"/>
                </a:lnTo>
                <a:lnTo>
                  <a:pt x="210" y="796"/>
                </a:lnTo>
                <a:lnTo>
                  <a:pt x="232" y="810"/>
                </a:lnTo>
                <a:lnTo>
                  <a:pt x="258" y="822"/>
                </a:lnTo>
                <a:lnTo>
                  <a:pt x="286" y="830"/>
                </a:lnTo>
                <a:lnTo>
                  <a:pt x="318" y="838"/>
                </a:lnTo>
                <a:lnTo>
                  <a:pt x="354" y="842"/>
                </a:lnTo>
                <a:lnTo>
                  <a:pt x="392" y="844"/>
                </a:lnTo>
                <a:lnTo>
                  <a:pt x="392" y="844"/>
                </a:lnTo>
                <a:lnTo>
                  <a:pt x="580" y="844"/>
                </a:lnTo>
                <a:lnTo>
                  <a:pt x="580" y="844"/>
                </a:lnTo>
                <a:lnTo>
                  <a:pt x="618" y="842"/>
                </a:lnTo>
                <a:lnTo>
                  <a:pt x="654" y="838"/>
                </a:lnTo>
                <a:lnTo>
                  <a:pt x="688" y="830"/>
                </a:lnTo>
                <a:lnTo>
                  <a:pt x="716" y="820"/>
                </a:lnTo>
                <a:lnTo>
                  <a:pt x="744" y="808"/>
                </a:lnTo>
                <a:lnTo>
                  <a:pt x="766" y="794"/>
                </a:lnTo>
                <a:lnTo>
                  <a:pt x="786" y="778"/>
                </a:lnTo>
                <a:lnTo>
                  <a:pt x="804" y="760"/>
                </a:lnTo>
                <a:lnTo>
                  <a:pt x="820" y="740"/>
                </a:lnTo>
                <a:lnTo>
                  <a:pt x="832" y="720"/>
                </a:lnTo>
                <a:lnTo>
                  <a:pt x="842" y="700"/>
                </a:lnTo>
                <a:lnTo>
                  <a:pt x="850" y="678"/>
                </a:lnTo>
                <a:lnTo>
                  <a:pt x="856" y="656"/>
                </a:lnTo>
                <a:lnTo>
                  <a:pt x="860" y="634"/>
                </a:lnTo>
                <a:lnTo>
                  <a:pt x="864" y="610"/>
                </a:lnTo>
                <a:lnTo>
                  <a:pt x="864" y="590"/>
                </a:lnTo>
                <a:lnTo>
                  <a:pt x="864" y="590"/>
                </a:lnTo>
                <a:lnTo>
                  <a:pt x="864" y="570"/>
                </a:lnTo>
                <a:lnTo>
                  <a:pt x="862" y="548"/>
                </a:lnTo>
                <a:lnTo>
                  <a:pt x="858" y="528"/>
                </a:lnTo>
                <a:lnTo>
                  <a:pt x="852" y="506"/>
                </a:lnTo>
                <a:lnTo>
                  <a:pt x="844" y="484"/>
                </a:lnTo>
                <a:lnTo>
                  <a:pt x="834" y="464"/>
                </a:lnTo>
                <a:lnTo>
                  <a:pt x="822" y="444"/>
                </a:lnTo>
                <a:lnTo>
                  <a:pt x="806" y="424"/>
                </a:lnTo>
                <a:lnTo>
                  <a:pt x="790" y="406"/>
                </a:lnTo>
                <a:lnTo>
                  <a:pt x="770" y="388"/>
                </a:lnTo>
                <a:lnTo>
                  <a:pt x="746" y="372"/>
                </a:lnTo>
                <a:lnTo>
                  <a:pt x="720" y="360"/>
                </a:lnTo>
                <a:lnTo>
                  <a:pt x="690" y="350"/>
                </a:lnTo>
                <a:lnTo>
                  <a:pt x="656" y="342"/>
                </a:lnTo>
                <a:lnTo>
                  <a:pt x="620" y="336"/>
                </a:lnTo>
                <a:lnTo>
                  <a:pt x="580" y="334"/>
                </a:lnTo>
                <a:lnTo>
                  <a:pt x="580" y="334"/>
                </a:lnTo>
                <a:close/>
                <a:moveTo>
                  <a:pt x="4384" y="156"/>
                </a:moveTo>
                <a:lnTo>
                  <a:pt x="4384" y="156"/>
                </a:lnTo>
                <a:lnTo>
                  <a:pt x="4394" y="154"/>
                </a:lnTo>
                <a:lnTo>
                  <a:pt x="4404" y="152"/>
                </a:lnTo>
                <a:lnTo>
                  <a:pt x="4414" y="148"/>
                </a:lnTo>
                <a:lnTo>
                  <a:pt x="4422" y="142"/>
                </a:lnTo>
                <a:lnTo>
                  <a:pt x="4430" y="134"/>
                </a:lnTo>
                <a:lnTo>
                  <a:pt x="4434" y="124"/>
                </a:lnTo>
                <a:lnTo>
                  <a:pt x="4438" y="112"/>
                </a:lnTo>
                <a:lnTo>
                  <a:pt x="4438" y="100"/>
                </a:lnTo>
                <a:lnTo>
                  <a:pt x="4438" y="100"/>
                </a:lnTo>
                <a:lnTo>
                  <a:pt x="4438" y="76"/>
                </a:lnTo>
                <a:lnTo>
                  <a:pt x="4438" y="76"/>
                </a:lnTo>
                <a:lnTo>
                  <a:pt x="4438" y="64"/>
                </a:lnTo>
                <a:lnTo>
                  <a:pt x="4434" y="52"/>
                </a:lnTo>
                <a:lnTo>
                  <a:pt x="4430" y="42"/>
                </a:lnTo>
                <a:lnTo>
                  <a:pt x="4422" y="34"/>
                </a:lnTo>
                <a:lnTo>
                  <a:pt x="4414" y="28"/>
                </a:lnTo>
                <a:lnTo>
                  <a:pt x="4404" y="24"/>
                </a:lnTo>
                <a:lnTo>
                  <a:pt x="4394" y="22"/>
                </a:lnTo>
                <a:lnTo>
                  <a:pt x="4384" y="20"/>
                </a:lnTo>
                <a:lnTo>
                  <a:pt x="4384" y="20"/>
                </a:lnTo>
                <a:lnTo>
                  <a:pt x="4372" y="22"/>
                </a:lnTo>
                <a:lnTo>
                  <a:pt x="4362" y="24"/>
                </a:lnTo>
                <a:lnTo>
                  <a:pt x="4352" y="28"/>
                </a:lnTo>
                <a:lnTo>
                  <a:pt x="4344" y="34"/>
                </a:lnTo>
                <a:lnTo>
                  <a:pt x="4338" y="42"/>
                </a:lnTo>
                <a:lnTo>
                  <a:pt x="4332" y="52"/>
                </a:lnTo>
                <a:lnTo>
                  <a:pt x="4328" y="64"/>
                </a:lnTo>
                <a:lnTo>
                  <a:pt x="4328" y="76"/>
                </a:lnTo>
                <a:lnTo>
                  <a:pt x="4328" y="76"/>
                </a:lnTo>
                <a:lnTo>
                  <a:pt x="4328" y="100"/>
                </a:lnTo>
                <a:lnTo>
                  <a:pt x="4328" y="100"/>
                </a:lnTo>
                <a:lnTo>
                  <a:pt x="4328" y="112"/>
                </a:lnTo>
                <a:lnTo>
                  <a:pt x="4332" y="124"/>
                </a:lnTo>
                <a:lnTo>
                  <a:pt x="4336" y="134"/>
                </a:lnTo>
                <a:lnTo>
                  <a:pt x="4344" y="142"/>
                </a:lnTo>
                <a:lnTo>
                  <a:pt x="4352" y="148"/>
                </a:lnTo>
                <a:lnTo>
                  <a:pt x="4362" y="152"/>
                </a:lnTo>
                <a:lnTo>
                  <a:pt x="4372" y="154"/>
                </a:lnTo>
                <a:lnTo>
                  <a:pt x="4384" y="156"/>
                </a:lnTo>
                <a:lnTo>
                  <a:pt x="4384" y="156"/>
                </a:lnTo>
                <a:close/>
                <a:moveTo>
                  <a:pt x="4328" y="236"/>
                </a:moveTo>
                <a:lnTo>
                  <a:pt x="4328" y="236"/>
                </a:lnTo>
                <a:lnTo>
                  <a:pt x="4354" y="236"/>
                </a:lnTo>
                <a:lnTo>
                  <a:pt x="4354" y="236"/>
                </a:lnTo>
                <a:lnTo>
                  <a:pt x="4372" y="238"/>
                </a:lnTo>
                <a:lnTo>
                  <a:pt x="4388" y="242"/>
                </a:lnTo>
                <a:lnTo>
                  <a:pt x="4402" y="248"/>
                </a:lnTo>
                <a:lnTo>
                  <a:pt x="4414" y="256"/>
                </a:lnTo>
                <a:lnTo>
                  <a:pt x="4424" y="268"/>
                </a:lnTo>
                <a:lnTo>
                  <a:pt x="4432" y="284"/>
                </a:lnTo>
                <a:lnTo>
                  <a:pt x="4436" y="304"/>
                </a:lnTo>
                <a:lnTo>
                  <a:pt x="4438" y="328"/>
                </a:lnTo>
                <a:lnTo>
                  <a:pt x="4438" y="328"/>
                </a:lnTo>
                <a:lnTo>
                  <a:pt x="4438" y="942"/>
                </a:lnTo>
                <a:lnTo>
                  <a:pt x="4438" y="942"/>
                </a:lnTo>
                <a:lnTo>
                  <a:pt x="4410" y="942"/>
                </a:lnTo>
                <a:lnTo>
                  <a:pt x="4410" y="942"/>
                </a:lnTo>
                <a:lnTo>
                  <a:pt x="4390" y="940"/>
                </a:lnTo>
                <a:lnTo>
                  <a:pt x="4374" y="936"/>
                </a:lnTo>
                <a:lnTo>
                  <a:pt x="4360" y="930"/>
                </a:lnTo>
                <a:lnTo>
                  <a:pt x="4348" y="920"/>
                </a:lnTo>
                <a:lnTo>
                  <a:pt x="4340" y="908"/>
                </a:lnTo>
                <a:lnTo>
                  <a:pt x="4334" y="892"/>
                </a:lnTo>
                <a:lnTo>
                  <a:pt x="4330" y="874"/>
                </a:lnTo>
                <a:lnTo>
                  <a:pt x="4328" y="852"/>
                </a:lnTo>
                <a:lnTo>
                  <a:pt x="4328" y="852"/>
                </a:lnTo>
                <a:lnTo>
                  <a:pt x="4328" y="236"/>
                </a:lnTo>
                <a:lnTo>
                  <a:pt x="4328" y="236"/>
                </a:lnTo>
                <a:close/>
                <a:moveTo>
                  <a:pt x="1210" y="328"/>
                </a:moveTo>
                <a:lnTo>
                  <a:pt x="1210" y="328"/>
                </a:lnTo>
                <a:lnTo>
                  <a:pt x="1230" y="312"/>
                </a:lnTo>
                <a:lnTo>
                  <a:pt x="1252" y="296"/>
                </a:lnTo>
                <a:lnTo>
                  <a:pt x="1280" y="280"/>
                </a:lnTo>
                <a:lnTo>
                  <a:pt x="1310" y="266"/>
                </a:lnTo>
                <a:lnTo>
                  <a:pt x="1344" y="254"/>
                </a:lnTo>
                <a:lnTo>
                  <a:pt x="1382" y="244"/>
                </a:lnTo>
                <a:lnTo>
                  <a:pt x="1424" y="238"/>
                </a:lnTo>
                <a:lnTo>
                  <a:pt x="1472" y="236"/>
                </a:lnTo>
                <a:lnTo>
                  <a:pt x="1472" y="236"/>
                </a:lnTo>
                <a:lnTo>
                  <a:pt x="1692" y="236"/>
                </a:lnTo>
                <a:lnTo>
                  <a:pt x="1692" y="236"/>
                </a:lnTo>
                <a:lnTo>
                  <a:pt x="1718" y="238"/>
                </a:lnTo>
                <a:lnTo>
                  <a:pt x="1744" y="238"/>
                </a:lnTo>
                <a:lnTo>
                  <a:pt x="1770" y="242"/>
                </a:lnTo>
                <a:lnTo>
                  <a:pt x="1794" y="246"/>
                </a:lnTo>
                <a:lnTo>
                  <a:pt x="1816" y="250"/>
                </a:lnTo>
                <a:lnTo>
                  <a:pt x="1838" y="256"/>
                </a:lnTo>
                <a:lnTo>
                  <a:pt x="1878" y="270"/>
                </a:lnTo>
                <a:lnTo>
                  <a:pt x="1912" y="288"/>
                </a:lnTo>
                <a:lnTo>
                  <a:pt x="1944" y="308"/>
                </a:lnTo>
                <a:lnTo>
                  <a:pt x="1972" y="332"/>
                </a:lnTo>
                <a:lnTo>
                  <a:pt x="1996" y="356"/>
                </a:lnTo>
                <a:lnTo>
                  <a:pt x="2016" y="384"/>
                </a:lnTo>
                <a:lnTo>
                  <a:pt x="2032" y="412"/>
                </a:lnTo>
                <a:lnTo>
                  <a:pt x="2046" y="440"/>
                </a:lnTo>
                <a:lnTo>
                  <a:pt x="2058" y="470"/>
                </a:lnTo>
                <a:lnTo>
                  <a:pt x="2066" y="500"/>
                </a:lnTo>
                <a:lnTo>
                  <a:pt x="2070" y="530"/>
                </a:lnTo>
                <a:lnTo>
                  <a:pt x="2074" y="560"/>
                </a:lnTo>
                <a:lnTo>
                  <a:pt x="2074" y="590"/>
                </a:lnTo>
                <a:lnTo>
                  <a:pt x="2074" y="590"/>
                </a:lnTo>
                <a:lnTo>
                  <a:pt x="2074" y="620"/>
                </a:lnTo>
                <a:lnTo>
                  <a:pt x="2070" y="652"/>
                </a:lnTo>
                <a:lnTo>
                  <a:pt x="2064" y="684"/>
                </a:lnTo>
                <a:lnTo>
                  <a:pt x="2054" y="716"/>
                </a:lnTo>
                <a:lnTo>
                  <a:pt x="2042" y="746"/>
                </a:lnTo>
                <a:lnTo>
                  <a:pt x="2028" y="774"/>
                </a:lnTo>
                <a:lnTo>
                  <a:pt x="2010" y="802"/>
                </a:lnTo>
                <a:lnTo>
                  <a:pt x="1988" y="828"/>
                </a:lnTo>
                <a:lnTo>
                  <a:pt x="1964" y="852"/>
                </a:lnTo>
                <a:lnTo>
                  <a:pt x="1936" y="874"/>
                </a:lnTo>
                <a:lnTo>
                  <a:pt x="1906" y="894"/>
                </a:lnTo>
                <a:lnTo>
                  <a:pt x="1870" y="910"/>
                </a:lnTo>
                <a:lnTo>
                  <a:pt x="1832" y="924"/>
                </a:lnTo>
                <a:lnTo>
                  <a:pt x="1788" y="934"/>
                </a:lnTo>
                <a:lnTo>
                  <a:pt x="1742" y="940"/>
                </a:lnTo>
                <a:lnTo>
                  <a:pt x="1692" y="942"/>
                </a:lnTo>
                <a:lnTo>
                  <a:pt x="1692" y="942"/>
                </a:lnTo>
                <a:lnTo>
                  <a:pt x="1472" y="942"/>
                </a:lnTo>
                <a:lnTo>
                  <a:pt x="1472" y="942"/>
                </a:lnTo>
                <a:lnTo>
                  <a:pt x="1432" y="940"/>
                </a:lnTo>
                <a:lnTo>
                  <a:pt x="1394" y="936"/>
                </a:lnTo>
                <a:lnTo>
                  <a:pt x="1358" y="928"/>
                </a:lnTo>
                <a:lnTo>
                  <a:pt x="1324" y="916"/>
                </a:lnTo>
                <a:lnTo>
                  <a:pt x="1290" y="904"/>
                </a:lnTo>
                <a:lnTo>
                  <a:pt x="1260" y="886"/>
                </a:lnTo>
                <a:lnTo>
                  <a:pt x="1232" y="868"/>
                </a:lnTo>
                <a:lnTo>
                  <a:pt x="1206" y="846"/>
                </a:lnTo>
                <a:lnTo>
                  <a:pt x="1184" y="822"/>
                </a:lnTo>
                <a:lnTo>
                  <a:pt x="1162" y="796"/>
                </a:lnTo>
                <a:lnTo>
                  <a:pt x="1144" y="766"/>
                </a:lnTo>
                <a:lnTo>
                  <a:pt x="1130" y="734"/>
                </a:lnTo>
                <a:lnTo>
                  <a:pt x="1118" y="702"/>
                </a:lnTo>
                <a:lnTo>
                  <a:pt x="1110" y="666"/>
                </a:lnTo>
                <a:lnTo>
                  <a:pt x="1104" y="628"/>
                </a:lnTo>
                <a:lnTo>
                  <a:pt x="1102" y="590"/>
                </a:lnTo>
                <a:lnTo>
                  <a:pt x="1102" y="590"/>
                </a:lnTo>
                <a:lnTo>
                  <a:pt x="1102" y="0"/>
                </a:lnTo>
                <a:lnTo>
                  <a:pt x="1102" y="0"/>
                </a:lnTo>
                <a:lnTo>
                  <a:pt x="1136" y="0"/>
                </a:lnTo>
                <a:lnTo>
                  <a:pt x="1136" y="0"/>
                </a:lnTo>
                <a:lnTo>
                  <a:pt x="1154" y="0"/>
                </a:lnTo>
                <a:lnTo>
                  <a:pt x="1168" y="4"/>
                </a:lnTo>
                <a:lnTo>
                  <a:pt x="1180" y="10"/>
                </a:lnTo>
                <a:lnTo>
                  <a:pt x="1192" y="18"/>
                </a:lnTo>
                <a:lnTo>
                  <a:pt x="1200" y="28"/>
                </a:lnTo>
                <a:lnTo>
                  <a:pt x="1206" y="40"/>
                </a:lnTo>
                <a:lnTo>
                  <a:pt x="1210" y="54"/>
                </a:lnTo>
                <a:lnTo>
                  <a:pt x="1210" y="70"/>
                </a:lnTo>
                <a:lnTo>
                  <a:pt x="1210" y="70"/>
                </a:lnTo>
                <a:lnTo>
                  <a:pt x="1210" y="328"/>
                </a:lnTo>
                <a:lnTo>
                  <a:pt x="1210" y="328"/>
                </a:lnTo>
                <a:close/>
                <a:moveTo>
                  <a:pt x="1496" y="844"/>
                </a:moveTo>
                <a:lnTo>
                  <a:pt x="1496" y="844"/>
                </a:lnTo>
                <a:lnTo>
                  <a:pt x="1684" y="844"/>
                </a:lnTo>
                <a:lnTo>
                  <a:pt x="1684" y="844"/>
                </a:lnTo>
                <a:lnTo>
                  <a:pt x="1722" y="842"/>
                </a:lnTo>
                <a:lnTo>
                  <a:pt x="1756" y="838"/>
                </a:lnTo>
                <a:lnTo>
                  <a:pt x="1788" y="830"/>
                </a:lnTo>
                <a:lnTo>
                  <a:pt x="1816" y="820"/>
                </a:lnTo>
                <a:lnTo>
                  <a:pt x="1842" y="810"/>
                </a:lnTo>
                <a:lnTo>
                  <a:pt x="1866" y="796"/>
                </a:lnTo>
                <a:lnTo>
                  <a:pt x="1886" y="780"/>
                </a:lnTo>
                <a:lnTo>
                  <a:pt x="1904" y="762"/>
                </a:lnTo>
                <a:lnTo>
                  <a:pt x="1920" y="742"/>
                </a:lnTo>
                <a:lnTo>
                  <a:pt x="1932" y="722"/>
                </a:lnTo>
                <a:lnTo>
                  <a:pt x="1944" y="702"/>
                </a:lnTo>
                <a:lnTo>
                  <a:pt x="1952" y="680"/>
                </a:lnTo>
                <a:lnTo>
                  <a:pt x="1958" y="658"/>
                </a:lnTo>
                <a:lnTo>
                  <a:pt x="1964" y="634"/>
                </a:lnTo>
                <a:lnTo>
                  <a:pt x="1966" y="612"/>
                </a:lnTo>
                <a:lnTo>
                  <a:pt x="1966" y="590"/>
                </a:lnTo>
                <a:lnTo>
                  <a:pt x="1966" y="590"/>
                </a:lnTo>
                <a:lnTo>
                  <a:pt x="1966" y="566"/>
                </a:lnTo>
                <a:lnTo>
                  <a:pt x="1964" y="544"/>
                </a:lnTo>
                <a:lnTo>
                  <a:pt x="1958" y="520"/>
                </a:lnTo>
                <a:lnTo>
                  <a:pt x="1952" y="498"/>
                </a:lnTo>
                <a:lnTo>
                  <a:pt x="1944" y="476"/>
                </a:lnTo>
                <a:lnTo>
                  <a:pt x="1932" y="456"/>
                </a:lnTo>
                <a:lnTo>
                  <a:pt x="1920" y="436"/>
                </a:lnTo>
                <a:lnTo>
                  <a:pt x="1904" y="416"/>
                </a:lnTo>
                <a:lnTo>
                  <a:pt x="1886" y="398"/>
                </a:lnTo>
                <a:lnTo>
                  <a:pt x="1866" y="382"/>
                </a:lnTo>
                <a:lnTo>
                  <a:pt x="1842" y="370"/>
                </a:lnTo>
                <a:lnTo>
                  <a:pt x="1816" y="358"/>
                </a:lnTo>
                <a:lnTo>
                  <a:pt x="1788" y="348"/>
                </a:lnTo>
                <a:lnTo>
                  <a:pt x="1756" y="340"/>
                </a:lnTo>
                <a:lnTo>
                  <a:pt x="1722" y="336"/>
                </a:lnTo>
                <a:lnTo>
                  <a:pt x="1684" y="334"/>
                </a:lnTo>
                <a:lnTo>
                  <a:pt x="1684" y="334"/>
                </a:lnTo>
                <a:lnTo>
                  <a:pt x="1496" y="334"/>
                </a:lnTo>
                <a:lnTo>
                  <a:pt x="1496" y="334"/>
                </a:lnTo>
                <a:lnTo>
                  <a:pt x="1456" y="336"/>
                </a:lnTo>
                <a:lnTo>
                  <a:pt x="1420" y="340"/>
                </a:lnTo>
                <a:lnTo>
                  <a:pt x="1388" y="348"/>
                </a:lnTo>
                <a:lnTo>
                  <a:pt x="1358" y="358"/>
                </a:lnTo>
                <a:lnTo>
                  <a:pt x="1332" y="370"/>
                </a:lnTo>
                <a:lnTo>
                  <a:pt x="1308" y="384"/>
                </a:lnTo>
                <a:lnTo>
                  <a:pt x="1288" y="402"/>
                </a:lnTo>
                <a:lnTo>
                  <a:pt x="1270" y="418"/>
                </a:lnTo>
                <a:lnTo>
                  <a:pt x="1256" y="438"/>
                </a:lnTo>
                <a:lnTo>
                  <a:pt x="1242" y="458"/>
                </a:lnTo>
                <a:lnTo>
                  <a:pt x="1232" y="480"/>
                </a:lnTo>
                <a:lnTo>
                  <a:pt x="1224" y="500"/>
                </a:lnTo>
                <a:lnTo>
                  <a:pt x="1218" y="524"/>
                </a:lnTo>
                <a:lnTo>
                  <a:pt x="1214" y="546"/>
                </a:lnTo>
                <a:lnTo>
                  <a:pt x="1212" y="568"/>
                </a:lnTo>
                <a:lnTo>
                  <a:pt x="1210" y="590"/>
                </a:lnTo>
                <a:lnTo>
                  <a:pt x="1210" y="590"/>
                </a:lnTo>
                <a:lnTo>
                  <a:pt x="1212" y="608"/>
                </a:lnTo>
                <a:lnTo>
                  <a:pt x="1214" y="630"/>
                </a:lnTo>
                <a:lnTo>
                  <a:pt x="1218" y="650"/>
                </a:lnTo>
                <a:lnTo>
                  <a:pt x="1224" y="672"/>
                </a:lnTo>
                <a:lnTo>
                  <a:pt x="1232" y="694"/>
                </a:lnTo>
                <a:lnTo>
                  <a:pt x="1242" y="714"/>
                </a:lnTo>
                <a:lnTo>
                  <a:pt x="1254" y="736"/>
                </a:lnTo>
                <a:lnTo>
                  <a:pt x="1268" y="754"/>
                </a:lnTo>
                <a:lnTo>
                  <a:pt x="1286" y="774"/>
                </a:lnTo>
                <a:lnTo>
                  <a:pt x="1306" y="790"/>
                </a:lnTo>
                <a:lnTo>
                  <a:pt x="1328" y="806"/>
                </a:lnTo>
                <a:lnTo>
                  <a:pt x="1356" y="818"/>
                </a:lnTo>
                <a:lnTo>
                  <a:pt x="1384" y="830"/>
                </a:lnTo>
                <a:lnTo>
                  <a:pt x="1418" y="838"/>
                </a:lnTo>
                <a:lnTo>
                  <a:pt x="1456" y="842"/>
                </a:lnTo>
                <a:lnTo>
                  <a:pt x="1496" y="844"/>
                </a:lnTo>
                <a:lnTo>
                  <a:pt x="1496" y="844"/>
                </a:lnTo>
                <a:close/>
                <a:moveTo>
                  <a:pt x="2294" y="328"/>
                </a:moveTo>
                <a:lnTo>
                  <a:pt x="2294" y="328"/>
                </a:lnTo>
                <a:lnTo>
                  <a:pt x="2312" y="312"/>
                </a:lnTo>
                <a:lnTo>
                  <a:pt x="2336" y="296"/>
                </a:lnTo>
                <a:lnTo>
                  <a:pt x="2362" y="280"/>
                </a:lnTo>
                <a:lnTo>
                  <a:pt x="2392" y="266"/>
                </a:lnTo>
                <a:lnTo>
                  <a:pt x="2426" y="254"/>
                </a:lnTo>
                <a:lnTo>
                  <a:pt x="2464" y="244"/>
                </a:lnTo>
                <a:lnTo>
                  <a:pt x="2506" y="238"/>
                </a:lnTo>
                <a:lnTo>
                  <a:pt x="2554" y="236"/>
                </a:lnTo>
                <a:lnTo>
                  <a:pt x="2554" y="236"/>
                </a:lnTo>
                <a:lnTo>
                  <a:pt x="2774" y="236"/>
                </a:lnTo>
                <a:lnTo>
                  <a:pt x="2774" y="236"/>
                </a:lnTo>
                <a:lnTo>
                  <a:pt x="2800" y="238"/>
                </a:lnTo>
                <a:lnTo>
                  <a:pt x="2828" y="238"/>
                </a:lnTo>
                <a:lnTo>
                  <a:pt x="2852" y="242"/>
                </a:lnTo>
                <a:lnTo>
                  <a:pt x="2876" y="246"/>
                </a:lnTo>
                <a:lnTo>
                  <a:pt x="2898" y="250"/>
                </a:lnTo>
                <a:lnTo>
                  <a:pt x="2920" y="256"/>
                </a:lnTo>
                <a:lnTo>
                  <a:pt x="2960" y="270"/>
                </a:lnTo>
                <a:lnTo>
                  <a:pt x="2996" y="288"/>
                </a:lnTo>
                <a:lnTo>
                  <a:pt x="3026" y="308"/>
                </a:lnTo>
                <a:lnTo>
                  <a:pt x="3054" y="332"/>
                </a:lnTo>
                <a:lnTo>
                  <a:pt x="3078" y="356"/>
                </a:lnTo>
                <a:lnTo>
                  <a:pt x="3098" y="384"/>
                </a:lnTo>
                <a:lnTo>
                  <a:pt x="3114" y="412"/>
                </a:lnTo>
                <a:lnTo>
                  <a:pt x="3128" y="440"/>
                </a:lnTo>
                <a:lnTo>
                  <a:pt x="3140" y="470"/>
                </a:lnTo>
                <a:lnTo>
                  <a:pt x="3148" y="500"/>
                </a:lnTo>
                <a:lnTo>
                  <a:pt x="3152" y="530"/>
                </a:lnTo>
                <a:lnTo>
                  <a:pt x="3156" y="560"/>
                </a:lnTo>
                <a:lnTo>
                  <a:pt x="3158" y="590"/>
                </a:lnTo>
                <a:lnTo>
                  <a:pt x="3158" y="590"/>
                </a:lnTo>
                <a:lnTo>
                  <a:pt x="3156" y="620"/>
                </a:lnTo>
                <a:lnTo>
                  <a:pt x="3152" y="652"/>
                </a:lnTo>
                <a:lnTo>
                  <a:pt x="3146" y="684"/>
                </a:lnTo>
                <a:lnTo>
                  <a:pt x="3136" y="716"/>
                </a:lnTo>
                <a:lnTo>
                  <a:pt x="3126" y="746"/>
                </a:lnTo>
                <a:lnTo>
                  <a:pt x="3110" y="774"/>
                </a:lnTo>
                <a:lnTo>
                  <a:pt x="3092" y="802"/>
                </a:lnTo>
                <a:lnTo>
                  <a:pt x="3072" y="828"/>
                </a:lnTo>
                <a:lnTo>
                  <a:pt x="3046" y="852"/>
                </a:lnTo>
                <a:lnTo>
                  <a:pt x="3018" y="874"/>
                </a:lnTo>
                <a:lnTo>
                  <a:pt x="2988" y="894"/>
                </a:lnTo>
                <a:lnTo>
                  <a:pt x="2952" y="910"/>
                </a:lnTo>
                <a:lnTo>
                  <a:pt x="2914" y="924"/>
                </a:lnTo>
                <a:lnTo>
                  <a:pt x="2872" y="934"/>
                </a:lnTo>
                <a:lnTo>
                  <a:pt x="2824" y="940"/>
                </a:lnTo>
                <a:lnTo>
                  <a:pt x="2774" y="942"/>
                </a:lnTo>
                <a:lnTo>
                  <a:pt x="2774" y="942"/>
                </a:lnTo>
                <a:lnTo>
                  <a:pt x="2554" y="942"/>
                </a:lnTo>
                <a:lnTo>
                  <a:pt x="2554" y="942"/>
                </a:lnTo>
                <a:lnTo>
                  <a:pt x="2514" y="940"/>
                </a:lnTo>
                <a:lnTo>
                  <a:pt x="2476" y="936"/>
                </a:lnTo>
                <a:lnTo>
                  <a:pt x="2440" y="928"/>
                </a:lnTo>
                <a:lnTo>
                  <a:pt x="2406" y="916"/>
                </a:lnTo>
                <a:lnTo>
                  <a:pt x="2374" y="904"/>
                </a:lnTo>
                <a:lnTo>
                  <a:pt x="2342" y="886"/>
                </a:lnTo>
                <a:lnTo>
                  <a:pt x="2314" y="868"/>
                </a:lnTo>
                <a:lnTo>
                  <a:pt x="2288" y="846"/>
                </a:lnTo>
                <a:lnTo>
                  <a:pt x="2266" y="822"/>
                </a:lnTo>
                <a:lnTo>
                  <a:pt x="2246" y="796"/>
                </a:lnTo>
                <a:lnTo>
                  <a:pt x="2228" y="766"/>
                </a:lnTo>
                <a:lnTo>
                  <a:pt x="2212" y="734"/>
                </a:lnTo>
                <a:lnTo>
                  <a:pt x="2200" y="702"/>
                </a:lnTo>
                <a:lnTo>
                  <a:pt x="2192" y="666"/>
                </a:lnTo>
                <a:lnTo>
                  <a:pt x="2186" y="628"/>
                </a:lnTo>
                <a:lnTo>
                  <a:pt x="2184" y="590"/>
                </a:lnTo>
                <a:lnTo>
                  <a:pt x="2184" y="590"/>
                </a:lnTo>
                <a:lnTo>
                  <a:pt x="2184" y="0"/>
                </a:lnTo>
                <a:lnTo>
                  <a:pt x="2184" y="0"/>
                </a:lnTo>
                <a:lnTo>
                  <a:pt x="2218" y="0"/>
                </a:lnTo>
                <a:lnTo>
                  <a:pt x="2218" y="0"/>
                </a:lnTo>
                <a:lnTo>
                  <a:pt x="2236" y="0"/>
                </a:lnTo>
                <a:lnTo>
                  <a:pt x="2250" y="4"/>
                </a:lnTo>
                <a:lnTo>
                  <a:pt x="2264" y="10"/>
                </a:lnTo>
                <a:lnTo>
                  <a:pt x="2274" y="18"/>
                </a:lnTo>
                <a:lnTo>
                  <a:pt x="2282" y="28"/>
                </a:lnTo>
                <a:lnTo>
                  <a:pt x="2288" y="40"/>
                </a:lnTo>
                <a:lnTo>
                  <a:pt x="2292" y="54"/>
                </a:lnTo>
                <a:lnTo>
                  <a:pt x="2294" y="70"/>
                </a:lnTo>
                <a:lnTo>
                  <a:pt x="2294" y="70"/>
                </a:lnTo>
                <a:lnTo>
                  <a:pt x="2294" y="328"/>
                </a:lnTo>
                <a:lnTo>
                  <a:pt x="2294" y="328"/>
                </a:lnTo>
                <a:close/>
                <a:moveTo>
                  <a:pt x="2578" y="844"/>
                </a:moveTo>
                <a:lnTo>
                  <a:pt x="2578" y="844"/>
                </a:lnTo>
                <a:lnTo>
                  <a:pt x="2766" y="844"/>
                </a:lnTo>
                <a:lnTo>
                  <a:pt x="2766" y="844"/>
                </a:lnTo>
                <a:lnTo>
                  <a:pt x="2804" y="842"/>
                </a:lnTo>
                <a:lnTo>
                  <a:pt x="2838" y="838"/>
                </a:lnTo>
                <a:lnTo>
                  <a:pt x="2870" y="830"/>
                </a:lnTo>
                <a:lnTo>
                  <a:pt x="2900" y="820"/>
                </a:lnTo>
                <a:lnTo>
                  <a:pt x="2924" y="810"/>
                </a:lnTo>
                <a:lnTo>
                  <a:pt x="2948" y="796"/>
                </a:lnTo>
                <a:lnTo>
                  <a:pt x="2968" y="780"/>
                </a:lnTo>
                <a:lnTo>
                  <a:pt x="2986" y="762"/>
                </a:lnTo>
                <a:lnTo>
                  <a:pt x="3002" y="742"/>
                </a:lnTo>
                <a:lnTo>
                  <a:pt x="3014" y="722"/>
                </a:lnTo>
                <a:lnTo>
                  <a:pt x="3026" y="702"/>
                </a:lnTo>
                <a:lnTo>
                  <a:pt x="3034" y="680"/>
                </a:lnTo>
                <a:lnTo>
                  <a:pt x="3040" y="658"/>
                </a:lnTo>
                <a:lnTo>
                  <a:pt x="3046" y="634"/>
                </a:lnTo>
                <a:lnTo>
                  <a:pt x="3048" y="612"/>
                </a:lnTo>
                <a:lnTo>
                  <a:pt x="3048" y="590"/>
                </a:lnTo>
                <a:lnTo>
                  <a:pt x="3048" y="590"/>
                </a:lnTo>
                <a:lnTo>
                  <a:pt x="3048" y="566"/>
                </a:lnTo>
                <a:lnTo>
                  <a:pt x="3046" y="544"/>
                </a:lnTo>
                <a:lnTo>
                  <a:pt x="3040" y="520"/>
                </a:lnTo>
                <a:lnTo>
                  <a:pt x="3034" y="498"/>
                </a:lnTo>
                <a:lnTo>
                  <a:pt x="3026" y="476"/>
                </a:lnTo>
                <a:lnTo>
                  <a:pt x="3014" y="456"/>
                </a:lnTo>
                <a:lnTo>
                  <a:pt x="3002" y="436"/>
                </a:lnTo>
                <a:lnTo>
                  <a:pt x="2986" y="416"/>
                </a:lnTo>
                <a:lnTo>
                  <a:pt x="2968" y="398"/>
                </a:lnTo>
                <a:lnTo>
                  <a:pt x="2948" y="382"/>
                </a:lnTo>
                <a:lnTo>
                  <a:pt x="2924" y="370"/>
                </a:lnTo>
                <a:lnTo>
                  <a:pt x="2900" y="358"/>
                </a:lnTo>
                <a:lnTo>
                  <a:pt x="2870" y="348"/>
                </a:lnTo>
                <a:lnTo>
                  <a:pt x="2838" y="340"/>
                </a:lnTo>
                <a:lnTo>
                  <a:pt x="2804" y="336"/>
                </a:lnTo>
                <a:lnTo>
                  <a:pt x="2766" y="334"/>
                </a:lnTo>
                <a:lnTo>
                  <a:pt x="2766" y="334"/>
                </a:lnTo>
                <a:lnTo>
                  <a:pt x="2578" y="334"/>
                </a:lnTo>
                <a:lnTo>
                  <a:pt x="2578" y="334"/>
                </a:lnTo>
                <a:lnTo>
                  <a:pt x="2538" y="336"/>
                </a:lnTo>
                <a:lnTo>
                  <a:pt x="2502" y="340"/>
                </a:lnTo>
                <a:lnTo>
                  <a:pt x="2470" y="348"/>
                </a:lnTo>
                <a:lnTo>
                  <a:pt x="2440" y="358"/>
                </a:lnTo>
                <a:lnTo>
                  <a:pt x="2414" y="370"/>
                </a:lnTo>
                <a:lnTo>
                  <a:pt x="2390" y="384"/>
                </a:lnTo>
                <a:lnTo>
                  <a:pt x="2370" y="402"/>
                </a:lnTo>
                <a:lnTo>
                  <a:pt x="2352" y="418"/>
                </a:lnTo>
                <a:lnTo>
                  <a:pt x="2338" y="438"/>
                </a:lnTo>
                <a:lnTo>
                  <a:pt x="2326" y="458"/>
                </a:lnTo>
                <a:lnTo>
                  <a:pt x="2314" y="480"/>
                </a:lnTo>
                <a:lnTo>
                  <a:pt x="2306" y="500"/>
                </a:lnTo>
                <a:lnTo>
                  <a:pt x="2300" y="524"/>
                </a:lnTo>
                <a:lnTo>
                  <a:pt x="2296" y="546"/>
                </a:lnTo>
                <a:lnTo>
                  <a:pt x="2294" y="568"/>
                </a:lnTo>
                <a:lnTo>
                  <a:pt x="2294" y="590"/>
                </a:lnTo>
                <a:lnTo>
                  <a:pt x="2294" y="590"/>
                </a:lnTo>
                <a:lnTo>
                  <a:pt x="2294" y="608"/>
                </a:lnTo>
                <a:lnTo>
                  <a:pt x="2296" y="630"/>
                </a:lnTo>
                <a:lnTo>
                  <a:pt x="2300" y="650"/>
                </a:lnTo>
                <a:lnTo>
                  <a:pt x="2306" y="672"/>
                </a:lnTo>
                <a:lnTo>
                  <a:pt x="2314" y="694"/>
                </a:lnTo>
                <a:lnTo>
                  <a:pt x="2324" y="714"/>
                </a:lnTo>
                <a:lnTo>
                  <a:pt x="2336" y="736"/>
                </a:lnTo>
                <a:lnTo>
                  <a:pt x="2350" y="754"/>
                </a:lnTo>
                <a:lnTo>
                  <a:pt x="2368" y="774"/>
                </a:lnTo>
                <a:lnTo>
                  <a:pt x="2388" y="790"/>
                </a:lnTo>
                <a:lnTo>
                  <a:pt x="2412" y="806"/>
                </a:lnTo>
                <a:lnTo>
                  <a:pt x="2438" y="818"/>
                </a:lnTo>
                <a:lnTo>
                  <a:pt x="2468" y="830"/>
                </a:lnTo>
                <a:lnTo>
                  <a:pt x="2500" y="838"/>
                </a:lnTo>
                <a:lnTo>
                  <a:pt x="2538" y="842"/>
                </a:lnTo>
                <a:lnTo>
                  <a:pt x="2578" y="844"/>
                </a:lnTo>
                <a:lnTo>
                  <a:pt x="2578" y="84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50000"/>
              </a:spcBef>
              <a:spcAft>
                <a:spcPct val="50000"/>
              </a:spcAft>
              <a:buClrTx/>
              <a:buSzTx/>
              <a:buFontTx/>
              <a:buNone/>
              <a:tabLst/>
              <a:defRPr/>
            </a:pPr>
            <a:endParaRPr kumimoji="0" lang="en-US" sz="2200" b="0" i="0" u="none" strike="noStrike" kern="0" cap="none" spc="0" normalizeH="0" baseline="0" noProof="0">
              <a:ln>
                <a:noFill/>
              </a:ln>
              <a:solidFill>
                <a:srgbClr val="FFFFFF"/>
              </a:solidFill>
              <a:effectLst/>
              <a:uLnTx/>
              <a:uFillTx/>
              <a:latin typeface="Arial" charset="0"/>
            </a:endParaRPr>
          </a:p>
        </p:txBody>
      </p:sp>
      <p:sp>
        <p:nvSpPr>
          <p:cNvPr id="10" name="Oval 9">
            <a:extLst>
              <a:ext uri="{FF2B5EF4-FFF2-40B4-BE49-F238E27FC236}">
                <a16:creationId xmlns:a16="http://schemas.microsoft.com/office/drawing/2014/main" id="{8BCAF398-4C64-FF43-8635-C6DFFFB38105}"/>
              </a:ext>
            </a:extLst>
          </p:cNvPr>
          <p:cNvSpPr/>
          <p:nvPr/>
        </p:nvSpPr>
        <p:spPr>
          <a:xfrm>
            <a:off x="4428036" y="1368909"/>
            <a:ext cx="102722" cy="102722"/>
          </a:xfrm>
          <a:prstGeom prst="ellipse">
            <a:avLst/>
          </a:prstGeom>
          <a:solidFill>
            <a:srgbClr val="00FD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023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0A8B6-B233-4ABB-AFCF-18E14487E57D}"/>
              </a:ext>
            </a:extLst>
          </p:cNvPr>
          <p:cNvSpPr>
            <a:spLocks noGrp="1"/>
          </p:cNvSpPr>
          <p:nvPr>
            <p:ph type="title"/>
          </p:nvPr>
        </p:nvSpPr>
        <p:spPr>
          <a:xfrm>
            <a:off x="589800" y="399963"/>
            <a:ext cx="7886700" cy="1071536"/>
          </a:xfrm>
        </p:spPr>
        <p:txBody>
          <a:bodyPr>
            <a:normAutofit/>
          </a:bodyPr>
          <a:lstStyle/>
          <a:p>
            <a:r>
              <a:rPr lang="en-US" sz="2400" dirty="0">
                <a:solidFill>
                  <a:srgbClr val="00407F"/>
                </a:solidFill>
                <a:latin typeface="Arial" panose="020B0604020202020204" pitchFamily="34" charset="0"/>
                <a:cs typeface="Arial" panose="020B0604020202020204" pitchFamily="34" charset="0"/>
              </a:rPr>
              <a:t>Burden of Advanced Prostate Cancer and CVD</a:t>
            </a:r>
          </a:p>
        </p:txBody>
      </p:sp>
      <p:sp>
        <p:nvSpPr>
          <p:cNvPr id="4" name="TextBox 3">
            <a:extLst>
              <a:ext uri="{FF2B5EF4-FFF2-40B4-BE49-F238E27FC236}">
                <a16:creationId xmlns:a16="http://schemas.microsoft.com/office/drawing/2014/main" id="{6AEE1F40-738C-4BCF-BF95-FB326AD56324}"/>
              </a:ext>
            </a:extLst>
          </p:cNvPr>
          <p:cNvSpPr txBox="1"/>
          <p:nvPr/>
        </p:nvSpPr>
        <p:spPr>
          <a:xfrm>
            <a:off x="682600" y="5682436"/>
            <a:ext cx="7297028" cy="323165"/>
          </a:xfrm>
          <a:prstGeom prst="rect">
            <a:avLst/>
          </a:prstGeom>
          <a:noFill/>
        </p:spPr>
        <p:txBody>
          <a:bodyPr wrap="square" lIns="0" tIns="0" rIns="0" bIns="0" rtlCol="0">
            <a:spAutoFit/>
          </a:bodyPr>
          <a:lstStyle/>
          <a:p>
            <a:r>
              <a:rPr lang="en-US" sz="700" dirty="0">
                <a:latin typeface="Arial" panose="020B0604020202020204" pitchFamily="34" charset="0"/>
                <a:cs typeface="Arial" panose="020B0604020202020204" pitchFamily="34" charset="0"/>
              </a:rPr>
              <a:t>CV, cardiovascular; CVD, cardiovascular disease. </a:t>
            </a:r>
          </a:p>
          <a:p>
            <a:pPr algn="l">
              <a:spcBef>
                <a:spcPts val="0"/>
              </a:spcBef>
              <a:spcAft>
                <a:spcPts val="0"/>
              </a:spcAft>
            </a:pPr>
            <a:r>
              <a:rPr lang="en-US" sz="700" baseline="30000" dirty="0" err="1">
                <a:latin typeface="Arial" panose="020B0604020202020204" pitchFamily="34" charset="0"/>
                <a:cs typeface="Arial" panose="020B0604020202020204" pitchFamily="34" charset="0"/>
              </a:rPr>
              <a:t>a</a:t>
            </a:r>
            <a:r>
              <a:rPr lang="en-US" sz="700" dirty="0" err="1">
                <a:latin typeface="Arial" panose="020B0604020202020204" pitchFamily="34" charset="0"/>
                <a:cs typeface="Arial" panose="020B0604020202020204" pitchFamily="34" charset="0"/>
              </a:rPr>
              <a:t>The</a:t>
            </a:r>
            <a:r>
              <a:rPr lang="en-US" sz="700" dirty="0">
                <a:latin typeface="Arial" panose="020B0604020202020204" pitchFamily="34" charset="0"/>
                <a:cs typeface="Arial" panose="020B0604020202020204" pitchFamily="34" charset="0"/>
              </a:rPr>
              <a:t> study is based on the United States cancer survivor population (1973-2012).</a:t>
            </a:r>
          </a:p>
          <a:p>
            <a:pPr algn="l">
              <a:spcBef>
                <a:spcPts val="0"/>
              </a:spcBef>
              <a:spcAft>
                <a:spcPts val="0"/>
              </a:spcAft>
            </a:pPr>
            <a:r>
              <a:rPr lang="en-US" sz="700" b="1" dirty="0">
                <a:latin typeface="Arial" panose="020B0604020202020204" pitchFamily="34" charset="0"/>
                <a:cs typeface="Arial" panose="020B0604020202020204" pitchFamily="34" charset="0"/>
              </a:rPr>
              <a:t>References: 1. </a:t>
            </a:r>
            <a:r>
              <a:rPr lang="en-US" sz="700" dirty="0">
                <a:latin typeface="Arial" panose="020B0604020202020204" pitchFamily="34" charset="0"/>
                <a:cs typeface="Arial" panose="020B0604020202020204" pitchFamily="34" charset="0"/>
              </a:rPr>
              <a:t>Siegel RL et al.</a:t>
            </a:r>
            <a:r>
              <a:rPr lang="en-US" sz="700" i="1" dirty="0">
                <a:latin typeface="Arial" panose="020B0604020202020204" pitchFamily="34" charset="0"/>
                <a:cs typeface="Arial" panose="020B0604020202020204" pitchFamily="34" charset="0"/>
              </a:rPr>
              <a:t> CA Cancer J Clin. </a:t>
            </a:r>
            <a:r>
              <a:rPr lang="en-US" sz="700" dirty="0">
                <a:latin typeface="Arial" panose="020B0604020202020204" pitchFamily="34" charset="0"/>
                <a:cs typeface="Arial" panose="020B0604020202020204" pitchFamily="34" charset="0"/>
              </a:rPr>
              <a:t>2020;70(1):7-30. </a:t>
            </a:r>
            <a:r>
              <a:rPr lang="en-US" sz="700" b="1" dirty="0">
                <a:latin typeface="Arial" panose="020B0604020202020204" pitchFamily="34" charset="0"/>
                <a:cs typeface="Arial" panose="020B0604020202020204" pitchFamily="34" charset="0"/>
              </a:rPr>
              <a:t>2. </a:t>
            </a:r>
            <a:r>
              <a:rPr lang="en-US" sz="700" dirty="0">
                <a:latin typeface="Arial" panose="020B0604020202020204" pitchFamily="34" charset="0"/>
                <a:cs typeface="Arial" panose="020B0604020202020204" pitchFamily="34" charset="0"/>
              </a:rPr>
              <a:t>Sturgeon KM et al. </a:t>
            </a:r>
            <a:r>
              <a:rPr lang="en-US" sz="700" i="1" dirty="0">
                <a:latin typeface="Arial" panose="020B0604020202020204" pitchFamily="34" charset="0"/>
                <a:cs typeface="Arial" panose="020B0604020202020204" pitchFamily="34" charset="0"/>
              </a:rPr>
              <a:t>Eur Heart J.</a:t>
            </a:r>
            <a:r>
              <a:rPr lang="en-US" sz="700" dirty="0">
                <a:latin typeface="Arial" panose="020B0604020202020204" pitchFamily="34" charset="0"/>
                <a:cs typeface="Arial" panose="020B0604020202020204" pitchFamily="34" charset="0"/>
              </a:rPr>
              <a:t> 2019;40(48):3889-3897.</a:t>
            </a:r>
          </a:p>
        </p:txBody>
      </p:sp>
      <p:grpSp>
        <p:nvGrpSpPr>
          <p:cNvPr id="10" name="Group 9">
            <a:extLst>
              <a:ext uri="{FF2B5EF4-FFF2-40B4-BE49-F238E27FC236}">
                <a16:creationId xmlns:a16="http://schemas.microsoft.com/office/drawing/2014/main" id="{2DF37110-4E10-C646-A990-11D3599745CA}"/>
              </a:ext>
            </a:extLst>
          </p:cNvPr>
          <p:cNvGrpSpPr/>
          <p:nvPr/>
        </p:nvGrpSpPr>
        <p:grpSpPr>
          <a:xfrm>
            <a:off x="3439886" y="1497247"/>
            <a:ext cx="6063018" cy="3437289"/>
            <a:chOff x="4121855" y="1591933"/>
            <a:chExt cx="5022145" cy="3871947"/>
          </a:xfrm>
        </p:grpSpPr>
        <p:pic>
          <p:nvPicPr>
            <p:cNvPr id="9" name="Picture 8">
              <a:extLst>
                <a:ext uri="{FF2B5EF4-FFF2-40B4-BE49-F238E27FC236}">
                  <a16:creationId xmlns:a16="http://schemas.microsoft.com/office/drawing/2014/main" id="{5D00FDDF-4317-F24A-BE41-D34A2A7FADD6}"/>
                </a:ext>
              </a:extLst>
            </p:cNvPr>
            <p:cNvPicPr>
              <a:picLocks noChangeAspect="1"/>
            </p:cNvPicPr>
            <p:nvPr/>
          </p:nvPicPr>
          <p:blipFill>
            <a:blip r:embed="rId3"/>
            <a:stretch>
              <a:fillRect/>
            </a:stretch>
          </p:blipFill>
          <p:spPr>
            <a:xfrm>
              <a:off x="4910188" y="3364302"/>
              <a:ext cx="3246947" cy="879086"/>
            </a:xfrm>
            <a:prstGeom prst="rect">
              <a:avLst/>
            </a:prstGeom>
          </p:spPr>
        </p:pic>
        <p:graphicFrame>
          <p:nvGraphicFramePr>
            <p:cNvPr id="16" name="Content Placeholder 5">
              <a:extLst>
                <a:ext uri="{FF2B5EF4-FFF2-40B4-BE49-F238E27FC236}">
                  <a16:creationId xmlns:a16="http://schemas.microsoft.com/office/drawing/2014/main" id="{C2446E97-3940-43D8-957C-5F1C2710F5AF}"/>
                </a:ext>
              </a:extLst>
            </p:cNvPr>
            <p:cNvGraphicFramePr>
              <a:graphicFrameLocks/>
            </p:cNvGraphicFramePr>
            <p:nvPr/>
          </p:nvGraphicFramePr>
          <p:xfrm>
            <a:off x="4121855" y="1903756"/>
            <a:ext cx="4267200" cy="3438982"/>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a:extLst>
                <a:ext uri="{FF2B5EF4-FFF2-40B4-BE49-F238E27FC236}">
                  <a16:creationId xmlns:a16="http://schemas.microsoft.com/office/drawing/2014/main" id="{57604480-B801-4E73-B60C-1B21D16569CF}"/>
                </a:ext>
              </a:extLst>
            </p:cNvPr>
            <p:cNvSpPr txBox="1"/>
            <p:nvPr/>
          </p:nvSpPr>
          <p:spPr>
            <a:xfrm>
              <a:off x="4804395" y="4658680"/>
              <a:ext cx="630936" cy="138499"/>
            </a:xfrm>
            <a:prstGeom prst="rect">
              <a:avLst/>
            </a:prstGeom>
            <a:noFill/>
          </p:spPr>
          <p:txBody>
            <a:bodyPr wrap="square" lIns="0" tIns="0" rIns="0" bIns="0" rtlCol="0">
              <a:spAutoFit/>
            </a:bodyPr>
            <a:lstStyle/>
            <a:p>
              <a:pPr algn="l">
                <a:spcBef>
                  <a:spcPts val="0"/>
                </a:spcBef>
                <a:spcAft>
                  <a:spcPts val="0"/>
                </a:spcAft>
              </a:pPr>
              <a:r>
                <a:rPr lang="en-US" sz="900" dirty="0">
                  <a:solidFill>
                    <a:srgbClr val="000000"/>
                  </a:solidFill>
                  <a:latin typeface="Arial" panose="020B0604020202020204" pitchFamily="34" charset="0"/>
                  <a:cs typeface="Arial" panose="020B0604020202020204" pitchFamily="34" charset="0"/>
                </a:rPr>
                <a:t>1970</a:t>
              </a:r>
            </a:p>
          </p:txBody>
        </p:sp>
        <p:sp>
          <p:nvSpPr>
            <p:cNvPr id="21" name="TextBox 20">
              <a:extLst>
                <a:ext uri="{FF2B5EF4-FFF2-40B4-BE49-F238E27FC236}">
                  <a16:creationId xmlns:a16="http://schemas.microsoft.com/office/drawing/2014/main" id="{F375B5C3-AC44-4DB8-9642-D59BB8747E82}"/>
                </a:ext>
              </a:extLst>
            </p:cNvPr>
            <p:cNvSpPr txBox="1"/>
            <p:nvPr/>
          </p:nvSpPr>
          <p:spPr>
            <a:xfrm>
              <a:off x="6406889" y="4658680"/>
              <a:ext cx="630936" cy="138499"/>
            </a:xfrm>
            <a:prstGeom prst="rect">
              <a:avLst/>
            </a:prstGeom>
            <a:noFill/>
          </p:spPr>
          <p:txBody>
            <a:bodyPr wrap="square" lIns="0" tIns="0" rIns="0" bIns="0" rtlCol="0">
              <a:spAutoFit/>
            </a:bodyPr>
            <a:lstStyle/>
            <a:p>
              <a:pPr algn="l">
                <a:spcBef>
                  <a:spcPts val="0"/>
                </a:spcBef>
                <a:spcAft>
                  <a:spcPts val="0"/>
                </a:spcAft>
              </a:pPr>
              <a:r>
                <a:rPr lang="en-US" sz="900" dirty="0">
                  <a:solidFill>
                    <a:srgbClr val="000000"/>
                  </a:solidFill>
                  <a:latin typeface="Arial" panose="020B0604020202020204" pitchFamily="34" charset="0"/>
                  <a:cs typeface="Arial" panose="020B0604020202020204" pitchFamily="34" charset="0"/>
                </a:rPr>
                <a:t>1990</a:t>
              </a:r>
            </a:p>
          </p:txBody>
        </p:sp>
        <p:sp>
          <p:nvSpPr>
            <p:cNvPr id="22" name="TextBox 21">
              <a:extLst>
                <a:ext uri="{FF2B5EF4-FFF2-40B4-BE49-F238E27FC236}">
                  <a16:creationId xmlns:a16="http://schemas.microsoft.com/office/drawing/2014/main" id="{E6027AA4-DAB4-4817-9C76-89E93DEE3C2C}"/>
                </a:ext>
              </a:extLst>
            </p:cNvPr>
            <p:cNvSpPr txBox="1"/>
            <p:nvPr/>
          </p:nvSpPr>
          <p:spPr>
            <a:xfrm>
              <a:off x="7807200" y="4658680"/>
              <a:ext cx="630936" cy="138499"/>
            </a:xfrm>
            <a:prstGeom prst="rect">
              <a:avLst/>
            </a:prstGeom>
            <a:noFill/>
          </p:spPr>
          <p:txBody>
            <a:bodyPr wrap="square" lIns="0" tIns="0" rIns="0" bIns="0" rtlCol="0">
              <a:spAutoFit/>
            </a:bodyPr>
            <a:lstStyle/>
            <a:p>
              <a:pPr algn="l">
                <a:spcBef>
                  <a:spcPts val="0"/>
                </a:spcBef>
                <a:spcAft>
                  <a:spcPts val="0"/>
                </a:spcAft>
              </a:pPr>
              <a:r>
                <a:rPr lang="en-US" sz="900">
                  <a:solidFill>
                    <a:srgbClr val="000000"/>
                  </a:solidFill>
                  <a:latin typeface="Arial" panose="020B0604020202020204" pitchFamily="34" charset="0"/>
                  <a:cs typeface="Arial" panose="020B0604020202020204" pitchFamily="34" charset="0"/>
                </a:rPr>
                <a:t>2010</a:t>
              </a:r>
            </a:p>
          </p:txBody>
        </p:sp>
        <p:sp>
          <p:nvSpPr>
            <p:cNvPr id="23" name="TextBox 22">
              <a:extLst>
                <a:ext uri="{FF2B5EF4-FFF2-40B4-BE49-F238E27FC236}">
                  <a16:creationId xmlns:a16="http://schemas.microsoft.com/office/drawing/2014/main" id="{4AADB609-4E20-4B3E-B8A0-9A41069B23B8}"/>
                </a:ext>
              </a:extLst>
            </p:cNvPr>
            <p:cNvSpPr txBox="1"/>
            <p:nvPr/>
          </p:nvSpPr>
          <p:spPr>
            <a:xfrm>
              <a:off x="7393968" y="3572310"/>
              <a:ext cx="1373838" cy="169277"/>
            </a:xfrm>
            <a:prstGeom prst="rect">
              <a:avLst/>
            </a:prstGeom>
            <a:noFill/>
          </p:spPr>
          <p:txBody>
            <a:bodyPr wrap="square" lIns="0" tIns="0" rIns="0" bIns="0" rtlCol="0">
              <a:spAutoFit/>
            </a:bodyPr>
            <a:lstStyle/>
            <a:p>
              <a:pPr algn="l">
                <a:spcBef>
                  <a:spcPts val="0"/>
                </a:spcBef>
                <a:spcAft>
                  <a:spcPts val="0"/>
                </a:spcAft>
              </a:pPr>
              <a:r>
                <a:rPr lang="en-US" sz="1100" b="1" dirty="0">
                  <a:solidFill>
                    <a:srgbClr val="00E6FF"/>
                  </a:solidFill>
                  <a:latin typeface="Arial" panose="020B0604020202020204" pitchFamily="34" charset="0"/>
                  <a:cs typeface="Arial" panose="020B0604020202020204" pitchFamily="34" charset="0"/>
                </a:rPr>
                <a:t>Cardiovascular</a:t>
              </a:r>
            </a:p>
          </p:txBody>
        </p:sp>
        <p:sp>
          <p:nvSpPr>
            <p:cNvPr id="24" name="TextBox 23">
              <a:extLst>
                <a:ext uri="{FF2B5EF4-FFF2-40B4-BE49-F238E27FC236}">
                  <a16:creationId xmlns:a16="http://schemas.microsoft.com/office/drawing/2014/main" id="{16CFD26E-BB17-49B3-9435-93DAF35F261A}"/>
                </a:ext>
              </a:extLst>
            </p:cNvPr>
            <p:cNvSpPr txBox="1"/>
            <p:nvPr/>
          </p:nvSpPr>
          <p:spPr>
            <a:xfrm>
              <a:off x="7770162" y="4305934"/>
              <a:ext cx="1373838" cy="169277"/>
            </a:xfrm>
            <a:prstGeom prst="rect">
              <a:avLst/>
            </a:prstGeom>
            <a:noFill/>
          </p:spPr>
          <p:txBody>
            <a:bodyPr wrap="square" lIns="0" tIns="0" rIns="0" bIns="0" rtlCol="0">
              <a:spAutoFit/>
            </a:bodyPr>
            <a:lstStyle/>
            <a:p>
              <a:pPr algn="l">
                <a:spcBef>
                  <a:spcPts val="0"/>
                </a:spcBef>
                <a:spcAft>
                  <a:spcPts val="0"/>
                </a:spcAft>
              </a:pPr>
              <a:r>
                <a:rPr lang="en-US" sz="1100" b="1" dirty="0">
                  <a:solidFill>
                    <a:srgbClr val="00407F"/>
                  </a:solidFill>
                  <a:latin typeface="Arial" panose="020B0604020202020204" pitchFamily="34" charset="0"/>
                  <a:cs typeface="Arial" panose="020B0604020202020204" pitchFamily="34" charset="0"/>
                </a:rPr>
                <a:t>Prostate</a:t>
              </a:r>
            </a:p>
          </p:txBody>
        </p:sp>
        <p:sp>
          <p:nvSpPr>
            <p:cNvPr id="5" name="TextBox 4">
              <a:extLst>
                <a:ext uri="{FF2B5EF4-FFF2-40B4-BE49-F238E27FC236}">
                  <a16:creationId xmlns:a16="http://schemas.microsoft.com/office/drawing/2014/main" id="{526C705D-29A4-4CD1-B8D6-451216DB28D8}"/>
                </a:ext>
              </a:extLst>
            </p:cNvPr>
            <p:cNvSpPr txBox="1"/>
            <p:nvPr/>
          </p:nvSpPr>
          <p:spPr>
            <a:xfrm>
              <a:off x="4871281" y="1591933"/>
              <a:ext cx="3376612" cy="242688"/>
            </a:xfrm>
            <a:prstGeom prst="rect">
              <a:avLst/>
            </a:prstGeom>
            <a:noFill/>
          </p:spPr>
          <p:txBody>
            <a:bodyPr wrap="none" lIns="0" tIns="0" rIns="0" bIns="0" rtlCol="0">
              <a:spAutoFit/>
            </a:bodyPr>
            <a:lstStyle/>
            <a:p>
              <a:pPr algn="ctr">
                <a:spcBef>
                  <a:spcPts val="0"/>
                </a:spcBef>
                <a:spcAft>
                  <a:spcPts val="0"/>
                </a:spcAft>
              </a:pPr>
              <a:r>
                <a:rPr lang="en-US" sz="1400" b="1" dirty="0">
                  <a:latin typeface="Arial" panose="020B0604020202020204" pitchFamily="34" charset="0"/>
                  <a:cs typeface="Arial" panose="020B0604020202020204" pitchFamily="34" charset="0"/>
                </a:rPr>
                <a:t>Patient CVD Mortality vs Prostate Cancer Index</a:t>
              </a:r>
              <a:r>
                <a:rPr lang="en-US" sz="1400" b="1" baseline="30000" dirty="0">
                  <a:latin typeface="Arial" panose="020B0604020202020204" pitchFamily="34" charset="0"/>
                  <a:cs typeface="Arial" panose="020B0604020202020204" pitchFamily="34" charset="0"/>
                </a:rPr>
                <a:t>2</a:t>
              </a:r>
            </a:p>
          </p:txBody>
        </p:sp>
        <p:sp>
          <p:nvSpPr>
            <p:cNvPr id="3" name="TextBox 2">
              <a:extLst>
                <a:ext uri="{FF2B5EF4-FFF2-40B4-BE49-F238E27FC236}">
                  <a16:creationId xmlns:a16="http://schemas.microsoft.com/office/drawing/2014/main" id="{3F3DC9A3-249D-4673-97F1-4C052877799F}"/>
                </a:ext>
              </a:extLst>
            </p:cNvPr>
            <p:cNvSpPr txBox="1"/>
            <p:nvPr/>
          </p:nvSpPr>
          <p:spPr>
            <a:xfrm>
              <a:off x="4820602" y="5186881"/>
              <a:ext cx="3617534" cy="276999"/>
            </a:xfrm>
            <a:prstGeom prst="rect">
              <a:avLst/>
            </a:prstGeom>
            <a:noFill/>
          </p:spPr>
          <p:txBody>
            <a:bodyPr wrap="square" lIns="0" tIns="0" rIns="0" bIns="0" rtlCol="0">
              <a:spAutoFit/>
            </a:bodyPr>
            <a:lstStyle/>
            <a:p>
              <a:pPr algn="l">
                <a:spcBef>
                  <a:spcPts val="0"/>
                </a:spcBef>
                <a:spcAft>
                  <a:spcPts val="0"/>
                </a:spcAft>
              </a:pPr>
              <a:r>
                <a:rPr lang="en-US" sz="900" dirty="0">
                  <a:latin typeface="Arial" panose="020B0604020202020204" pitchFamily="34" charset="0"/>
                  <a:cs typeface="Arial" panose="020B0604020202020204" pitchFamily="34" charset="0"/>
                </a:rPr>
                <a:t>A p</a:t>
              </a:r>
              <a:r>
                <a:rPr lang="en-US" sz="900" b="0" baseline="0" dirty="0">
                  <a:latin typeface="Arial" panose="020B0604020202020204" pitchFamily="34" charset="0"/>
                  <a:cs typeface="Arial" panose="020B0604020202020204" pitchFamily="34" charset="0"/>
                </a:rPr>
                <a:t>opulation-based study of CVD mortality </a:t>
              </a:r>
              <a:r>
                <a:rPr lang="en-US" sz="900" dirty="0">
                  <a:latin typeface="Arial" panose="020B0604020202020204" pitchFamily="34" charset="0"/>
                  <a:cs typeface="Arial" panose="020B0604020202020204" pitchFamily="34" charset="0"/>
                </a:rPr>
                <a:t>risk in cancer </a:t>
              </a:r>
              <a:r>
                <a:rPr lang="en-US" sz="900" dirty="0" err="1">
                  <a:latin typeface="Arial" panose="020B0604020202020204" pitchFamily="34" charset="0"/>
                  <a:cs typeface="Arial" panose="020B0604020202020204" pitchFamily="34" charset="0"/>
                </a:rPr>
                <a:t>patients</a:t>
              </a:r>
              <a:r>
                <a:rPr lang="en-US" sz="900" baseline="30000" dirty="0" err="1">
                  <a:latin typeface="Arial" panose="020B0604020202020204" pitchFamily="34" charset="0"/>
                  <a:cs typeface="Arial" panose="020B0604020202020204" pitchFamily="34" charset="0"/>
                </a:rPr>
                <a:t>a</a:t>
              </a:r>
              <a:r>
                <a:rPr lang="en-US" sz="900" baseline="30000" dirty="0">
                  <a:latin typeface="Arial" panose="020B0604020202020204" pitchFamily="34" charset="0"/>
                  <a:cs typeface="Arial" panose="020B0604020202020204" pitchFamily="34" charset="0"/>
                </a:rPr>
                <a:t> </a:t>
              </a:r>
              <a:endParaRPr lang="en-US" sz="900" dirty="0">
                <a:latin typeface="Arial" panose="020B0604020202020204" pitchFamily="34" charset="0"/>
                <a:cs typeface="Arial" panose="020B0604020202020204" pitchFamily="34" charset="0"/>
              </a:endParaRPr>
            </a:p>
            <a:p>
              <a:pPr algn="l">
                <a:spcBef>
                  <a:spcPts val="0"/>
                </a:spcBef>
                <a:spcAft>
                  <a:spcPts val="0"/>
                </a:spcAft>
              </a:pPr>
              <a:endParaRPr lang="en-US" sz="900" dirty="0">
                <a:latin typeface="Arial" panose="020B0604020202020204" pitchFamily="34" charset="0"/>
                <a:cs typeface="Arial" panose="020B0604020202020204" pitchFamily="34" charset="0"/>
              </a:endParaRPr>
            </a:p>
          </p:txBody>
        </p:sp>
      </p:grpSp>
      <p:sp>
        <p:nvSpPr>
          <p:cNvPr id="8" name="Content Placeholder 7">
            <a:extLst>
              <a:ext uri="{FF2B5EF4-FFF2-40B4-BE49-F238E27FC236}">
                <a16:creationId xmlns:a16="http://schemas.microsoft.com/office/drawing/2014/main" id="{55BDBE4E-B00E-49D7-8BC0-7113DE7073EA}"/>
              </a:ext>
            </a:extLst>
          </p:cNvPr>
          <p:cNvSpPr>
            <a:spLocks noGrp="1"/>
          </p:cNvSpPr>
          <p:nvPr>
            <p:ph idx="1"/>
          </p:nvPr>
        </p:nvSpPr>
        <p:spPr>
          <a:xfrm>
            <a:off x="597561" y="1421679"/>
            <a:ext cx="3209077" cy="3883292"/>
          </a:xfrm>
        </p:spPr>
        <p:txBody>
          <a:bodyPr/>
          <a:lstStyle/>
          <a:p>
            <a:pPr marL="355600" lvl="1" indent="-355600">
              <a:spcBef>
                <a:spcPts val="600"/>
              </a:spcBef>
              <a:buBlip>
                <a:blip r:embed="rId5"/>
              </a:buBlip>
            </a:pPr>
            <a:r>
              <a:rPr lang="en-US" sz="1600" dirty="0">
                <a:solidFill>
                  <a:schemeClr val="tx1"/>
                </a:solidFill>
                <a:latin typeface="Arial" panose="020B0604020202020204" pitchFamily="34" charset="0"/>
                <a:cs typeface="Arial" panose="020B0604020202020204" pitchFamily="34" charset="0"/>
              </a:rPr>
              <a:t>Prostate cancer is the </a:t>
            </a:r>
            <a:br>
              <a:rPr lang="en-US" sz="1600" dirty="0">
                <a:solidFill>
                  <a:schemeClr val="tx1"/>
                </a:solidFill>
                <a:latin typeface="Arial" panose="020B0604020202020204" pitchFamily="34" charset="0"/>
                <a:cs typeface="Arial" panose="020B0604020202020204" pitchFamily="34" charset="0"/>
              </a:rPr>
            </a:br>
            <a:r>
              <a:rPr lang="en-US" sz="1600" dirty="0">
                <a:solidFill>
                  <a:schemeClr val="tx1"/>
                </a:solidFill>
                <a:latin typeface="Arial" panose="020B0604020202020204" pitchFamily="34" charset="0"/>
                <a:cs typeface="Arial" panose="020B0604020202020204" pitchFamily="34" charset="0"/>
              </a:rPr>
              <a:t>most common cancer diagnosed in men</a:t>
            </a:r>
            <a:r>
              <a:rPr lang="en-US" sz="1600" baseline="30000" dirty="0">
                <a:solidFill>
                  <a:schemeClr val="tx1"/>
                </a:solidFill>
                <a:latin typeface="Arial" panose="020B0604020202020204" pitchFamily="34" charset="0"/>
                <a:cs typeface="Arial" panose="020B0604020202020204" pitchFamily="34" charset="0"/>
              </a:rPr>
              <a:t>1</a:t>
            </a:r>
          </a:p>
          <a:p>
            <a:pPr marL="355600" lvl="1" indent="-355600">
              <a:spcBef>
                <a:spcPts val="600"/>
              </a:spcBef>
              <a:buBlip>
                <a:blip r:embed="rId5"/>
              </a:buBlip>
            </a:pPr>
            <a:r>
              <a:rPr lang="en-US" sz="1600" dirty="0">
                <a:solidFill>
                  <a:schemeClr val="tx1"/>
                </a:solidFill>
                <a:latin typeface="Arial" panose="020B0604020202020204" pitchFamily="34" charset="0"/>
                <a:cs typeface="Arial" panose="020B0604020202020204" pitchFamily="34" charset="0"/>
              </a:rPr>
              <a:t>CVD is a leading cause </a:t>
            </a:r>
            <a:br>
              <a:rPr lang="en-US" sz="1600" dirty="0">
                <a:solidFill>
                  <a:schemeClr val="tx1"/>
                </a:solidFill>
                <a:latin typeface="Arial" panose="020B0604020202020204" pitchFamily="34" charset="0"/>
                <a:cs typeface="Arial" panose="020B0604020202020204" pitchFamily="34" charset="0"/>
              </a:rPr>
            </a:br>
            <a:r>
              <a:rPr lang="en-US" sz="1600" dirty="0">
                <a:solidFill>
                  <a:schemeClr val="tx1"/>
                </a:solidFill>
                <a:latin typeface="Arial" panose="020B0604020202020204" pitchFamily="34" charset="0"/>
                <a:cs typeface="Arial" panose="020B0604020202020204" pitchFamily="34" charset="0"/>
              </a:rPr>
              <a:t>of death in patients </a:t>
            </a:r>
            <a:br>
              <a:rPr lang="en-US" sz="1600" dirty="0">
                <a:solidFill>
                  <a:schemeClr val="tx1"/>
                </a:solidFill>
                <a:latin typeface="Arial" panose="020B0604020202020204" pitchFamily="34" charset="0"/>
                <a:cs typeface="Arial" panose="020B0604020202020204" pitchFamily="34" charset="0"/>
              </a:rPr>
            </a:br>
            <a:r>
              <a:rPr lang="en-US" sz="1600" dirty="0">
                <a:solidFill>
                  <a:schemeClr val="tx1"/>
                </a:solidFill>
                <a:latin typeface="Arial" panose="020B0604020202020204" pitchFamily="34" charset="0"/>
                <a:cs typeface="Arial" panose="020B0604020202020204" pitchFamily="34" charset="0"/>
              </a:rPr>
              <a:t>with prostate cancer</a:t>
            </a:r>
            <a:r>
              <a:rPr lang="en-US" sz="1600" baseline="30000" dirty="0">
                <a:solidFill>
                  <a:schemeClr val="tx1"/>
                </a:solidFill>
                <a:latin typeface="Arial" panose="020B0604020202020204" pitchFamily="34" charset="0"/>
                <a:cs typeface="Arial" panose="020B0604020202020204" pitchFamily="34" charset="0"/>
              </a:rPr>
              <a:t>2</a:t>
            </a:r>
          </a:p>
          <a:p>
            <a:pPr marL="355600" lvl="1" indent="-355600">
              <a:spcBef>
                <a:spcPts val="600"/>
              </a:spcBef>
              <a:buBlip>
                <a:blip r:embed="rId5"/>
              </a:buBlip>
            </a:pPr>
            <a:r>
              <a:rPr lang="en-US" sz="1600" dirty="0">
                <a:solidFill>
                  <a:schemeClr val="tx1"/>
                </a:solidFill>
                <a:latin typeface="Arial" panose="020B0604020202020204" pitchFamily="34" charset="0"/>
                <a:cs typeface="Arial" panose="020B0604020202020204" pitchFamily="34" charset="0"/>
              </a:rPr>
              <a:t>Over the last 40 years, although the mortality </a:t>
            </a:r>
            <a:br>
              <a:rPr lang="en-US" sz="1600" dirty="0">
                <a:solidFill>
                  <a:schemeClr val="tx1"/>
                </a:solidFill>
                <a:latin typeface="Arial" panose="020B0604020202020204" pitchFamily="34" charset="0"/>
                <a:cs typeface="Arial" panose="020B0604020202020204" pitchFamily="34" charset="0"/>
              </a:rPr>
            </a:br>
            <a:r>
              <a:rPr lang="en-US" sz="1600" dirty="0">
                <a:solidFill>
                  <a:schemeClr val="tx1"/>
                </a:solidFill>
                <a:latin typeface="Arial" panose="020B0604020202020204" pitchFamily="34" charset="0"/>
                <a:cs typeface="Arial" panose="020B0604020202020204" pitchFamily="34" charset="0"/>
              </a:rPr>
              <a:t>index for CV risk is high </a:t>
            </a:r>
            <a:br>
              <a:rPr lang="en-US" sz="1600" dirty="0">
                <a:solidFill>
                  <a:schemeClr val="tx1"/>
                </a:solidFill>
                <a:latin typeface="Arial" panose="020B0604020202020204" pitchFamily="34" charset="0"/>
                <a:cs typeface="Arial" panose="020B0604020202020204" pitchFamily="34" charset="0"/>
              </a:rPr>
            </a:br>
            <a:r>
              <a:rPr lang="en-US" sz="1600" dirty="0">
                <a:solidFill>
                  <a:schemeClr val="tx1"/>
                </a:solidFill>
                <a:latin typeface="Arial" panose="020B0604020202020204" pitchFamily="34" charset="0"/>
                <a:cs typeface="Arial" panose="020B0604020202020204" pitchFamily="34" charset="0"/>
              </a:rPr>
              <a:t>in men with prostate </a:t>
            </a:r>
            <a:br>
              <a:rPr lang="en-US" sz="1600" dirty="0">
                <a:solidFill>
                  <a:schemeClr val="tx1"/>
                </a:solidFill>
                <a:latin typeface="Arial" panose="020B0604020202020204" pitchFamily="34" charset="0"/>
                <a:cs typeface="Arial" panose="020B0604020202020204" pitchFamily="34" charset="0"/>
              </a:rPr>
            </a:br>
            <a:r>
              <a:rPr lang="en-US" sz="1600" dirty="0">
                <a:solidFill>
                  <a:schemeClr val="tx1"/>
                </a:solidFill>
                <a:latin typeface="Arial" panose="020B0604020202020204" pitchFamily="34" charset="0"/>
                <a:cs typeface="Arial" panose="020B0604020202020204" pitchFamily="34" charset="0"/>
              </a:rPr>
              <a:t>cancer, the index has remained constant</a:t>
            </a:r>
            <a:r>
              <a:rPr lang="en-US" sz="1600" baseline="30000" dirty="0">
                <a:solidFill>
                  <a:schemeClr val="tx1"/>
                </a:solidFill>
                <a:latin typeface="Arial" panose="020B0604020202020204" pitchFamily="34" charset="0"/>
                <a:cs typeface="Arial" panose="020B0604020202020204" pitchFamily="34" charset="0"/>
              </a:rPr>
              <a:t>2</a:t>
            </a:r>
            <a:endParaRPr lang="en-US" sz="1600" dirty="0">
              <a:solidFill>
                <a:schemeClr val="tx1"/>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79329F0E-A485-524C-8F5A-E0352879867F}"/>
              </a:ext>
            </a:extLst>
          </p:cNvPr>
          <p:cNvSpPr txBox="1"/>
          <p:nvPr/>
        </p:nvSpPr>
        <p:spPr>
          <a:xfrm>
            <a:off x="100013" y="6441663"/>
            <a:ext cx="387667" cy="261610"/>
          </a:xfrm>
          <a:prstGeom prst="rect">
            <a:avLst/>
          </a:prstGeom>
          <a:noFill/>
        </p:spPr>
        <p:txBody>
          <a:bodyPr wrap="square" rtlCol="0">
            <a:spAutoFit/>
          </a:bodyPr>
          <a:lstStyle/>
          <a:p>
            <a:pPr algn="ctr"/>
            <a:fld id="{C4A4CFE6-E8D8-5D4D-AB7C-47703D32433E}" type="slidenum">
              <a:rPr lang="en-US" sz="1100" smtClean="0">
                <a:solidFill>
                  <a:srgbClr val="00407F"/>
                </a:solidFill>
              </a:rPr>
              <a:t>4</a:t>
            </a:fld>
            <a:endParaRPr lang="en-US" sz="1100" dirty="0">
              <a:solidFill>
                <a:srgbClr val="00407F"/>
              </a:solidFill>
            </a:endParaRPr>
          </a:p>
        </p:txBody>
      </p:sp>
      <p:cxnSp>
        <p:nvCxnSpPr>
          <p:cNvPr id="17" name="Straight Connector 16">
            <a:extLst>
              <a:ext uri="{FF2B5EF4-FFF2-40B4-BE49-F238E27FC236}">
                <a16:creationId xmlns:a16="http://schemas.microsoft.com/office/drawing/2014/main" id="{D0CF923C-2B99-4FCC-860D-51C1C3DA7FA4}"/>
              </a:ext>
            </a:extLst>
          </p:cNvPr>
          <p:cNvCxnSpPr>
            <a:cxnSpLocks/>
          </p:cNvCxnSpPr>
          <p:nvPr/>
        </p:nvCxnSpPr>
        <p:spPr>
          <a:xfrm>
            <a:off x="685800" y="4944670"/>
            <a:ext cx="8000138" cy="0"/>
          </a:xfrm>
          <a:prstGeom prst="line">
            <a:avLst/>
          </a:prstGeom>
          <a:ln w="9525">
            <a:solidFill>
              <a:srgbClr val="00FDF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4A77445-18CF-4E10-ABEF-81C480D71661}"/>
              </a:ext>
            </a:extLst>
          </p:cNvPr>
          <p:cNvCxnSpPr>
            <a:cxnSpLocks/>
          </p:cNvCxnSpPr>
          <p:nvPr/>
        </p:nvCxnSpPr>
        <p:spPr>
          <a:xfrm>
            <a:off x="685800" y="5552374"/>
            <a:ext cx="8000138" cy="0"/>
          </a:xfrm>
          <a:prstGeom prst="line">
            <a:avLst/>
          </a:prstGeom>
          <a:ln w="9525">
            <a:solidFill>
              <a:srgbClr val="00FDFF"/>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26E4A4D-D3F7-41CD-8314-D814672CCA52}"/>
              </a:ext>
            </a:extLst>
          </p:cNvPr>
          <p:cNvSpPr/>
          <p:nvPr/>
        </p:nvSpPr>
        <p:spPr>
          <a:xfrm>
            <a:off x="686662" y="4938019"/>
            <a:ext cx="8000138" cy="648633"/>
          </a:xfrm>
          <a:prstGeom prst="rect">
            <a:avLst/>
          </a:prstGeom>
          <a:solidFill>
            <a:srgbClr val="00CAFF">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49FB11ED-D4EB-4E43-9374-C2E6E0ABE958}"/>
              </a:ext>
            </a:extLst>
          </p:cNvPr>
          <p:cNvSpPr/>
          <p:nvPr/>
        </p:nvSpPr>
        <p:spPr bwMode="auto">
          <a:xfrm>
            <a:off x="829765" y="5035393"/>
            <a:ext cx="8001000" cy="430887"/>
          </a:xfrm>
          <a:prstGeom prst="rect">
            <a:avLst/>
          </a:prstGeom>
          <a:no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173038" indent="-173038">
              <a:buFont typeface="Arial" panose="020B0604020202020204" pitchFamily="34" charset="0"/>
              <a:buChar char="•"/>
            </a:pPr>
            <a:r>
              <a:rPr lang="en-US" sz="1400" b="1" dirty="0">
                <a:solidFill>
                  <a:srgbClr val="00407F"/>
                </a:solidFill>
                <a:latin typeface="Arial" panose="020B0604020202020204" pitchFamily="34" charset="0"/>
                <a:cs typeface="Arial" panose="020B0604020202020204" pitchFamily="34" charset="0"/>
              </a:rPr>
              <a:t>Prostate cancer and CVD are 2 of the most common causes of death in men</a:t>
            </a:r>
            <a:r>
              <a:rPr lang="en-US" sz="1400" b="1" baseline="30000" dirty="0">
                <a:solidFill>
                  <a:srgbClr val="00407F"/>
                </a:solidFill>
                <a:latin typeface="Arial" panose="020B0604020202020204" pitchFamily="34" charset="0"/>
                <a:cs typeface="Arial" panose="020B0604020202020204" pitchFamily="34" charset="0"/>
              </a:rPr>
              <a:t>2</a:t>
            </a:r>
            <a:endParaRPr lang="en-US" sz="1400" b="1" dirty="0">
              <a:solidFill>
                <a:srgbClr val="00407F"/>
              </a:solidFill>
              <a:latin typeface="Arial" panose="020B0604020202020204" pitchFamily="34" charset="0"/>
              <a:cs typeface="Arial" panose="020B0604020202020204" pitchFamily="34" charset="0"/>
            </a:endParaRPr>
          </a:p>
          <a:p>
            <a:pPr marL="173038" indent="-173038">
              <a:buFont typeface="Arial" panose="020B0604020202020204" pitchFamily="34" charset="0"/>
              <a:buChar char="•"/>
            </a:pPr>
            <a:r>
              <a:rPr lang="en-US" sz="1400" b="1" dirty="0">
                <a:solidFill>
                  <a:srgbClr val="00407F"/>
                </a:solidFill>
                <a:latin typeface="Arial" panose="020B0604020202020204" pitchFamily="34" charset="0"/>
                <a:cs typeface="Arial" panose="020B0604020202020204" pitchFamily="34" charset="0"/>
              </a:rPr>
              <a:t>Men with prostate cancer are seemingly at greater risk of CVD</a:t>
            </a:r>
            <a:r>
              <a:rPr lang="en-US" sz="1400" b="1" baseline="30000" dirty="0">
                <a:solidFill>
                  <a:srgbClr val="00407F"/>
                </a:solidFill>
                <a:latin typeface="Arial" panose="020B0604020202020204" pitchFamily="34" charset="0"/>
                <a:cs typeface="Arial" panose="020B0604020202020204" pitchFamily="34" charset="0"/>
              </a:rPr>
              <a:t>2</a:t>
            </a:r>
            <a:r>
              <a:rPr lang="en-US" sz="1400" b="1" dirty="0">
                <a:solidFill>
                  <a:srgbClr val="00407F"/>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422525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0A8B6-B233-4ABB-AFCF-18E14487E57D}"/>
              </a:ext>
            </a:extLst>
          </p:cNvPr>
          <p:cNvSpPr>
            <a:spLocks noGrp="1"/>
          </p:cNvSpPr>
          <p:nvPr>
            <p:ph type="title"/>
          </p:nvPr>
        </p:nvSpPr>
        <p:spPr>
          <a:xfrm>
            <a:off x="587551" y="193989"/>
            <a:ext cx="8306077" cy="1071536"/>
          </a:xfrm>
        </p:spPr>
        <p:txBody>
          <a:bodyPr>
            <a:noAutofit/>
          </a:bodyPr>
          <a:lstStyle/>
          <a:p>
            <a:pPr>
              <a:lnSpc>
                <a:spcPct val="100000"/>
              </a:lnSpc>
            </a:pPr>
            <a:r>
              <a:rPr lang="en-US" sz="2400" dirty="0">
                <a:solidFill>
                  <a:srgbClr val="00407F"/>
                </a:solidFill>
                <a:latin typeface="Arial" panose="020B0604020202020204" pitchFamily="34" charset="0"/>
                <a:cs typeface="Arial" panose="020B0604020202020204" pitchFamily="34" charset="0"/>
              </a:rPr>
              <a:t>Cardiovascular Risks in Men With Prostate Cancer </a:t>
            </a:r>
            <a:br>
              <a:rPr lang="en-US" sz="2400" dirty="0">
                <a:solidFill>
                  <a:srgbClr val="00407F"/>
                </a:solidFill>
                <a:latin typeface="Arial" panose="020B0604020202020204" pitchFamily="34" charset="0"/>
                <a:cs typeface="Arial" panose="020B0604020202020204" pitchFamily="34" charset="0"/>
              </a:rPr>
            </a:br>
            <a:r>
              <a:rPr lang="en-US" sz="2400" dirty="0">
                <a:solidFill>
                  <a:srgbClr val="00407F"/>
                </a:solidFill>
                <a:latin typeface="Arial" panose="020B0604020202020204" pitchFamily="34" charset="0"/>
                <a:cs typeface="Arial" panose="020B0604020202020204" pitchFamily="34" charset="0"/>
              </a:rPr>
              <a:t>Are Driven by Multiple Unrelated Factors</a:t>
            </a:r>
          </a:p>
        </p:txBody>
      </p:sp>
      <p:sp>
        <p:nvSpPr>
          <p:cNvPr id="4" name="TextBox 3">
            <a:extLst>
              <a:ext uri="{FF2B5EF4-FFF2-40B4-BE49-F238E27FC236}">
                <a16:creationId xmlns:a16="http://schemas.microsoft.com/office/drawing/2014/main" id="{6AEE1F40-738C-4BCF-BF95-FB326AD56324}"/>
              </a:ext>
            </a:extLst>
          </p:cNvPr>
          <p:cNvSpPr txBox="1"/>
          <p:nvPr/>
        </p:nvSpPr>
        <p:spPr>
          <a:xfrm>
            <a:off x="685800" y="5676761"/>
            <a:ext cx="7151914" cy="430887"/>
          </a:xfrm>
          <a:prstGeom prst="rect">
            <a:avLst/>
          </a:prstGeom>
          <a:noFill/>
        </p:spPr>
        <p:txBody>
          <a:bodyPr wrap="square" lIns="0" tIns="0" rIns="0" bIns="0" rtlCol="0">
            <a:spAutoFit/>
          </a:bodyPr>
          <a:lstStyle/>
          <a:p>
            <a:r>
              <a:rPr lang="en-US" sz="700" dirty="0">
                <a:solidFill>
                  <a:srgbClr val="000000"/>
                </a:solidFill>
                <a:latin typeface="Arial" panose="020B0604020202020204" pitchFamily="34" charset="0"/>
                <a:cs typeface="Arial" panose="020B0604020202020204" pitchFamily="34" charset="0"/>
              </a:rPr>
              <a:t>ADT, androgen deprivation therapy; </a:t>
            </a:r>
            <a:r>
              <a:rPr lang="en-US" sz="700" dirty="0">
                <a:latin typeface="Arial" panose="020B0604020202020204" pitchFamily="34" charset="0"/>
                <a:cs typeface="Arial" panose="020B0604020202020204" pitchFamily="34" charset="0"/>
              </a:rPr>
              <a:t>CV, cardiovascular.</a:t>
            </a:r>
            <a:endParaRPr lang="en-US" sz="700" dirty="0">
              <a:solidFill>
                <a:srgbClr val="000000"/>
              </a:solidFill>
              <a:latin typeface="Arial" panose="020B0604020202020204" pitchFamily="34" charset="0"/>
              <a:cs typeface="Arial" panose="020B0604020202020204" pitchFamily="34" charset="0"/>
            </a:endParaRPr>
          </a:p>
          <a:p>
            <a:pPr algn="l">
              <a:spcBef>
                <a:spcPts val="0"/>
              </a:spcBef>
              <a:spcAft>
                <a:spcPts val="0"/>
              </a:spcAft>
            </a:pPr>
            <a:r>
              <a:rPr lang="en-US" sz="700" b="1" dirty="0">
                <a:solidFill>
                  <a:srgbClr val="000000"/>
                </a:solidFill>
                <a:latin typeface="Arial" panose="020B0604020202020204" pitchFamily="34" charset="0"/>
                <a:cs typeface="Arial" panose="020B0604020202020204" pitchFamily="34" charset="0"/>
              </a:rPr>
              <a:t>References: 1. </a:t>
            </a:r>
            <a:r>
              <a:rPr lang="en-US" sz="700" dirty="0">
                <a:solidFill>
                  <a:srgbClr val="000000"/>
                </a:solidFill>
                <a:effectLst/>
                <a:latin typeface="Arial" panose="020B0604020202020204" pitchFamily="34" charset="0"/>
                <a:ea typeface="Calibri" panose="020F0502020204030204" pitchFamily="34" charset="0"/>
                <a:cs typeface="Arial" panose="020B0604020202020204" pitchFamily="34" charset="0"/>
              </a:rPr>
              <a:t>Zareba P </a:t>
            </a:r>
            <a:r>
              <a:rPr lang="en-US" sz="700" dirty="0">
                <a:solidFill>
                  <a:srgbClr val="000000"/>
                </a:solidFill>
                <a:latin typeface="Arial" panose="020B0604020202020204" pitchFamily="34" charset="0"/>
                <a:ea typeface="Calibri" panose="020F0502020204030204" pitchFamily="34" charset="0"/>
                <a:cs typeface="Arial" panose="020B0604020202020204" pitchFamily="34" charset="0"/>
              </a:rPr>
              <a:t>et al.</a:t>
            </a:r>
            <a:r>
              <a:rPr lang="en-US" sz="7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7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Ther</a:t>
            </a:r>
            <a:r>
              <a:rPr lang="en-US" sz="7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Adv Urol. </a:t>
            </a:r>
            <a:r>
              <a:rPr lang="en-US" sz="700" dirty="0">
                <a:solidFill>
                  <a:srgbClr val="000000"/>
                </a:solidFill>
                <a:effectLst/>
                <a:latin typeface="Arial" panose="020B0604020202020204" pitchFamily="34" charset="0"/>
                <a:ea typeface="Calibri" panose="020F0502020204030204" pitchFamily="34" charset="0"/>
                <a:cs typeface="Arial" panose="020B0604020202020204" pitchFamily="34" charset="0"/>
              </a:rPr>
              <a:t>2016;8(2):118-129. </a:t>
            </a:r>
            <a:r>
              <a:rPr lang="en-US" sz="700" b="1" dirty="0">
                <a:solidFill>
                  <a:srgbClr val="000000"/>
                </a:solidFill>
                <a:latin typeface="Arial" panose="020B0604020202020204" pitchFamily="34" charset="0"/>
                <a:ea typeface="Calibri" panose="020F0502020204030204" pitchFamily="34" charset="0"/>
                <a:cs typeface="Arial" panose="020B0604020202020204" pitchFamily="34" charset="0"/>
              </a:rPr>
              <a:t>2</a:t>
            </a:r>
            <a:r>
              <a:rPr lang="en-US" sz="7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7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Punnen</a:t>
            </a:r>
            <a:r>
              <a:rPr lang="en-US" sz="7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 et al. </a:t>
            </a:r>
            <a:r>
              <a:rPr lang="en-US" sz="7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J Clin Oncol. </a:t>
            </a:r>
            <a:r>
              <a:rPr lang="en-US" sz="700" dirty="0">
                <a:solidFill>
                  <a:srgbClr val="000000"/>
                </a:solidFill>
                <a:effectLst/>
                <a:latin typeface="Arial" panose="020B0604020202020204" pitchFamily="34" charset="0"/>
                <a:ea typeface="Calibri" panose="020F0502020204030204" pitchFamily="34" charset="0"/>
                <a:cs typeface="Arial" panose="020B0604020202020204" pitchFamily="34" charset="0"/>
              </a:rPr>
              <a:t>2011;29(26):3510-3516. </a:t>
            </a:r>
            <a:r>
              <a:rPr lang="en-US" sz="700" b="1" dirty="0">
                <a:solidFill>
                  <a:srgbClr val="000000"/>
                </a:solidFill>
                <a:latin typeface="Arial" panose="020B0604020202020204" pitchFamily="34" charset="0"/>
                <a:ea typeface="Calibri" panose="020F0502020204030204" pitchFamily="34" charset="0"/>
                <a:cs typeface="Arial" panose="020B0604020202020204" pitchFamily="34" charset="0"/>
              </a:rPr>
              <a:t>3</a:t>
            </a:r>
            <a:r>
              <a:rPr lang="en-US" sz="7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700" dirty="0">
                <a:solidFill>
                  <a:srgbClr val="000000"/>
                </a:solidFill>
                <a:effectLst/>
                <a:latin typeface="Arial" panose="020B0604020202020204" pitchFamily="34" charset="0"/>
                <a:ea typeface="Calibri" panose="020F0502020204030204" pitchFamily="34" charset="0"/>
                <a:cs typeface="Arial" panose="020B0604020202020204" pitchFamily="34" charset="0"/>
              </a:rPr>
              <a:t>National Cancer Institute. Surveillance, Epidemiology, and End Results Program (SEER). Cancer stat facts: Prostate cancer. https://</a:t>
            </a:r>
            <a:r>
              <a:rPr lang="en-US" sz="7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seer.cancer.gov</a:t>
            </a:r>
            <a:r>
              <a:rPr lang="en-US" sz="7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7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statfacts</a:t>
            </a:r>
            <a:r>
              <a:rPr lang="en-US" sz="700" dirty="0">
                <a:solidFill>
                  <a:srgbClr val="000000"/>
                </a:solidFill>
                <a:effectLst/>
                <a:latin typeface="Arial" panose="020B0604020202020204" pitchFamily="34" charset="0"/>
                <a:ea typeface="Calibri" panose="020F0502020204030204" pitchFamily="34" charset="0"/>
                <a:cs typeface="Arial" panose="020B0604020202020204" pitchFamily="34" charset="0"/>
              </a:rPr>
              <a:t>/html/</a:t>
            </a:r>
            <a:r>
              <a:rPr lang="en-US" sz="7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prost.html</a:t>
            </a:r>
            <a:r>
              <a:rPr lang="en-US" sz="7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Accessed </a:t>
            </a:r>
            <a:r>
              <a:rPr lang="en-US" sz="700" dirty="0">
                <a:solidFill>
                  <a:srgbClr val="000000"/>
                </a:solidFill>
                <a:latin typeface="Arial" panose="020B0604020202020204" pitchFamily="34" charset="0"/>
                <a:ea typeface="Calibri" panose="020F0502020204030204" pitchFamily="34" charset="0"/>
                <a:cs typeface="Arial" panose="020B0604020202020204" pitchFamily="34" charset="0"/>
              </a:rPr>
              <a:t>March 15</a:t>
            </a:r>
            <a:r>
              <a:rPr lang="en-US" sz="700" dirty="0">
                <a:solidFill>
                  <a:srgbClr val="000000"/>
                </a:solidFill>
                <a:effectLst/>
                <a:latin typeface="Arial" panose="020B0604020202020204" pitchFamily="34" charset="0"/>
                <a:ea typeface="Calibri" panose="020F0502020204030204" pitchFamily="34" charset="0"/>
                <a:cs typeface="Arial" panose="020B0604020202020204" pitchFamily="34" charset="0"/>
              </a:rPr>
              <a:t>, 2021. </a:t>
            </a:r>
            <a:r>
              <a:rPr lang="en-US" sz="7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4.</a:t>
            </a:r>
            <a:r>
              <a:rPr lang="en-US" sz="7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700" dirty="0">
                <a:solidFill>
                  <a:srgbClr val="000000"/>
                </a:solidFill>
                <a:latin typeface="Arial" panose="020B0604020202020204" pitchFamily="34" charset="0"/>
                <a:cs typeface="Arial" panose="020B0604020202020204" pitchFamily="34" charset="0"/>
              </a:rPr>
              <a:t>Bhatia N et al. </a:t>
            </a:r>
            <a:r>
              <a:rPr lang="en-US" sz="700" i="1" dirty="0">
                <a:solidFill>
                  <a:srgbClr val="000000"/>
                </a:solidFill>
                <a:latin typeface="Arial" panose="020B0604020202020204" pitchFamily="34" charset="0"/>
                <a:cs typeface="Arial" panose="020B0604020202020204" pitchFamily="34" charset="0"/>
              </a:rPr>
              <a:t>Circulation. </a:t>
            </a:r>
            <a:r>
              <a:rPr lang="en-US" sz="700" dirty="0">
                <a:solidFill>
                  <a:srgbClr val="000000"/>
                </a:solidFill>
                <a:latin typeface="Arial" panose="020B0604020202020204" pitchFamily="34" charset="0"/>
                <a:cs typeface="Arial" panose="020B0604020202020204" pitchFamily="34" charset="0"/>
              </a:rPr>
              <a:t>2016;133(5):537-541. </a:t>
            </a:r>
          </a:p>
        </p:txBody>
      </p:sp>
      <p:sp>
        <p:nvSpPr>
          <p:cNvPr id="9" name="TextBox 8">
            <a:extLst>
              <a:ext uri="{FF2B5EF4-FFF2-40B4-BE49-F238E27FC236}">
                <a16:creationId xmlns:a16="http://schemas.microsoft.com/office/drawing/2014/main" id="{2F1773B1-6966-43C8-9351-28C18BD33E82}"/>
              </a:ext>
            </a:extLst>
          </p:cNvPr>
          <p:cNvSpPr txBox="1"/>
          <p:nvPr/>
        </p:nvSpPr>
        <p:spPr>
          <a:xfrm>
            <a:off x="1427257" y="2070245"/>
            <a:ext cx="2983028" cy="861774"/>
          </a:xfrm>
          <a:prstGeom prst="rect">
            <a:avLst/>
          </a:prstGeom>
          <a:noFill/>
        </p:spPr>
        <p:txBody>
          <a:bodyPr wrap="square" lIns="0" tIns="0" rIns="0" bIns="0" rtlCol="0">
            <a:spAutoFit/>
          </a:bodyPr>
          <a:lstStyle/>
          <a:p>
            <a:pPr marL="0" lvl="3">
              <a:spcBef>
                <a:spcPts val="0"/>
              </a:spcBef>
              <a:spcAft>
                <a:spcPts val="0"/>
              </a:spcAft>
            </a:pPr>
            <a:r>
              <a:rPr lang="en-US" sz="1400" dirty="0">
                <a:latin typeface="Arial" panose="020B0604020202020204" pitchFamily="34" charset="0"/>
                <a:cs typeface="Arial" panose="020B0604020202020204" pitchFamily="34" charset="0"/>
              </a:rPr>
              <a:t>Age (median diagnosis age is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66 years) may predict underlying health issues</a:t>
            </a:r>
            <a:r>
              <a:rPr lang="en-US" sz="1400" baseline="30000" dirty="0">
                <a:latin typeface="Arial" panose="020B0604020202020204" pitchFamily="34" charset="0"/>
                <a:cs typeface="Arial" panose="020B0604020202020204" pitchFamily="34" charset="0"/>
              </a:rPr>
              <a:t>2,3</a:t>
            </a:r>
            <a:endParaRPr lang="en-US" sz="1400" dirty="0">
              <a:latin typeface="Arial" panose="020B0604020202020204" pitchFamily="34" charset="0"/>
              <a:cs typeface="Arial" panose="020B0604020202020204" pitchFamily="34" charset="0"/>
            </a:endParaRPr>
          </a:p>
          <a:p>
            <a:pPr>
              <a:spcBef>
                <a:spcPts val="0"/>
              </a:spcBef>
              <a:spcAft>
                <a:spcPts val="0"/>
              </a:spcAft>
            </a:pPr>
            <a:endParaRPr lang="en-US" sz="14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7513676A-ABAC-4EAE-AF20-ADCD6E086960}"/>
              </a:ext>
            </a:extLst>
          </p:cNvPr>
          <p:cNvSpPr txBox="1"/>
          <p:nvPr/>
        </p:nvSpPr>
        <p:spPr>
          <a:xfrm>
            <a:off x="1433341" y="3302645"/>
            <a:ext cx="2983028" cy="861774"/>
          </a:xfrm>
          <a:prstGeom prst="rect">
            <a:avLst/>
          </a:prstGeom>
          <a:noFill/>
        </p:spPr>
        <p:txBody>
          <a:bodyPr wrap="square" lIns="0" tIns="0" rIns="0" bIns="0" rtlCol="0">
            <a:spAutoFit/>
          </a:bodyPr>
          <a:lstStyle/>
          <a:p>
            <a:pPr marL="0" lvl="3">
              <a:spcBef>
                <a:spcPts val="0"/>
              </a:spcBef>
              <a:spcAft>
                <a:spcPts val="0"/>
              </a:spcAft>
            </a:pPr>
            <a:r>
              <a:rPr lang="en-US" sz="1400" dirty="0">
                <a:latin typeface="Arial" panose="020B0604020202020204" pitchFamily="34" charset="0"/>
                <a:cs typeface="Arial" panose="020B0604020202020204" pitchFamily="34" charset="0"/>
              </a:rPr>
              <a:t>A high fat diet is associated with increased risk of atherosclerotic lesions</a:t>
            </a:r>
            <a:r>
              <a:rPr lang="en-US" sz="1400" baseline="30000" dirty="0">
                <a:latin typeface="Arial" panose="020B0604020202020204" pitchFamily="34" charset="0"/>
                <a:cs typeface="Arial" panose="020B0604020202020204" pitchFamily="34" charset="0"/>
              </a:rPr>
              <a:t>1</a:t>
            </a:r>
          </a:p>
          <a:p>
            <a:pPr>
              <a:spcBef>
                <a:spcPts val="0"/>
              </a:spcBef>
              <a:spcAft>
                <a:spcPts val="0"/>
              </a:spcAft>
            </a:pPr>
            <a:endParaRPr lang="en-US" sz="1400" dirty="0">
              <a:latin typeface="Arial" panose="020B0604020202020204" pitchFamily="34" charset="0"/>
              <a:cs typeface="Arial" panose="020B0604020202020204" pitchFamily="34" charset="0"/>
            </a:endParaRPr>
          </a:p>
        </p:txBody>
      </p:sp>
      <p:sp>
        <p:nvSpPr>
          <p:cNvPr id="11" name="Content Placeholder 6">
            <a:extLst>
              <a:ext uri="{FF2B5EF4-FFF2-40B4-BE49-F238E27FC236}">
                <a16:creationId xmlns:a16="http://schemas.microsoft.com/office/drawing/2014/main" id="{B4831951-95BD-48C8-8C84-701FC394C4E5}"/>
              </a:ext>
            </a:extLst>
          </p:cNvPr>
          <p:cNvSpPr txBox="1">
            <a:spLocks/>
          </p:cNvSpPr>
          <p:nvPr/>
        </p:nvSpPr>
        <p:spPr bwMode="gray">
          <a:xfrm>
            <a:off x="5814762" y="3296273"/>
            <a:ext cx="2294845" cy="48533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0" indent="0" algn="l" rtl="0" eaLnBrk="1" fontAlgn="base" hangingPunct="1">
              <a:lnSpc>
                <a:spcPct val="100000"/>
              </a:lnSpc>
              <a:spcBef>
                <a:spcPts val="600"/>
              </a:spcBef>
              <a:spcAft>
                <a:spcPts val="300"/>
              </a:spcAft>
              <a:buClr>
                <a:srgbClr val="000000"/>
              </a:buClr>
              <a:buSzPct val="110000"/>
              <a:buNone/>
              <a:defRPr sz="2200">
                <a:solidFill>
                  <a:srgbClr val="000000"/>
                </a:solidFill>
                <a:latin typeface="+mn-lt"/>
                <a:ea typeface="+mn-ea"/>
                <a:cs typeface="+mn-cs"/>
              </a:defRPr>
            </a:lvl1pPr>
            <a:lvl2pPr marL="401638" indent="-169863" algn="l" rtl="0" eaLnBrk="1" fontAlgn="base" hangingPunct="1">
              <a:lnSpc>
                <a:spcPct val="100000"/>
              </a:lnSpc>
              <a:spcBef>
                <a:spcPts val="0"/>
              </a:spcBef>
              <a:spcAft>
                <a:spcPts val="300"/>
              </a:spcAft>
              <a:buClr>
                <a:srgbClr val="000000"/>
              </a:buClr>
              <a:buFont typeface="Arial" pitchFamily="34" charset="0"/>
              <a:buChar char="•"/>
              <a:defRPr sz="2200">
                <a:solidFill>
                  <a:srgbClr val="000000"/>
                </a:solidFill>
                <a:latin typeface="+mn-lt"/>
              </a:defRPr>
            </a:lvl2pPr>
            <a:lvl3pPr marL="622300" indent="-173038" algn="l" rtl="0" eaLnBrk="1" fontAlgn="base" hangingPunct="1">
              <a:lnSpc>
                <a:spcPct val="100000"/>
              </a:lnSpc>
              <a:spcBef>
                <a:spcPts val="0"/>
              </a:spcBef>
              <a:spcAft>
                <a:spcPts val="300"/>
              </a:spcAft>
              <a:buClr>
                <a:srgbClr val="000000"/>
              </a:buClr>
              <a:buSzPct val="90000"/>
              <a:buFont typeface="Calibri" pitchFamily="34" charset="0"/>
              <a:buChar char="–"/>
              <a:defRPr sz="2100">
                <a:solidFill>
                  <a:srgbClr val="000000"/>
                </a:solidFill>
                <a:latin typeface="+mn-lt"/>
              </a:defRPr>
            </a:lvl3pPr>
            <a:lvl4pPr marL="860425" indent="-171450" algn="l" rtl="0" eaLnBrk="1" fontAlgn="base" hangingPunct="1">
              <a:lnSpc>
                <a:spcPct val="100000"/>
              </a:lnSpc>
              <a:spcBef>
                <a:spcPts val="0"/>
              </a:spcBef>
              <a:spcAft>
                <a:spcPts val="300"/>
              </a:spcAft>
              <a:buClr>
                <a:srgbClr val="000000"/>
              </a:buClr>
              <a:buSzPct val="90000"/>
              <a:buFont typeface="Calibri" pitchFamily="34" charset="0"/>
              <a:buChar char="–"/>
              <a:defRPr sz="2000">
                <a:solidFill>
                  <a:srgbClr val="000000"/>
                </a:solidFill>
                <a:latin typeface="+mn-lt"/>
              </a:defRPr>
            </a:lvl4pPr>
            <a:lvl5pPr marL="1082675" indent="-166688" algn="l" rtl="0" eaLnBrk="1" fontAlgn="base" hangingPunct="1">
              <a:lnSpc>
                <a:spcPct val="100000"/>
              </a:lnSpc>
              <a:spcBef>
                <a:spcPts val="0"/>
              </a:spcBef>
              <a:spcAft>
                <a:spcPts val="300"/>
              </a:spcAft>
              <a:buClr>
                <a:srgbClr val="000000"/>
              </a:buClr>
              <a:buFont typeface="Calibri" pitchFamily="34" charset="0"/>
              <a:buChar char="–"/>
              <a:defRPr sz="1800" baseline="0">
                <a:solidFill>
                  <a:srgbClr val="000000"/>
                </a:solidFill>
                <a:latin typeface="+mn-lt"/>
              </a:defRPr>
            </a:lvl5pPr>
            <a:lvl6pPr marL="1314450" indent="-169863" algn="l" rtl="0" eaLnBrk="1" fontAlgn="base" hangingPunct="1">
              <a:lnSpc>
                <a:spcPct val="100000"/>
              </a:lnSpc>
              <a:spcBef>
                <a:spcPts val="0"/>
              </a:spcBef>
              <a:spcAft>
                <a:spcPts val="300"/>
              </a:spcAft>
              <a:buClr>
                <a:srgbClr val="000000"/>
              </a:buClr>
              <a:buFont typeface="Calibri" pitchFamily="34" charset="0"/>
              <a:buChar char="–"/>
              <a:defRPr sz="1600" baseline="0">
                <a:solidFill>
                  <a:srgbClr val="000000"/>
                </a:solidFill>
                <a:latin typeface="+mn-lt"/>
              </a:defRPr>
            </a:lvl6pPr>
            <a:lvl7pPr marL="2513013" indent="-227013" algn="l" rtl="0" eaLnBrk="1" fontAlgn="base" hangingPunct="1">
              <a:spcBef>
                <a:spcPct val="0"/>
              </a:spcBef>
              <a:spcAft>
                <a:spcPct val="30000"/>
              </a:spcAft>
              <a:buChar char="–"/>
              <a:defRPr sz="1600">
                <a:solidFill>
                  <a:schemeClr val="tx1"/>
                </a:solidFill>
                <a:latin typeface="+mn-lt"/>
              </a:defRPr>
            </a:lvl7pPr>
            <a:lvl8pPr marL="2970213" indent="-227013" algn="l" rtl="0" eaLnBrk="1" fontAlgn="base" hangingPunct="1">
              <a:spcBef>
                <a:spcPct val="0"/>
              </a:spcBef>
              <a:spcAft>
                <a:spcPct val="30000"/>
              </a:spcAft>
              <a:buChar char="–"/>
              <a:defRPr sz="1600">
                <a:solidFill>
                  <a:schemeClr val="tx1"/>
                </a:solidFill>
                <a:latin typeface="+mn-lt"/>
              </a:defRPr>
            </a:lvl8pPr>
            <a:lvl9pPr marL="3427413" indent="-227013" algn="l" rtl="0" eaLnBrk="1" fontAlgn="base" hangingPunct="1">
              <a:spcBef>
                <a:spcPct val="0"/>
              </a:spcBef>
              <a:spcAft>
                <a:spcPct val="30000"/>
              </a:spcAft>
              <a:buChar char="–"/>
              <a:defRPr sz="1600">
                <a:solidFill>
                  <a:schemeClr val="tx1"/>
                </a:solidFill>
                <a:latin typeface="+mn-lt"/>
              </a:defRPr>
            </a:lvl9pPr>
          </a:lstStyle>
          <a:p>
            <a:pPr marL="0" lvl="3" indent="0">
              <a:spcAft>
                <a:spcPts val="0"/>
              </a:spcAft>
              <a:buNone/>
            </a:pPr>
            <a:r>
              <a:rPr lang="en-US" sz="1400" dirty="0">
                <a:solidFill>
                  <a:schemeClr val="tx1"/>
                </a:solidFill>
                <a:latin typeface="Arial" panose="020B0604020202020204" pitchFamily="34" charset="0"/>
                <a:cs typeface="Arial" panose="020B0604020202020204" pitchFamily="34" charset="0"/>
              </a:rPr>
              <a:t>Pre-existing CV risk factors and metabolic syndrome</a:t>
            </a:r>
            <a:r>
              <a:rPr lang="en-US" sz="1400" baseline="30000" dirty="0">
                <a:solidFill>
                  <a:schemeClr val="tx1"/>
                </a:solidFill>
                <a:latin typeface="Arial" panose="020B0604020202020204" pitchFamily="34" charset="0"/>
                <a:cs typeface="Arial" panose="020B0604020202020204" pitchFamily="34" charset="0"/>
              </a:rPr>
              <a:t>2</a:t>
            </a:r>
          </a:p>
        </p:txBody>
      </p:sp>
      <p:sp>
        <p:nvSpPr>
          <p:cNvPr id="12" name="Content Placeholder 6">
            <a:extLst>
              <a:ext uri="{FF2B5EF4-FFF2-40B4-BE49-F238E27FC236}">
                <a16:creationId xmlns:a16="http://schemas.microsoft.com/office/drawing/2014/main" id="{61825B81-4600-4E55-AB96-CF00A0F54F2A}"/>
              </a:ext>
            </a:extLst>
          </p:cNvPr>
          <p:cNvSpPr txBox="1">
            <a:spLocks/>
          </p:cNvSpPr>
          <p:nvPr/>
        </p:nvSpPr>
        <p:spPr bwMode="gray">
          <a:xfrm>
            <a:off x="5770614" y="2079813"/>
            <a:ext cx="2773203" cy="6350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0" indent="0" algn="l" rtl="0" eaLnBrk="1" fontAlgn="base" hangingPunct="1">
              <a:lnSpc>
                <a:spcPct val="100000"/>
              </a:lnSpc>
              <a:spcBef>
                <a:spcPts val="600"/>
              </a:spcBef>
              <a:spcAft>
                <a:spcPts val="300"/>
              </a:spcAft>
              <a:buClr>
                <a:srgbClr val="000000"/>
              </a:buClr>
              <a:buSzPct val="110000"/>
              <a:buNone/>
              <a:defRPr sz="2200">
                <a:solidFill>
                  <a:srgbClr val="000000"/>
                </a:solidFill>
                <a:latin typeface="+mn-lt"/>
                <a:ea typeface="+mn-ea"/>
                <a:cs typeface="+mn-cs"/>
              </a:defRPr>
            </a:lvl1pPr>
            <a:lvl2pPr marL="401638" indent="-169863" algn="l" rtl="0" eaLnBrk="1" fontAlgn="base" hangingPunct="1">
              <a:lnSpc>
                <a:spcPct val="100000"/>
              </a:lnSpc>
              <a:spcBef>
                <a:spcPts val="0"/>
              </a:spcBef>
              <a:spcAft>
                <a:spcPts val="300"/>
              </a:spcAft>
              <a:buClr>
                <a:srgbClr val="000000"/>
              </a:buClr>
              <a:buFont typeface="Arial" pitchFamily="34" charset="0"/>
              <a:buChar char="•"/>
              <a:defRPr sz="2200">
                <a:solidFill>
                  <a:srgbClr val="000000"/>
                </a:solidFill>
                <a:latin typeface="+mn-lt"/>
              </a:defRPr>
            </a:lvl2pPr>
            <a:lvl3pPr marL="622300" indent="-173038" algn="l" rtl="0" eaLnBrk="1" fontAlgn="base" hangingPunct="1">
              <a:lnSpc>
                <a:spcPct val="100000"/>
              </a:lnSpc>
              <a:spcBef>
                <a:spcPts val="0"/>
              </a:spcBef>
              <a:spcAft>
                <a:spcPts val="300"/>
              </a:spcAft>
              <a:buClr>
                <a:srgbClr val="000000"/>
              </a:buClr>
              <a:buSzPct val="90000"/>
              <a:buFont typeface="Calibri" pitchFamily="34" charset="0"/>
              <a:buChar char="–"/>
              <a:defRPr sz="2100">
                <a:solidFill>
                  <a:srgbClr val="000000"/>
                </a:solidFill>
                <a:latin typeface="+mn-lt"/>
              </a:defRPr>
            </a:lvl3pPr>
            <a:lvl4pPr marL="860425" indent="-171450" algn="l" rtl="0" eaLnBrk="1" fontAlgn="base" hangingPunct="1">
              <a:lnSpc>
                <a:spcPct val="100000"/>
              </a:lnSpc>
              <a:spcBef>
                <a:spcPts val="0"/>
              </a:spcBef>
              <a:spcAft>
                <a:spcPts val="300"/>
              </a:spcAft>
              <a:buClr>
                <a:srgbClr val="000000"/>
              </a:buClr>
              <a:buSzPct val="90000"/>
              <a:buFont typeface="Calibri" pitchFamily="34" charset="0"/>
              <a:buChar char="–"/>
              <a:defRPr sz="2000">
                <a:solidFill>
                  <a:srgbClr val="000000"/>
                </a:solidFill>
                <a:latin typeface="+mn-lt"/>
              </a:defRPr>
            </a:lvl4pPr>
            <a:lvl5pPr marL="1082675" indent="-166688" algn="l" rtl="0" eaLnBrk="1" fontAlgn="base" hangingPunct="1">
              <a:lnSpc>
                <a:spcPct val="100000"/>
              </a:lnSpc>
              <a:spcBef>
                <a:spcPts val="0"/>
              </a:spcBef>
              <a:spcAft>
                <a:spcPts val="300"/>
              </a:spcAft>
              <a:buClr>
                <a:srgbClr val="000000"/>
              </a:buClr>
              <a:buFont typeface="Calibri" pitchFamily="34" charset="0"/>
              <a:buChar char="–"/>
              <a:defRPr sz="1800" baseline="0">
                <a:solidFill>
                  <a:srgbClr val="000000"/>
                </a:solidFill>
                <a:latin typeface="+mn-lt"/>
              </a:defRPr>
            </a:lvl5pPr>
            <a:lvl6pPr marL="1314450" indent="-169863" algn="l" rtl="0" eaLnBrk="1" fontAlgn="base" hangingPunct="1">
              <a:lnSpc>
                <a:spcPct val="100000"/>
              </a:lnSpc>
              <a:spcBef>
                <a:spcPts val="0"/>
              </a:spcBef>
              <a:spcAft>
                <a:spcPts val="300"/>
              </a:spcAft>
              <a:buClr>
                <a:srgbClr val="000000"/>
              </a:buClr>
              <a:buFont typeface="Calibri" pitchFamily="34" charset="0"/>
              <a:buChar char="–"/>
              <a:defRPr sz="1600" baseline="0">
                <a:solidFill>
                  <a:srgbClr val="000000"/>
                </a:solidFill>
                <a:latin typeface="+mn-lt"/>
              </a:defRPr>
            </a:lvl6pPr>
            <a:lvl7pPr marL="2513013" indent="-227013" algn="l" rtl="0" eaLnBrk="1" fontAlgn="base" hangingPunct="1">
              <a:spcBef>
                <a:spcPct val="0"/>
              </a:spcBef>
              <a:spcAft>
                <a:spcPct val="30000"/>
              </a:spcAft>
              <a:buChar char="–"/>
              <a:defRPr sz="1600">
                <a:solidFill>
                  <a:schemeClr val="tx1"/>
                </a:solidFill>
                <a:latin typeface="+mn-lt"/>
              </a:defRPr>
            </a:lvl7pPr>
            <a:lvl8pPr marL="2970213" indent="-227013" algn="l" rtl="0" eaLnBrk="1" fontAlgn="base" hangingPunct="1">
              <a:spcBef>
                <a:spcPct val="0"/>
              </a:spcBef>
              <a:spcAft>
                <a:spcPct val="30000"/>
              </a:spcAft>
              <a:buChar char="–"/>
              <a:defRPr sz="1600">
                <a:solidFill>
                  <a:schemeClr val="tx1"/>
                </a:solidFill>
                <a:latin typeface="+mn-lt"/>
              </a:defRPr>
            </a:lvl8pPr>
            <a:lvl9pPr marL="3427413" indent="-227013" algn="l" rtl="0" eaLnBrk="1" fontAlgn="base" hangingPunct="1">
              <a:spcBef>
                <a:spcPct val="0"/>
              </a:spcBef>
              <a:spcAft>
                <a:spcPct val="30000"/>
              </a:spcAft>
              <a:buChar char="–"/>
              <a:defRPr sz="1600">
                <a:solidFill>
                  <a:schemeClr val="tx1"/>
                </a:solidFill>
                <a:latin typeface="+mn-lt"/>
              </a:defRPr>
            </a:lvl9pPr>
          </a:lstStyle>
          <a:p>
            <a:pPr marL="0" lvl="3" indent="0">
              <a:spcAft>
                <a:spcPts val="0"/>
              </a:spcAft>
              <a:buNone/>
            </a:pPr>
            <a:r>
              <a:rPr lang="en-US" sz="1400" dirty="0">
                <a:solidFill>
                  <a:schemeClr val="tx1"/>
                </a:solidFill>
                <a:latin typeface="Arial" panose="020B0604020202020204" pitchFamily="34" charset="0"/>
                <a:cs typeface="Arial" panose="020B0604020202020204" pitchFamily="34" charset="0"/>
              </a:rPr>
              <a:t>Evidence that visceral adiposity and low high-density lipoprotein (HDL) have a causal effect on atherosclerotic plaque development</a:t>
            </a:r>
            <a:r>
              <a:rPr lang="en-US" sz="1400" baseline="30000" dirty="0">
                <a:solidFill>
                  <a:schemeClr val="tx1"/>
                </a:solidFill>
                <a:latin typeface="Arial" panose="020B0604020202020204" pitchFamily="34" charset="0"/>
                <a:cs typeface="Arial" panose="020B0604020202020204" pitchFamily="34" charset="0"/>
              </a:rPr>
              <a:t>1</a:t>
            </a:r>
          </a:p>
        </p:txBody>
      </p:sp>
      <p:sp>
        <p:nvSpPr>
          <p:cNvPr id="20" name="Rounded Rectangle 31">
            <a:extLst>
              <a:ext uri="{FF2B5EF4-FFF2-40B4-BE49-F238E27FC236}">
                <a16:creationId xmlns:a16="http://schemas.microsoft.com/office/drawing/2014/main" id="{763C9DFC-8027-4F87-9363-FEC539B9C1B7}"/>
              </a:ext>
            </a:extLst>
          </p:cNvPr>
          <p:cNvSpPr/>
          <p:nvPr/>
        </p:nvSpPr>
        <p:spPr bwMode="auto">
          <a:xfrm>
            <a:off x="685800" y="1464170"/>
            <a:ext cx="8458200" cy="246221"/>
          </a:xfrm>
          <a:prstGeom prst="roundRect">
            <a:avLst>
              <a:gd name="adj" fmla="val 0"/>
            </a:avLst>
          </a:prstGeom>
          <a:solidFill>
            <a:srgbClr val="00407F"/>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117475" lvl="2"/>
            <a:r>
              <a:rPr lang="en-US" sz="1600" b="1" kern="0" dirty="0">
                <a:solidFill>
                  <a:schemeClr val="bg1"/>
                </a:solidFill>
                <a:latin typeface="Arial" panose="020B0604020202020204" pitchFamily="34" charset="0"/>
                <a:cs typeface="Arial" panose="020B0604020202020204" pitchFamily="34" charset="0"/>
              </a:rPr>
              <a:t>Factors that may contribute to the CV risk in men with prostate cancer:</a:t>
            </a:r>
            <a:endParaRPr lang="en-US" sz="1600" kern="0" dirty="0">
              <a:solidFill>
                <a:schemeClr val="bg1"/>
              </a:solidFill>
              <a:latin typeface="Arial" panose="020B0604020202020204" pitchFamily="34" charset="0"/>
              <a:cs typeface="Arial" panose="020B0604020202020204" pitchFamily="34" charset="0"/>
            </a:endParaRPr>
          </a:p>
        </p:txBody>
      </p:sp>
      <p:grpSp>
        <p:nvGrpSpPr>
          <p:cNvPr id="16" name="Group 15">
            <a:extLst>
              <a:ext uri="{FF2B5EF4-FFF2-40B4-BE49-F238E27FC236}">
                <a16:creationId xmlns:a16="http://schemas.microsoft.com/office/drawing/2014/main" id="{E770D5DE-C42E-2F40-8C40-4117297509CF}"/>
              </a:ext>
            </a:extLst>
          </p:cNvPr>
          <p:cNvGrpSpPr/>
          <p:nvPr/>
        </p:nvGrpSpPr>
        <p:grpSpPr>
          <a:xfrm>
            <a:off x="694233" y="2010608"/>
            <a:ext cx="585787" cy="585787"/>
            <a:chOff x="9858375" y="2557463"/>
            <a:chExt cx="585787" cy="585787"/>
          </a:xfrm>
        </p:grpSpPr>
        <p:sp>
          <p:nvSpPr>
            <p:cNvPr id="8" name="Oval 7">
              <a:extLst>
                <a:ext uri="{FF2B5EF4-FFF2-40B4-BE49-F238E27FC236}">
                  <a16:creationId xmlns:a16="http://schemas.microsoft.com/office/drawing/2014/main" id="{4E384FC6-A6C5-364E-91ED-E599FE45B0F3}"/>
                </a:ext>
              </a:extLst>
            </p:cNvPr>
            <p:cNvSpPr/>
            <p:nvPr/>
          </p:nvSpPr>
          <p:spPr>
            <a:xfrm>
              <a:off x="9858375" y="2557463"/>
              <a:ext cx="585787" cy="585787"/>
            </a:xfrm>
            <a:prstGeom prst="ellipse">
              <a:avLst/>
            </a:prstGeom>
            <a:solidFill>
              <a:srgbClr val="0040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7" name="Graphic 6">
              <a:extLst>
                <a:ext uri="{FF2B5EF4-FFF2-40B4-BE49-F238E27FC236}">
                  <a16:creationId xmlns:a16="http://schemas.microsoft.com/office/drawing/2014/main" id="{CBD1A218-9B67-E947-8FE6-45C38B372BF5}"/>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19219"/>
            <a:stretch/>
          </p:blipFill>
          <p:spPr>
            <a:xfrm>
              <a:off x="9962548" y="2626432"/>
              <a:ext cx="362301" cy="407442"/>
            </a:xfrm>
            <a:prstGeom prst="rect">
              <a:avLst/>
            </a:prstGeom>
          </p:spPr>
        </p:pic>
      </p:grpSp>
      <p:sp>
        <p:nvSpPr>
          <p:cNvPr id="22" name="Oval 21">
            <a:extLst>
              <a:ext uri="{FF2B5EF4-FFF2-40B4-BE49-F238E27FC236}">
                <a16:creationId xmlns:a16="http://schemas.microsoft.com/office/drawing/2014/main" id="{DB30BC74-5E0A-2146-93A0-B702049D11F9}"/>
              </a:ext>
            </a:extLst>
          </p:cNvPr>
          <p:cNvSpPr/>
          <p:nvPr/>
        </p:nvSpPr>
        <p:spPr>
          <a:xfrm>
            <a:off x="686662" y="3250189"/>
            <a:ext cx="585787" cy="585787"/>
          </a:xfrm>
          <a:prstGeom prst="ellipse">
            <a:avLst/>
          </a:prstGeom>
          <a:solidFill>
            <a:srgbClr val="0040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1" name="Graphic 20">
            <a:extLst>
              <a:ext uri="{FF2B5EF4-FFF2-40B4-BE49-F238E27FC236}">
                <a16:creationId xmlns:a16="http://schemas.microsoft.com/office/drawing/2014/main" id="{37984E76-D646-7C4F-BE0E-F8A7CA318166}"/>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b="17572"/>
          <a:stretch/>
        </p:blipFill>
        <p:spPr>
          <a:xfrm>
            <a:off x="732367" y="3292668"/>
            <a:ext cx="496449" cy="507428"/>
          </a:xfrm>
          <a:prstGeom prst="rect">
            <a:avLst/>
          </a:prstGeom>
        </p:spPr>
      </p:pic>
      <p:sp>
        <p:nvSpPr>
          <p:cNvPr id="25" name="Oval 24">
            <a:extLst>
              <a:ext uri="{FF2B5EF4-FFF2-40B4-BE49-F238E27FC236}">
                <a16:creationId xmlns:a16="http://schemas.microsoft.com/office/drawing/2014/main" id="{27B9C86A-AB69-FE42-9659-C97C0F697745}"/>
              </a:ext>
            </a:extLst>
          </p:cNvPr>
          <p:cNvSpPr/>
          <p:nvPr/>
        </p:nvSpPr>
        <p:spPr>
          <a:xfrm>
            <a:off x="4986386" y="2010607"/>
            <a:ext cx="585787" cy="585787"/>
          </a:xfrm>
          <a:prstGeom prst="ellipse">
            <a:avLst/>
          </a:prstGeom>
          <a:solidFill>
            <a:srgbClr val="0040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4" name="Graphic 23">
            <a:extLst>
              <a:ext uri="{FF2B5EF4-FFF2-40B4-BE49-F238E27FC236}">
                <a16:creationId xmlns:a16="http://schemas.microsoft.com/office/drawing/2014/main" id="{21DC4924-063F-7E41-A753-8B6A9A95DC8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031778" y="2071017"/>
            <a:ext cx="470893" cy="479862"/>
          </a:xfrm>
          <a:prstGeom prst="rect">
            <a:avLst/>
          </a:prstGeom>
        </p:spPr>
      </p:pic>
      <p:sp>
        <p:nvSpPr>
          <p:cNvPr id="31" name="Oval 30">
            <a:extLst>
              <a:ext uri="{FF2B5EF4-FFF2-40B4-BE49-F238E27FC236}">
                <a16:creationId xmlns:a16="http://schemas.microsoft.com/office/drawing/2014/main" id="{DEB8A381-CE31-7740-8553-7619E70E48F0}"/>
              </a:ext>
            </a:extLst>
          </p:cNvPr>
          <p:cNvSpPr/>
          <p:nvPr/>
        </p:nvSpPr>
        <p:spPr>
          <a:xfrm>
            <a:off x="4986386" y="3299080"/>
            <a:ext cx="585787" cy="585787"/>
          </a:xfrm>
          <a:prstGeom prst="ellipse">
            <a:avLst/>
          </a:prstGeom>
          <a:solidFill>
            <a:srgbClr val="0040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9" name="Graphic 28">
            <a:extLst>
              <a:ext uri="{FF2B5EF4-FFF2-40B4-BE49-F238E27FC236}">
                <a16:creationId xmlns:a16="http://schemas.microsoft.com/office/drawing/2014/main" id="{CFA3043E-18B7-1C41-96CD-CD99F0DE079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067300" y="3422422"/>
            <a:ext cx="405245" cy="367515"/>
          </a:xfrm>
          <a:prstGeom prst="rect">
            <a:avLst/>
          </a:prstGeom>
        </p:spPr>
      </p:pic>
      <p:sp>
        <p:nvSpPr>
          <p:cNvPr id="38" name="TextBox 37">
            <a:extLst>
              <a:ext uri="{FF2B5EF4-FFF2-40B4-BE49-F238E27FC236}">
                <a16:creationId xmlns:a16="http://schemas.microsoft.com/office/drawing/2014/main" id="{8AD44C32-DC1A-404A-8178-CA4087CF30CD}"/>
              </a:ext>
            </a:extLst>
          </p:cNvPr>
          <p:cNvSpPr txBox="1"/>
          <p:nvPr/>
        </p:nvSpPr>
        <p:spPr>
          <a:xfrm>
            <a:off x="100013" y="6441663"/>
            <a:ext cx="387667" cy="261610"/>
          </a:xfrm>
          <a:prstGeom prst="rect">
            <a:avLst/>
          </a:prstGeom>
          <a:noFill/>
        </p:spPr>
        <p:txBody>
          <a:bodyPr wrap="square" rtlCol="0">
            <a:spAutoFit/>
          </a:bodyPr>
          <a:lstStyle/>
          <a:p>
            <a:pPr algn="ctr"/>
            <a:fld id="{C4A4CFE6-E8D8-5D4D-AB7C-47703D32433E}" type="slidenum">
              <a:rPr lang="en-US" sz="1100" smtClean="0">
                <a:solidFill>
                  <a:srgbClr val="00407F"/>
                </a:solidFill>
              </a:rPr>
              <a:t>5</a:t>
            </a:fld>
            <a:endParaRPr lang="en-US" sz="1100" dirty="0">
              <a:solidFill>
                <a:srgbClr val="00407F"/>
              </a:solidFill>
            </a:endParaRPr>
          </a:p>
        </p:txBody>
      </p:sp>
      <p:cxnSp>
        <p:nvCxnSpPr>
          <p:cNvPr id="23" name="Straight Connector 22">
            <a:extLst>
              <a:ext uri="{FF2B5EF4-FFF2-40B4-BE49-F238E27FC236}">
                <a16:creationId xmlns:a16="http://schemas.microsoft.com/office/drawing/2014/main" id="{47448089-86B6-3A42-AB2F-480EF02BC11E}"/>
              </a:ext>
            </a:extLst>
          </p:cNvPr>
          <p:cNvCxnSpPr>
            <a:cxnSpLocks/>
          </p:cNvCxnSpPr>
          <p:nvPr/>
        </p:nvCxnSpPr>
        <p:spPr>
          <a:xfrm>
            <a:off x="685800" y="4833820"/>
            <a:ext cx="8000138" cy="0"/>
          </a:xfrm>
          <a:prstGeom prst="line">
            <a:avLst/>
          </a:prstGeom>
          <a:ln w="9525">
            <a:solidFill>
              <a:srgbClr val="00FDFF"/>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FE18A6B-1CB3-F44F-8FBF-1DCE2F1DDB6E}"/>
              </a:ext>
            </a:extLst>
          </p:cNvPr>
          <p:cNvCxnSpPr>
            <a:cxnSpLocks/>
          </p:cNvCxnSpPr>
          <p:nvPr/>
        </p:nvCxnSpPr>
        <p:spPr>
          <a:xfrm>
            <a:off x="685800" y="5441524"/>
            <a:ext cx="8000138" cy="0"/>
          </a:xfrm>
          <a:prstGeom prst="line">
            <a:avLst/>
          </a:prstGeom>
          <a:ln w="9525">
            <a:solidFill>
              <a:srgbClr val="00FDFF"/>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3E4C734A-A248-9246-A4BF-7F318EBC26FF}"/>
              </a:ext>
            </a:extLst>
          </p:cNvPr>
          <p:cNvSpPr/>
          <p:nvPr/>
        </p:nvSpPr>
        <p:spPr>
          <a:xfrm>
            <a:off x="686662" y="4827169"/>
            <a:ext cx="8000138" cy="648633"/>
          </a:xfrm>
          <a:prstGeom prst="rect">
            <a:avLst/>
          </a:prstGeom>
          <a:solidFill>
            <a:srgbClr val="00CAFF">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9B5E1F5C-3C8F-1F44-8FC8-5077663745B3}"/>
              </a:ext>
            </a:extLst>
          </p:cNvPr>
          <p:cNvSpPr/>
          <p:nvPr/>
        </p:nvSpPr>
        <p:spPr bwMode="auto">
          <a:xfrm>
            <a:off x="829765" y="4924543"/>
            <a:ext cx="7627573" cy="430887"/>
          </a:xfrm>
          <a:prstGeom prst="rect">
            <a:avLst/>
          </a:prstGeom>
          <a:no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173038" indent="-173038">
              <a:buFont typeface="Arial" panose="020B0604020202020204" pitchFamily="34" charset="0"/>
              <a:buChar char="•"/>
            </a:pPr>
            <a:r>
              <a:rPr lang="en-US" sz="1400" b="1" dirty="0">
                <a:solidFill>
                  <a:srgbClr val="00407F"/>
                </a:solidFill>
                <a:latin typeface="Arial" panose="020B0604020202020204" pitchFamily="34" charset="0"/>
                <a:cs typeface="Arial" panose="020B0604020202020204" pitchFamily="34" charset="0"/>
              </a:rPr>
              <a:t>ADT is associated with metabolic syndrome, however the association with CV mortality is unclear</a:t>
            </a:r>
            <a:r>
              <a:rPr lang="en-US" sz="1400" b="1" baseline="30000" dirty="0">
                <a:solidFill>
                  <a:srgbClr val="00407F"/>
                </a:solidFill>
                <a:latin typeface="Arial" panose="020B0604020202020204" pitchFamily="34" charset="0"/>
                <a:cs typeface="Arial" panose="020B0604020202020204" pitchFamily="34" charset="0"/>
              </a:rPr>
              <a:t>4</a:t>
            </a:r>
            <a:r>
              <a:rPr lang="en-US" sz="1400" b="1" dirty="0">
                <a:solidFill>
                  <a:srgbClr val="00407F"/>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731341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night sky&#10;&#10;Description automatically generated">
            <a:extLst>
              <a:ext uri="{FF2B5EF4-FFF2-40B4-BE49-F238E27FC236}">
                <a16:creationId xmlns:a16="http://schemas.microsoft.com/office/drawing/2014/main" id="{3CEAD1A6-E469-994F-884B-255A0FC53255}"/>
              </a:ext>
            </a:extLst>
          </p:cNvPr>
          <p:cNvPicPr>
            <a:picLocks noChangeAspect="1"/>
          </p:cNvPicPr>
          <p:nvPr/>
        </p:nvPicPr>
        <p:blipFill rotWithShape="1">
          <a:blip r:embed="rId3"/>
          <a:srcRect t="5091" r="30595" b="9368"/>
          <a:stretch/>
        </p:blipFill>
        <p:spPr>
          <a:xfrm>
            <a:off x="-9098" y="0"/>
            <a:ext cx="9144000" cy="6858000"/>
          </a:xfrm>
          <a:prstGeom prst="rect">
            <a:avLst/>
          </a:prstGeom>
        </p:spPr>
      </p:pic>
      <p:sp>
        <p:nvSpPr>
          <p:cNvPr id="4" name="Rectangle 3">
            <a:extLst>
              <a:ext uri="{FF2B5EF4-FFF2-40B4-BE49-F238E27FC236}">
                <a16:creationId xmlns:a16="http://schemas.microsoft.com/office/drawing/2014/main" id="{5A0D3530-84F9-9A42-8D8C-0D781DB955D1}"/>
              </a:ext>
            </a:extLst>
          </p:cNvPr>
          <p:cNvSpPr/>
          <p:nvPr/>
        </p:nvSpPr>
        <p:spPr>
          <a:xfrm rot="16200000">
            <a:off x="2320498" y="-886068"/>
            <a:ext cx="3987800" cy="8610600"/>
          </a:xfrm>
          <a:prstGeom prst="rect">
            <a:avLst/>
          </a:prstGeom>
          <a:gradFill>
            <a:gsLst>
              <a:gs pos="0">
                <a:srgbClr val="002060">
                  <a:alpha val="24000"/>
                </a:srgbClr>
              </a:gs>
              <a:gs pos="98000">
                <a:srgbClr val="00206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802B9D12-B014-1044-9555-646FFFD36F17}"/>
              </a:ext>
            </a:extLst>
          </p:cNvPr>
          <p:cNvSpPr txBox="1">
            <a:spLocks/>
          </p:cNvSpPr>
          <p:nvPr/>
        </p:nvSpPr>
        <p:spPr>
          <a:xfrm>
            <a:off x="9097" y="2091260"/>
            <a:ext cx="9125805" cy="3321871"/>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Aft>
                <a:spcPts val="1200"/>
              </a:spcAft>
            </a:pPr>
            <a:r>
              <a:rPr lang="en-US" sz="2400" b="1" dirty="0">
                <a:solidFill>
                  <a:srgbClr val="46D7FF"/>
                </a:solidFill>
                <a:latin typeface="Arial" panose="020B0604020202020204" pitchFamily="34" charset="0"/>
                <a:cs typeface="Arial" panose="020B0604020202020204" pitchFamily="34" charset="0"/>
              </a:rPr>
              <a:t>Prevention, Management, and Risk Mitigation </a:t>
            </a:r>
            <a:br>
              <a:rPr lang="en-US" sz="2400" b="1" dirty="0">
                <a:solidFill>
                  <a:srgbClr val="46D7FF"/>
                </a:solidFill>
                <a:latin typeface="Arial" panose="020B0604020202020204" pitchFamily="34" charset="0"/>
                <a:cs typeface="Arial" panose="020B0604020202020204" pitchFamily="34" charset="0"/>
              </a:rPr>
            </a:br>
            <a:r>
              <a:rPr lang="en-US" sz="2400" b="1" dirty="0">
                <a:solidFill>
                  <a:srgbClr val="46D7FF"/>
                </a:solidFill>
                <a:latin typeface="Arial" panose="020B0604020202020204" pitchFamily="34" charset="0"/>
                <a:cs typeface="Arial" panose="020B0604020202020204" pitchFamily="34" charset="0"/>
              </a:rPr>
              <a:t>of CVD in Prostate Cancer</a:t>
            </a:r>
          </a:p>
        </p:txBody>
      </p:sp>
      <p:sp>
        <p:nvSpPr>
          <p:cNvPr id="6" name="Freeform 5">
            <a:extLst>
              <a:ext uri="{FF2B5EF4-FFF2-40B4-BE49-F238E27FC236}">
                <a16:creationId xmlns:a16="http://schemas.microsoft.com/office/drawing/2014/main" id="{F1277617-DB7A-7C4A-BFE1-223F713C044F}"/>
              </a:ext>
            </a:extLst>
          </p:cNvPr>
          <p:cNvSpPr/>
          <p:nvPr/>
        </p:nvSpPr>
        <p:spPr>
          <a:xfrm>
            <a:off x="-1" y="1435100"/>
            <a:ext cx="8636002" cy="3987800"/>
          </a:xfrm>
          <a:custGeom>
            <a:avLst/>
            <a:gdLst>
              <a:gd name="connsiteX0" fmla="*/ 0 w 5359400"/>
              <a:gd name="connsiteY0" fmla="*/ 3987800 h 3987800"/>
              <a:gd name="connsiteX1" fmla="*/ 5359400 w 5359400"/>
              <a:gd name="connsiteY1" fmla="*/ 3987800 h 3987800"/>
              <a:gd name="connsiteX2" fmla="*/ 5359400 w 5359400"/>
              <a:gd name="connsiteY2" fmla="*/ 0 h 3987800"/>
              <a:gd name="connsiteX3" fmla="*/ 1524000 w 5359400"/>
              <a:gd name="connsiteY3" fmla="*/ 0 h 3987800"/>
              <a:gd name="connsiteX4" fmla="*/ 1524000 w 5359400"/>
              <a:gd name="connsiteY4" fmla="*/ 0 h 3987800"/>
              <a:gd name="connsiteX0" fmla="*/ 0 w 5359400"/>
              <a:gd name="connsiteY0" fmla="*/ 3987800 h 3987800"/>
              <a:gd name="connsiteX1" fmla="*/ 5359400 w 5359400"/>
              <a:gd name="connsiteY1" fmla="*/ 3987800 h 3987800"/>
              <a:gd name="connsiteX2" fmla="*/ 5359400 w 5359400"/>
              <a:gd name="connsiteY2" fmla="*/ 0 h 3987800"/>
              <a:gd name="connsiteX3" fmla="*/ 1524000 w 5359400"/>
              <a:gd name="connsiteY3" fmla="*/ 0 h 3987800"/>
              <a:gd name="connsiteX4" fmla="*/ 2773861 w 5359400"/>
              <a:gd name="connsiteY4" fmla="*/ 0 h 3987800"/>
              <a:gd name="connsiteX0" fmla="*/ 0 w 5359400"/>
              <a:gd name="connsiteY0" fmla="*/ 3987800 h 3987800"/>
              <a:gd name="connsiteX1" fmla="*/ 5359400 w 5359400"/>
              <a:gd name="connsiteY1" fmla="*/ 3987800 h 3987800"/>
              <a:gd name="connsiteX2" fmla="*/ 5359400 w 5359400"/>
              <a:gd name="connsiteY2" fmla="*/ 0 h 3987800"/>
              <a:gd name="connsiteX3" fmla="*/ 2781785 w 5359400"/>
              <a:gd name="connsiteY3" fmla="*/ 0 h 3987800"/>
              <a:gd name="connsiteX4" fmla="*/ 2773861 w 5359400"/>
              <a:gd name="connsiteY4" fmla="*/ 0 h 398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9400" h="3987800">
                <a:moveTo>
                  <a:pt x="0" y="3987800"/>
                </a:moveTo>
                <a:lnTo>
                  <a:pt x="5359400" y="3987800"/>
                </a:lnTo>
                <a:lnTo>
                  <a:pt x="5359400" y="0"/>
                </a:lnTo>
                <a:lnTo>
                  <a:pt x="2781785" y="0"/>
                </a:lnTo>
                <a:lnTo>
                  <a:pt x="2773861" y="0"/>
                </a:lnTo>
              </a:path>
            </a:pathLst>
          </a:custGeom>
          <a:noFill/>
          <a:ln>
            <a:solidFill>
              <a:srgbClr val="00F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5">
            <a:extLst>
              <a:ext uri="{FF2B5EF4-FFF2-40B4-BE49-F238E27FC236}">
                <a16:creationId xmlns:a16="http://schemas.microsoft.com/office/drawing/2014/main" id="{9A75B94A-591E-F344-9A0F-B837DCC73231}"/>
              </a:ext>
            </a:extLst>
          </p:cNvPr>
          <p:cNvSpPr>
            <a:spLocks noEditPoints="1"/>
          </p:cNvSpPr>
          <p:nvPr/>
        </p:nvSpPr>
        <p:spPr bwMode="auto">
          <a:xfrm>
            <a:off x="3788048" y="2091261"/>
            <a:ext cx="1382697" cy="240557"/>
          </a:xfrm>
          <a:custGeom>
            <a:avLst/>
            <a:gdLst/>
            <a:ahLst/>
            <a:cxnLst>
              <a:cxn ang="0">
                <a:pos x="4946" y="844"/>
              </a:cxn>
              <a:cxn ang="0">
                <a:pos x="4698" y="724"/>
              </a:cxn>
              <a:cxn ang="0">
                <a:pos x="5358" y="618"/>
              </a:cxn>
              <a:cxn ang="0">
                <a:pos x="5472" y="438"/>
              </a:cxn>
              <a:cxn ang="0">
                <a:pos x="5376" y="266"/>
              </a:cxn>
              <a:cxn ang="0">
                <a:pos x="4758" y="270"/>
              </a:cxn>
              <a:cxn ang="0">
                <a:pos x="4558" y="590"/>
              </a:cxn>
              <a:cxn ang="0">
                <a:pos x="4728" y="896"/>
              </a:cxn>
              <a:cxn ang="0">
                <a:pos x="5238" y="334"/>
              </a:cxn>
              <a:cxn ang="0">
                <a:pos x="5362" y="422"/>
              </a:cxn>
              <a:cxn ang="0">
                <a:pos x="5272" y="538"/>
              </a:cxn>
              <a:cxn ang="0">
                <a:pos x="4732" y="412"/>
              </a:cxn>
              <a:cxn ang="0">
                <a:pos x="3740" y="924"/>
              </a:cxn>
              <a:cxn ang="0">
                <a:pos x="3634" y="930"/>
              </a:cxn>
              <a:cxn ang="0">
                <a:pos x="3276" y="264"/>
              </a:cxn>
              <a:cxn ang="0">
                <a:pos x="4140" y="240"/>
              </a:cxn>
              <a:cxn ang="0">
                <a:pos x="960" y="932"/>
              </a:cxn>
              <a:cxn ang="0">
                <a:pos x="818" y="886"/>
              </a:cxn>
              <a:cxn ang="0">
                <a:pos x="356" y="942"/>
              </a:cxn>
              <a:cxn ang="0">
                <a:pos x="42" y="766"/>
              </a:cxn>
              <a:cxn ang="0">
                <a:pos x="32" y="432"/>
              </a:cxn>
              <a:cxn ang="0">
                <a:pos x="384" y="236"/>
              </a:cxn>
              <a:cxn ang="0">
                <a:pos x="894" y="358"/>
              </a:cxn>
              <a:cxn ang="0">
                <a:pos x="580" y="334"/>
              </a:cxn>
              <a:cxn ang="0">
                <a:pos x="156" y="436"/>
              </a:cxn>
              <a:cxn ang="0">
                <a:pos x="122" y="680"/>
              </a:cxn>
              <a:cxn ang="0">
                <a:pos x="392" y="844"/>
              </a:cxn>
              <a:cxn ang="0">
                <a:pos x="820" y="740"/>
              </a:cxn>
              <a:cxn ang="0">
                <a:pos x="852" y="506"/>
              </a:cxn>
              <a:cxn ang="0">
                <a:pos x="580" y="334"/>
              </a:cxn>
              <a:cxn ang="0">
                <a:pos x="4438" y="100"/>
              </a:cxn>
              <a:cxn ang="0">
                <a:pos x="4372" y="22"/>
              </a:cxn>
              <a:cxn ang="0">
                <a:pos x="4332" y="124"/>
              </a:cxn>
              <a:cxn ang="0">
                <a:pos x="4372" y="238"/>
              </a:cxn>
              <a:cxn ang="0">
                <a:pos x="4410" y="942"/>
              </a:cxn>
              <a:cxn ang="0">
                <a:pos x="1210" y="328"/>
              </a:cxn>
              <a:cxn ang="0">
                <a:pos x="1692" y="236"/>
              </a:cxn>
              <a:cxn ang="0">
                <a:pos x="2016" y="384"/>
              </a:cxn>
              <a:cxn ang="0">
                <a:pos x="2054" y="716"/>
              </a:cxn>
              <a:cxn ang="0">
                <a:pos x="1692" y="942"/>
              </a:cxn>
              <a:cxn ang="0">
                <a:pos x="1184" y="822"/>
              </a:cxn>
              <a:cxn ang="0">
                <a:pos x="1136" y="0"/>
              </a:cxn>
              <a:cxn ang="0">
                <a:pos x="1496" y="844"/>
              </a:cxn>
              <a:cxn ang="0">
                <a:pos x="1920" y="742"/>
              </a:cxn>
              <a:cxn ang="0">
                <a:pos x="1952" y="498"/>
              </a:cxn>
              <a:cxn ang="0">
                <a:pos x="1684" y="334"/>
              </a:cxn>
              <a:cxn ang="0">
                <a:pos x="1256" y="438"/>
              </a:cxn>
              <a:cxn ang="0">
                <a:pos x="1224" y="672"/>
              </a:cxn>
              <a:cxn ang="0">
                <a:pos x="1496" y="844"/>
              </a:cxn>
              <a:cxn ang="0">
                <a:pos x="2554" y="236"/>
              </a:cxn>
              <a:cxn ang="0">
                <a:pos x="3054" y="332"/>
              </a:cxn>
              <a:cxn ang="0">
                <a:pos x="3152" y="652"/>
              </a:cxn>
              <a:cxn ang="0">
                <a:pos x="2872" y="934"/>
              </a:cxn>
              <a:cxn ang="0">
                <a:pos x="2314" y="868"/>
              </a:cxn>
              <a:cxn ang="0">
                <a:pos x="2184" y="0"/>
              </a:cxn>
              <a:cxn ang="0">
                <a:pos x="2294" y="328"/>
              </a:cxn>
              <a:cxn ang="0">
                <a:pos x="2968" y="780"/>
              </a:cxn>
              <a:cxn ang="0">
                <a:pos x="3046" y="544"/>
              </a:cxn>
              <a:cxn ang="0">
                <a:pos x="2838" y="340"/>
              </a:cxn>
              <a:cxn ang="0">
                <a:pos x="2370" y="402"/>
              </a:cxn>
              <a:cxn ang="0">
                <a:pos x="2296" y="630"/>
              </a:cxn>
              <a:cxn ang="0">
                <a:pos x="2500" y="838"/>
              </a:cxn>
            </a:cxnLst>
            <a:rect l="0" t="0" r="r" b="b"/>
            <a:pathLst>
              <a:path w="5472" h="952">
                <a:moveTo>
                  <a:pt x="5454" y="922"/>
                </a:moveTo>
                <a:lnTo>
                  <a:pt x="5454" y="922"/>
                </a:lnTo>
                <a:lnTo>
                  <a:pt x="5452" y="902"/>
                </a:lnTo>
                <a:lnTo>
                  <a:pt x="5448" y="886"/>
                </a:lnTo>
                <a:lnTo>
                  <a:pt x="5440" y="872"/>
                </a:lnTo>
                <a:lnTo>
                  <a:pt x="5430" y="862"/>
                </a:lnTo>
                <a:lnTo>
                  <a:pt x="5418" y="854"/>
                </a:lnTo>
                <a:lnTo>
                  <a:pt x="5402" y="848"/>
                </a:lnTo>
                <a:lnTo>
                  <a:pt x="5384" y="844"/>
                </a:lnTo>
                <a:lnTo>
                  <a:pt x="5364" y="844"/>
                </a:lnTo>
                <a:lnTo>
                  <a:pt x="5364" y="844"/>
                </a:lnTo>
                <a:lnTo>
                  <a:pt x="4946" y="844"/>
                </a:lnTo>
                <a:lnTo>
                  <a:pt x="4946" y="844"/>
                </a:lnTo>
                <a:lnTo>
                  <a:pt x="4910" y="842"/>
                </a:lnTo>
                <a:lnTo>
                  <a:pt x="4878" y="838"/>
                </a:lnTo>
                <a:lnTo>
                  <a:pt x="4848" y="832"/>
                </a:lnTo>
                <a:lnTo>
                  <a:pt x="4820" y="824"/>
                </a:lnTo>
                <a:lnTo>
                  <a:pt x="4796" y="814"/>
                </a:lnTo>
                <a:lnTo>
                  <a:pt x="4774" y="800"/>
                </a:lnTo>
                <a:lnTo>
                  <a:pt x="4754" y="788"/>
                </a:lnTo>
                <a:lnTo>
                  <a:pt x="4738" y="772"/>
                </a:lnTo>
                <a:lnTo>
                  <a:pt x="4722" y="756"/>
                </a:lnTo>
                <a:lnTo>
                  <a:pt x="4710" y="740"/>
                </a:lnTo>
                <a:lnTo>
                  <a:pt x="4698" y="724"/>
                </a:lnTo>
                <a:lnTo>
                  <a:pt x="4690" y="706"/>
                </a:lnTo>
                <a:lnTo>
                  <a:pt x="4682" y="688"/>
                </a:lnTo>
                <a:lnTo>
                  <a:pt x="4676" y="672"/>
                </a:lnTo>
                <a:lnTo>
                  <a:pt x="4674" y="654"/>
                </a:lnTo>
                <a:lnTo>
                  <a:pt x="4670" y="638"/>
                </a:lnTo>
                <a:lnTo>
                  <a:pt x="4670" y="638"/>
                </a:lnTo>
                <a:lnTo>
                  <a:pt x="5252" y="638"/>
                </a:lnTo>
                <a:lnTo>
                  <a:pt x="5252" y="638"/>
                </a:lnTo>
                <a:lnTo>
                  <a:pt x="5282" y="636"/>
                </a:lnTo>
                <a:lnTo>
                  <a:pt x="5310" y="632"/>
                </a:lnTo>
                <a:lnTo>
                  <a:pt x="5336" y="626"/>
                </a:lnTo>
                <a:lnTo>
                  <a:pt x="5358" y="618"/>
                </a:lnTo>
                <a:lnTo>
                  <a:pt x="5378" y="608"/>
                </a:lnTo>
                <a:lnTo>
                  <a:pt x="5396" y="596"/>
                </a:lnTo>
                <a:lnTo>
                  <a:pt x="5412" y="582"/>
                </a:lnTo>
                <a:lnTo>
                  <a:pt x="5426" y="568"/>
                </a:lnTo>
                <a:lnTo>
                  <a:pt x="5438" y="552"/>
                </a:lnTo>
                <a:lnTo>
                  <a:pt x="5448" y="536"/>
                </a:lnTo>
                <a:lnTo>
                  <a:pt x="5456" y="518"/>
                </a:lnTo>
                <a:lnTo>
                  <a:pt x="5462" y="502"/>
                </a:lnTo>
                <a:lnTo>
                  <a:pt x="5466" y="486"/>
                </a:lnTo>
                <a:lnTo>
                  <a:pt x="5470" y="468"/>
                </a:lnTo>
                <a:lnTo>
                  <a:pt x="5472" y="452"/>
                </a:lnTo>
                <a:lnTo>
                  <a:pt x="5472" y="438"/>
                </a:lnTo>
                <a:lnTo>
                  <a:pt x="5472" y="438"/>
                </a:lnTo>
                <a:lnTo>
                  <a:pt x="5472" y="422"/>
                </a:lnTo>
                <a:lnTo>
                  <a:pt x="5470" y="404"/>
                </a:lnTo>
                <a:lnTo>
                  <a:pt x="5466" y="388"/>
                </a:lnTo>
                <a:lnTo>
                  <a:pt x="5460" y="370"/>
                </a:lnTo>
                <a:lnTo>
                  <a:pt x="5454" y="354"/>
                </a:lnTo>
                <a:lnTo>
                  <a:pt x="5446" y="336"/>
                </a:lnTo>
                <a:lnTo>
                  <a:pt x="5436" y="320"/>
                </a:lnTo>
                <a:lnTo>
                  <a:pt x="5424" y="306"/>
                </a:lnTo>
                <a:lnTo>
                  <a:pt x="5410" y="292"/>
                </a:lnTo>
                <a:lnTo>
                  <a:pt x="5394" y="278"/>
                </a:lnTo>
                <a:lnTo>
                  <a:pt x="5376" y="266"/>
                </a:lnTo>
                <a:lnTo>
                  <a:pt x="5356" y="256"/>
                </a:lnTo>
                <a:lnTo>
                  <a:pt x="5334" y="248"/>
                </a:lnTo>
                <a:lnTo>
                  <a:pt x="5310" y="242"/>
                </a:lnTo>
                <a:lnTo>
                  <a:pt x="5282" y="238"/>
                </a:lnTo>
                <a:lnTo>
                  <a:pt x="5252" y="236"/>
                </a:lnTo>
                <a:lnTo>
                  <a:pt x="5252" y="236"/>
                </a:lnTo>
                <a:lnTo>
                  <a:pt x="4938" y="236"/>
                </a:lnTo>
                <a:lnTo>
                  <a:pt x="4938" y="236"/>
                </a:lnTo>
                <a:lnTo>
                  <a:pt x="4886" y="238"/>
                </a:lnTo>
                <a:lnTo>
                  <a:pt x="4840" y="246"/>
                </a:lnTo>
                <a:lnTo>
                  <a:pt x="4796" y="256"/>
                </a:lnTo>
                <a:lnTo>
                  <a:pt x="4758" y="270"/>
                </a:lnTo>
                <a:lnTo>
                  <a:pt x="4724" y="286"/>
                </a:lnTo>
                <a:lnTo>
                  <a:pt x="4692" y="306"/>
                </a:lnTo>
                <a:lnTo>
                  <a:pt x="4664" y="328"/>
                </a:lnTo>
                <a:lnTo>
                  <a:pt x="4640" y="354"/>
                </a:lnTo>
                <a:lnTo>
                  <a:pt x="4620" y="380"/>
                </a:lnTo>
                <a:lnTo>
                  <a:pt x="4602" y="408"/>
                </a:lnTo>
                <a:lnTo>
                  <a:pt x="4588" y="438"/>
                </a:lnTo>
                <a:lnTo>
                  <a:pt x="4578" y="468"/>
                </a:lnTo>
                <a:lnTo>
                  <a:pt x="4568" y="498"/>
                </a:lnTo>
                <a:lnTo>
                  <a:pt x="4562" y="528"/>
                </a:lnTo>
                <a:lnTo>
                  <a:pt x="4560" y="560"/>
                </a:lnTo>
                <a:lnTo>
                  <a:pt x="4558" y="590"/>
                </a:lnTo>
                <a:lnTo>
                  <a:pt x="4558" y="590"/>
                </a:lnTo>
                <a:lnTo>
                  <a:pt x="4560" y="622"/>
                </a:lnTo>
                <a:lnTo>
                  <a:pt x="4564" y="654"/>
                </a:lnTo>
                <a:lnTo>
                  <a:pt x="4570" y="686"/>
                </a:lnTo>
                <a:lnTo>
                  <a:pt x="4578" y="718"/>
                </a:lnTo>
                <a:lnTo>
                  <a:pt x="4592" y="748"/>
                </a:lnTo>
                <a:lnTo>
                  <a:pt x="4606" y="778"/>
                </a:lnTo>
                <a:lnTo>
                  <a:pt x="4624" y="804"/>
                </a:lnTo>
                <a:lnTo>
                  <a:pt x="4646" y="830"/>
                </a:lnTo>
                <a:lnTo>
                  <a:pt x="4670" y="854"/>
                </a:lnTo>
                <a:lnTo>
                  <a:pt x="4698" y="876"/>
                </a:lnTo>
                <a:lnTo>
                  <a:pt x="4728" y="896"/>
                </a:lnTo>
                <a:lnTo>
                  <a:pt x="4764" y="912"/>
                </a:lnTo>
                <a:lnTo>
                  <a:pt x="4802" y="924"/>
                </a:lnTo>
                <a:lnTo>
                  <a:pt x="4842" y="934"/>
                </a:lnTo>
                <a:lnTo>
                  <a:pt x="4888" y="940"/>
                </a:lnTo>
                <a:lnTo>
                  <a:pt x="4938" y="942"/>
                </a:lnTo>
                <a:lnTo>
                  <a:pt x="5454" y="942"/>
                </a:lnTo>
                <a:lnTo>
                  <a:pt x="5454" y="942"/>
                </a:lnTo>
                <a:lnTo>
                  <a:pt x="5454" y="922"/>
                </a:lnTo>
                <a:lnTo>
                  <a:pt x="5454" y="922"/>
                </a:lnTo>
                <a:close/>
                <a:moveTo>
                  <a:pt x="4946" y="334"/>
                </a:moveTo>
                <a:lnTo>
                  <a:pt x="4946" y="334"/>
                </a:lnTo>
                <a:lnTo>
                  <a:pt x="5238" y="334"/>
                </a:lnTo>
                <a:lnTo>
                  <a:pt x="5238" y="334"/>
                </a:lnTo>
                <a:lnTo>
                  <a:pt x="5256" y="336"/>
                </a:lnTo>
                <a:lnTo>
                  <a:pt x="5272" y="338"/>
                </a:lnTo>
                <a:lnTo>
                  <a:pt x="5286" y="340"/>
                </a:lnTo>
                <a:lnTo>
                  <a:pt x="5300" y="344"/>
                </a:lnTo>
                <a:lnTo>
                  <a:pt x="5312" y="350"/>
                </a:lnTo>
                <a:lnTo>
                  <a:pt x="5322" y="356"/>
                </a:lnTo>
                <a:lnTo>
                  <a:pt x="5330" y="364"/>
                </a:lnTo>
                <a:lnTo>
                  <a:pt x="5338" y="370"/>
                </a:lnTo>
                <a:lnTo>
                  <a:pt x="5350" y="388"/>
                </a:lnTo>
                <a:lnTo>
                  <a:pt x="5358" y="404"/>
                </a:lnTo>
                <a:lnTo>
                  <a:pt x="5362" y="422"/>
                </a:lnTo>
                <a:lnTo>
                  <a:pt x="5362" y="438"/>
                </a:lnTo>
                <a:lnTo>
                  <a:pt x="5362" y="438"/>
                </a:lnTo>
                <a:lnTo>
                  <a:pt x="5362" y="452"/>
                </a:lnTo>
                <a:lnTo>
                  <a:pt x="5358" y="468"/>
                </a:lnTo>
                <a:lnTo>
                  <a:pt x="5350" y="486"/>
                </a:lnTo>
                <a:lnTo>
                  <a:pt x="5338" y="502"/>
                </a:lnTo>
                <a:lnTo>
                  <a:pt x="5332" y="510"/>
                </a:lnTo>
                <a:lnTo>
                  <a:pt x="5322" y="518"/>
                </a:lnTo>
                <a:lnTo>
                  <a:pt x="5312" y="524"/>
                </a:lnTo>
                <a:lnTo>
                  <a:pt x="5300" y="530"/>
                </a:lnTo>
                <a:lnTo>
                  <a:pt x="5288" y="534"/>
                </a:lnTo>
                <a:lnTo>
                  <a:pt x="5272" y="538"/>
                </a:lnTo>
                <a:lnTo>
                  <a:pt x="5256" y="540"/>
                </a:lnTo>
                <a:lnTo>
                  <a:pt x="5238" y="540"/>
                </a:lnTo>
                <a:lnTo>
                  <a:pt x="5238" y="540"/>
                </a:lnTo>
                <a:lnTo>
                  <a:pt x="4670" y="540"/>
                </a:lnTo>
                <a:lnTo>
                  <a:pt x="4670" y="540"/>
                </a:lnTo>
                <a:lnTo>
                  <a:pt x="4676" y="512"/>
                </a:lnTo>
                <a:lnTo>
                  <a:pt x="4680" y="496"/>
                </a:lnTo>
                <a:lnTo>
                  <a:pt x="4688" y="478"/>
                </a:lnTo>
                <a:lnTo>
                  <a:pt x="4696" y="462"/>
                </a:lnTo>
                <a:lnTo>
                  <a:pt x="4706" y="444"/>
                </a:lnTo>
                <a:lnTo>
                  <a:pt x="4718" y="428"/>
                </a:lnTo>
                <a:lnTo>
                  <a:pt x="4732" y="412"/>
                </a:lnTo>
                <a:lnTo>
                  <a:pt x="4750" y="396"/>
                </a:lnTo>
                <a:lnTo>
                  <a:pt x="4768" y="382"/>
                </a:lnTo>
                <a:lnTo>
                  <a:pt x="4790" y="368"/>
                </a:lnTo>
                <a:lnTo>
                  <a:pt x="4816" y="356"/>
                </a:lnTo>
                <a:lnTo>
                  <a:pt x="4844" y="348"/>
                </a:lnTo>
                <a:lnTo>
                  <a:pt x="4874" y="340"/>
                </a:lnTo>
                <a:lnTo>
                  <a:pt x="4908" y="336"/>
                </a:lnTo>
                <a:lnTo>
                  <a:pt x="4946" y="334"/>
                </a:lnTo>
                <a:lnTo>
                  <a:pt x="4946" y="334"/>
                </a:lnTo>
                <a:close/>
                <a:moveTo>
                  <a:pt x="3760" y="898"/>
                </a:moveTo>
                <a:lnTo>
                  <a:pt x="3760" y="898"/>
                </a:lnTo>
                <a:lnTo>
                  <a:pt x="3740" y="924"/>
                </a:lnTo>
                <a:lnTo>
                  <a:pt x="3730" y="932"/>
                </a:lnTo>
                <a:lnTo>
                  <a:pt x="3720" y="940"/>
                </a:lnTo>
                <a:lnTo>
                  <a:pt x="3712" y="946"/>
                </a:lnTo>
                <a:lnTo>
                  <a:pt x="3702" y="950"/>
                </a:lnTo>
                <a:lnTo>
                  <a:pt x="3694" y="952"/>
                </a:lnTo>
                <a:lnTo>
                  <a:pt x="3684" y="952"/>
                </a:lnTo>
                <a:lnTo>
                  <a:pt x="3684" y="952"/>
                </a:lnTo>
                <a:lnTo>
                  <a:pt x="3670" y="952"/>
                </a:lnTo>
                <a:lnTo>
                  <a:pt x="3660" y="948"/>
                </a:lnTo>
                <a:lnTo>
                  <a:pt x="3650" y="944"/>
                </a:lnTo>
                <a:lnTo>
                  <a:pt x="3642" y="938"/>
                </a:lnTo>
                <a:lnTo>
                  <a:pt x="3634" y="930"/>
                </a:lnTo>
                <a:lnTo>
                  <a:pt x="3624" y="920"/>
                </a:lnTo>
                <a:lnTo>
                  <a:pt x="3606" y="898"/>
                </a:lnTo>
                <a:lnTo>
                  <a:pt x="3606" y="898"/>
                </a:lnTo>
                <a:lnTo>
                  <a:pt x="3124" y="236"/>
                </a:lnTo>
                <a:lnTo>
                  <a:pt x="3124" y="236"/>
                </a:lnTo>
                <a:lnTo>
                  <a:pt x="3188" y="236"/>
                </a:lnTo>
                <a:lnTo>
                  <a:pt x="3188" y="236"/>
                </a:lnTo>
                <a:lnTo>
                  <a:pt x="3212" y="238"/>
                </a:lnTo>
                <a:lnTo>
                  <a:pt x="3232" y="240"/>
                </a:lnTo>
                <a:lnTo>
                  <a:pt x="3250" y="246"/>
                </a:lnTo>
                <a:lnTo>
                  <a:pt x="3264" y="254"/>
                </a:lnTo>
                <a:lnTo>
                  <a:pt x="3276" y="264"/>
                </a:lnTo>
                <a:lnTo>
                  <a:pt x="3286" y="274"/>
                </a:lnTo>
                <a:lnTo>
                  <a:pt x="3308" y="302"/>
                </a:lnTo>
                <a:lnTo>
                  <a:pt x="3308" y="302"/>
                </a:lnTo>
                <a:lnTo>
                  <a:pt x="3686" y="836"/>
                </a:lnTo>
                <a:lnTo>
                  <a:pt x="3686" y="836"/>
                </a:lnTo>
                <a:lnTo>
                  <a:pt x="4066" y="300"/>
                </a:lnTo>
                <a:lnTo>
                  <a:pt x="4066" y="300"/>
                </a:lnTo>
                <a:lnTo>
                  <a:pt x="4086" y="274"/>
                </a:lnTo>
                <a:lnTo>
                  <a:pt x="4098" y="262"/>
                </a:lnTo>
                <a:lnTo>
                  <a:pt x="4110" y="254"/>
                </a:lnTo>
                <a:lnTo>
                  <a:pt x="4124" y="246"/>
                </a:lnTo>
                <a:lnTo>
                  <a:pt x="4140" y="240"/>
                </a:lnTo>
                <a:lnTo>
                  <a:pt x="4160" y="238"/>
                </a:lnTo>
                <a:lnTo>
                  <a:pt x="4184" y="236"/>
                </a:lnTo>
                <a:lnTo>
                  <a:pt x="4184" y="236"/>
                </a:lnTo>
                <a:lnTo>
                  <a:pt x="4242" y="236"/>
                </a:lnTo>
                <a:lnTo>
                  <a:pt x="4242" y="236"/>
                </a:lnTo>
                <a:lnTo>
                  <a:pt x="3760" y="898"/>
                </a:lnTo>
                <a:lnTo>
                  <a:pt x="3760" y="898"/>
                </a:lnTo>
                <a:close/>
                <a:moveTo>
                  <a:pt x="1002" y="942"/>
                </a:moveTo>
                <a:lnTo>
                  <a:pt x="1002" y="942"/>
                </a:lnTo>
                <a:lnTo>
                  <a:pt x="986" y="940"/>
                </a:lnTo>
                <a:lnTo>
                  <a:pt x="972" y="938"/>
                </a:lnTo>
                <a:lnTo>
                  <a:pt x="960" y="932"/>
                </a:lnTo>
                <a:lnTo>
                  <a:pt x="948" y="926"/>
                </a:lnTo>
                <a:lnTo>
                  <a:pt x="938" y="916"/>
                </a:lnTo>
                <a:lnTo>
                  <a:pt x="932" y="904"/>
                </a:lnTo>
                <a:lnTo>
                  <a:pt x="926" y="890"/>
                </a:lnTo>
                <a:lnTo>
                  <a:pt x="922" y="874"/>
                </a:lnTo>
                <a:lnTo>
                  <a:pt x="906" y="796"/>
                </a:lnTo>
                <a:lnTo>
                  <a:pt x="906" y="796"/>
                </a:lnTo>
                <a:lnTo>
                  <a:pt x="894" y="816"/>
                </a:lnTo>
                <a:lnTo>
                  <a:pt x="876" y="838"/>
                </a:lnTo>
                <a:lnTo>
                  <a:pt x="850" y="862"/>
                </a:lnTo>
                <a:lnTo>
                  <a:pt x="836" y="874"/>
                </a:lnTo>
                <a:lnTo>
                  <a:pt x="818" y="886"/>
                </a:lnTo>
                <a:lnTo>
                  <a:pt x="798" y="898"/>
                </a:lnTo>
                <a:lnTo>
                  <a:pt x="778" y="908"/>
                </a:lnTo>
                <a:lnTo>
                  <a:pt x="754" y="918"/>
                </a:lnTo>
                <a:lnTo>
                  <a:pt x="728" y="926"/>
                </a:lnTo>
                <a:lnTo>
                  <a:pt x="700" y="932"/>
                </a:lnTo>
                <a:lnTo>
                  <a:pt x="670" y="938"/>
                </a:lnTo>
                <a:lnTo>
                  <a:pt x="638" y="940"/>
                </a:lnTo>
                <a:lnTo>
                  <a:pt x="604" y="942"/>
                </a:lnTo>
                <a:lnTo>
                  <a:pt x="604" y="942"/>
                </a:lnTo>
                <a:lnTo>
                  <a:pt x="384" y="942"/>
                </a:lnTo>
                <a:lnTo>
                  <a:pt x="384" y="942"/>
                </a:lnTo>
                <a:lnTo>
                  <a:pt x="356" y="942"/>
                </a:lnTo>
                <a:lnTo>
                  <a:pt x="330" y="940"/>
                </a:lnTo>
                <a:lnTo>
                  <a:pt x="306" y="936"/>
                </a:lnTo>
                <a:lnTo>
                  <a:pt x="282" y="932"/>
                </a:lnTo>
                <a:lnTo>
                  <a:pt x="258" y="928"/>
                </a:lnTo>
                <a:lnTo>
                  <a:pt x="238" y="922"/>
                </a:lnTo>
                <a:lnTo>
                  <a:pt x="198" y="908"/>
                </a:lnTo>
                <a:lnTo>
                  <a:pt x="162" y="890"/>
                </a:lnTo>
                <a:lnTo>
                  <a:pt x="130" y="870"/>
                </a:lnTo>
                <a:lnTo>
                  <a:pt x="104" y="846"/>
                </a:lnTo>
                <a:lnTo>
                  <a:pt x="80" y="822"/>
                </a:lnTo>
                <a:lnTo>
                  <a:pt x="60" y="794"/>
                </a:lnTo>
                <a:lnTo>
                  <a:pt x="42" y="766"/>
                </a:lnTo>
                <a:lnTo>
                  <a:pt x="28" y="738"/>
                </a:lnTo>
                <a:lnTo>
                  <a:pt x="18" y="708"/>
                </a:lnTo>
                <a:lnTo>
                  <a:pt x="10" y="678"/>
                </a:lnTo>
                <a:lnTo>
                  <a:pt x="4" y="648"/>
                </a:lnTo>
                <a:lnTo>
                  <a:pt x="2" y="618"/>
                </a:lnTo>
                <a:lnTo>
                  <a:pt x="0" y="590"/>
                </a:lnTo>
                <a:lnTo>
                  <a:pt x="0" y="590"/>
                </a:lnTo>
                <a:lnTo>
                  <a:pt x="2" y="558"/>
                </a:lnTo>
                <a:lnTo>
                  <a:pt x="4" y="526"/>
                </a:lnTo>
                <a:lnTo>
                  <a:pt x="12" y="494"/>
                </a:lnTo>
                <a:lnTo>
                  <a:pt x="20" y="462"/>
                </a:lnTo>
                <a:lnTo>
                  <a:pt x="32" y="432"/>
                </a:lnTo>
                <a:lnTo>
                  <a:pt x="46" y="404"/>
                </a:lnTo>
                <a:lnTo>
                  <a:pt x="64" y="376"/>
                </a:lnTo>
                <a:lnTo>
                  <a:pt x="86" y="350"/>
                </a:lnTo>
                <a:lnTo>
                  <a:pt x="110" y="326"/>
                </a:lnTo>
                <a:lnTo>
                  <a:pt x="138" y="304"/>
                </a:lnTo>
                <a:lnTo>
                  <a:pt x="170" y="284"/>
                </a:lnTo>
                <a:lnTo>
                  <a:pt x="204" y="268"/>
                </a:lnTo>
                <a:lnTo>
                  <a:pt x="244" y="254"/>
                </a:lnTo>
                <a:lnTo>
                  <a:pt x="286" y="244"/>
                </a:lnTo>
                <a:lnTo>
                  <a:pt x="332" y="238"/>
                </a:lnTo>
                <a:lnTo>
                  <a:pt x="384" y="236"/>
                </a:lnTo>
                <a:lnTo>
                  <a:pt x="384" y="236"/>
                </a:lnTo>
                <a:lnTo>
                  <a:pt x="604" y="236"/>
                </a:lnTo>
                <a:lnTo>
                  <a:pt x="604" y="236"/>
                </a:lnTo>
                <a:lnTo>
                  <a:pt x="642" y="238"/>
                </a:lnTo>
                <a:lnTo>
                  <a:pt x="680" y="242"/>
                </a:lnTo>
                <a:lnTo>
                  <a:pt x="714" y="248"/>
                </a:lnTo>
                <a:lnTo>
                  <a:pt x="746" y="258"/>
                </a:lnTo>
                <a:lnTo>
                  <a:pt x="776" y="270"/>
                </a:lnTo>
                <a:lnTo>
                  <a:pt x="804" y="284"/>
                </a:lnTo>
                <a:lnTo>
                  <a:pt x="830" y="300"/>
                </a:lnTo>
                <a:lnTo>
                  <a:pt x="854" y="318"/>
                </a:lnTo>
                <a:lnTo>
                  <a:pt x="876" y="338"/>
                </a:lnTo>
                <a:lnTo>
                  <a:pt x="894" y="358"/>
                </a:lnTo>
                <a:lnTo>
                  <a:pt x="912" y="382"/>
                </a:lnTo>
                <a:lnTo>
                  <a:pt x="926" y="406"/>
                </a:lnTo>
                <a:lnTo>
                  <a:pt x="940" y="432"/>
                </a:lnTo>
                <a:lnTo>
                  <a:pt x="950" y="458"/>
                </a:lnTo>
                <a:lnTo>
                  <a:pt x="958" y="484"/>
                </a:lnTo>
                <a:lnTo>
                  <a:pt x="966" y="514"/>
                </a:lnTo>
                <a:lnTo>
                  <a:pt x="966" y="514"/>
                </a:lnTo>
                <a:lnTo>
                  <a:pt x="1046" y="942"/>
                </a:lnTo>
                <a:lnTo>
                  <a:pt x="1046" y="942"/>
                </a:lnTo>
                <a:lnTo>
                  <a:pt x="1002" y="942"/>
                </a:lnTo>
                <a:lnTo>
                  <a:pt x="1002" y="942"/>
                </a:lnTo>
                <a:close/>
                <a:moveTo>
                  <a:pt x="580" y="334"/>
                </a:moveTo>
                <a:lnTo>
                  <a:pt x="580" y="334"/>
                </a:lnTo>
                <a:lnTo>
                  <a:pt x="392" y="334"/>
                </a:lnTo>
                <a:lnTo>
                  <a:pt x="392" y="334"/>
                </a:lnTo>
                <a:lnTo>
                  <a:pt x="354" y="336"/>
                </a:lnTo>
                <a:lnTo>
                  <a:pt x="318" y="340"/>
                </a:lnTo>
                <a:lnTo>
                  <a:pt x="286" y="348"/>
                </a:lnTo>
                <a:lnTo>
                  <a:pt x="258" y="358"/>
                </a:lnTo>
                <a:lnTo>
                  <a:pt x="232" y="370"/>
                </a:lnTo>
                <a:lnTo>
                  <a:pt x="210" y="384"/>
                </a:lnTo>
                <a:lnTo>
                  <a:pt x="188" y="400"/>
                </a:lnTo>
                <a:lnTo>
                  <a:pt x="170" y="416"/>
                </a:lnTo>
                <a:lnTo>
                  <a:pt x="156" y="436"/>
                </a:lnTo>
                <a:lnTo>
                  <a:pt x="142" y="456"/>
                </a:lnTo>
                <a:lnTo>
                  <a:pt x="132" y="476"/>
                </a:lnTo>
                <a:lnTo>
                  <a:pt x="122" y="498"/>
                </a:lnTo>
                <a:lnTo>
                  <a:pt x="116" y="520"/>
                </a:lnTo>
                <a:lnTo>
                  <a:pt x="112" y="544"/>
                </a:lnTo>
                <a:lnTo>
                  <a:pt x="110" y="566"/>
                </a:lnTo>
                <a:lnTo>
                  <a:pt x="108" y="590"/>
                </a:lnTo>
                <a:lnTo>
                  <a:pt x="108" y="590"/>
                </a:lnTo>
                <a:lnTo>
                  <a:pt x="110" y="612"/>
                </a:lnTo>
                <a:lnTo>
                  <a:pt x="112" y="636"/>
                </a:lnTo>
                <a:lnTo>
                  <a:pt x="116" y="658"/>
                </a:lnTo>
                <a:lnTo>
                  <a:pt x="122" y="680"/>
                </a:lnTo>
                <a:lnTo>
                  <a:pt x="132" y="702"/>
                </a:lnTo>
                <a:lnTo>
                  <a:pt x="142" y="724"/>
                </a:lnTo>
                <a:lnTo>
                  <a:pt x="156" y="744"/>
                </a:lnTo>
                <a:lnTo>
                  <a:pt x="170" y="762"/>
                </a:lnTo>
                <a:lnTo>
                  <a:pt x="188" y="780"/>
                </a:lnTo>
                <a:lnTo>
                  <a:pt x="210" y="796"/>
                </a:lnTo>
                <a:lnTo>
                  <a:pt x="232" y="810"/>
                </a:lnTo>
                <a:lnTo>
                  <a:pt x="258" y="822"/>
                </a:lnTo>
                <a:lnTo>
                  <a:pt x="286" y="830"/>
                </a:lnTo>
                <a:lnTo>
                  <a:pt x="318" y="838"/>
                </a:lnTo>
                <a:lnTo>
                  <a:pt x="354" y="842"/>
                </a:lnTo>
                <a:lnTo>
                  <a:pt x="392" y="844"/>
                </a:lnTo>
                <a:lnTo>
                  <a:pt x="392" y="844"/>
                </a:lnTo>
                <a:lnTo>
                  <a:pt x="580" y="844"/>
                </a:lnTo>
                <a:lnTo>
                  <a:pt x="580" y="844"/>
                </a:lnTo>
                <a:lnTo>
                  <a:pt x="618" y="842"/>
                </a:lnTo>
                <a:lnTo>
                  <a:pt x="654" y="838"/>
                </a:lnTo>
                <a:lnTo>
                  <a:pt x="688" y="830"/>
                </a:lnTo>
                <a:lnTo>
                  <a:pt x="716" y="820"/>
                </a:lnTo>
                <a:lnTo>
                  <a:pt x="744" y="808"/>
                </a:lnTo>
                <a:lnTo>
                  <a:pt x="766" y="794"/>
                </a:lnTo>
                <a:lnTo>
                  <a:pt x="786" y="778"/>
                </a:lnTo>
                <a:lnTo>
                  <a:pt x="804" y="760"/>
                </a:lnTo>
                <a:lnTo>
                  <a:pt x="820" y="740"/>
                </a:lnTo>
                <a:lnTo>
                  <a:pt x="832" y="720"/>
                </a:lnTo>
                <a:lnTo>
                  <a:pt x="842" y="700"/>
                </a:lnTo>
                <a:lnTo>
                  <a:pt x="850" y="678"/>
                </a:lnTo>
                <a:lnTo>
                  <a:pt x="856" y="656"/>
                </a:lnTo>
                <a:lnTo>
                  <a:pt x="860" y="634"/>
                </a:lnTo>
                <a:lnTo>
                  <a:pt x="864" y="610"/>
                </a:lnTo>
                <a:lnTo>
                  <a:pt x="864" y="590"/>
                </a:lnTo>
                <a:lnTo>
                  <a:pt x="864" y="590"/>
                </a:lnTo>
                <a:lnTo>
                  <a:pt x="864" y="570"/>
                </a:lnTo>
                <a:lnTo>
                  <a:pt x="862" y="548"/>
                </a:lnTo>
                <a:lnTo>
                  <a:pt x="858" y="528"/>
                </a:lnTo>
                <a:lnTo>
                  <a:pt x="852" y="506"/>
                </a:lnTo>
                <a:lnTo>
                  <a:pt x="844" y="484"/>
                </a:lnTo>
                <a:lnTo>
                  <a:pt x="834" y="464"/>
                </a:lnTo>
                <a:lnTo>
                  <a:pt x="822" y="444"/>
                </a:lnTo>
                <a:lnTo>
                  <a:pt x="806" y="424"/>
                </a:lnTo>
                <a:lnTo>
                  <a:pt x="790" y="406"/>
                </a:lnTo>
                <a:lnTo>
                  <a:pt x="770" y="388"/>
                </a:lnTo>
                <a:lnTo>
                  <a:pt x="746" y="372"/>
                </a:lnTo>
                <a:lnTo>
                  <a:pt x="720" y="360"/>
                </a:lnTo>
                <a:lnTo>
                  <a:pt x="690" y="350"/>
                </a:lnTo>
                <a:lnTo>
                  <a:pt x="656" y="342"/>
                </a:lnTo>
                <a:lnTo>
                  <a:pt x="620" y="336"/>
                </a:lnTo>
                <a:lnTo>
                  <a:pt x="580" y="334"/>
                </a:lnTo>
                <a:lnTo>
                  <a:pt x="580" y="334"/>
                </a:lnTo>
                <a:close/>
                <a:moveTo>
                  <a:pt x="4384" y="156"/>
                </a:moveTo>
                <a:lnTo>
                  <a:pt x="4384" y="156"/>
                </a:lnTo>
                <a:lnTo>
                  <a:pt x="4394" y="154"/>
                </a:lnTo>
                <a:lnTo>
                  <a:pt x="4404" y="152"/>
                </a:lnTo>
                <a:lnTo>
                  <a:pt x="4414" y="148"/>
                </a:lnTo>
                <a:lnTo>
                  <a:pt x="4422" y="142"/>
                </a:lnTo>
                <a:lnTo>
                  <a:pt x="4430" y="134"/>
                </a:lnTo>
                <a:lnTo>
                  <a:pt x="4434" y="124"/>
                </a:lnTo>
                <a:lnTo>
                  <a:pt x="4438" y="112"/>
                </a:lnTo>
                <a:lnTo>
                  <a:pt x="4438" y="100"/>
                </a:lnTo>
                <a:lnTo>
                  <a:pt x="4438" y="100"/>
                </a:lnTo>
                <a:lnTo>
                  <a:pt x="4438" y="76"/>
                </a:lnTo>
                <a:lnTo>
                  <a:pt x="4438" y="76"/>
                </a:lnTo>
                <a:lnTo>
                  <a:pt x="4438" y="64"/>
                </a:lnTo>
                <a:lnTo>
                  <a:pt x="4434" y="52"/>
                </a:lnTo>
                <a:lnTo>
                  <a:pt x="4430" y="42"/>
                </a:lnTo>
                <a:lnTo>
                  <a:pt x="4422" y="34"/>
                </a:lnTo>
                <a:lnTo>
                  <a:pt x="4414" y="28"/>
                </a:lnTo>
                <a:lnTo>
                  <a:pt x="4404" y="24"/>
                </a:lnTo>
                <a:lnTo>
                  <a:pt x="4394" y="22"/>
                </a:lnTo>
                <a:lnTo>
                  <a:pt x="4384" y="20"/>
                </a:lnTo>
                <a:lnTo>
                  <a:pt x="4384" y="20"/>
                </a:lnTo>
                <a:lnTo>
                  <a:pt x="4372" y="22"/>
                </a:lnTo>
                <a:lnTo>
                  <a:pt x="4362" y="24"/>
                </a:lnTo>
                <a:lnTo>
                  <a:pt x="4352" y="28"/>
                </a:lnTo>
                <a:lnTo>
                  <a:pt x="4344" y="34"/>
                </a:lnTo>
                <a:lnTo>
                  <a:pt x="4338" y="42"/>
                </a:lnTo>
                <a:lnTo>
                  <a:pt x="4332" y="52"/>
                </a:lnTo>
                <a:lnTo>
                  <a:pt x="4328" y="64"/>
                </a:lnTo>
                <a:lnTo>
                  <a:pt x="4328" y="76"/>
                </a:lnTo>
                <a:lnTo>
                  <a:pt x="4328" y="76"/>
                </a:lnTo>
                <a:lnTo>
                  <a:pt x="4328" y="100"/>
                </a:lnTo>
                <a:lnTo>
                  <a:pt x="4328" y="100"/>
                </a:lnTo>
                <a:lnTo>
                  <a:pt x="4328" y="112"/>
                </a:lnTo>
                <a:lnTo>
                  <a:pt x="4332" y="124"/>
                </a:lnTo>
                <a:lnTo>
                  <a:pt x="4336" y="134"/>
                </a:lnTo>
                <a:lnTo>
                  <a:pt x="4344" y="142"/>
                </a:lnTo>
                <a:lnTo>
                  <a:pt x="4352" y="148"/>
                </a:lnTo>
                <a:lnTo>
                  <a:pt x="4362" y="152"/>
                </a:lnTo>
                <a:lnTo>
                  <a:pt x="4372" y="154"/>
                </a:lnTo>
                <a:lnTo>
                  <a:pt x="4384" y="156"/>
                </a:lnTo>
                <a:lnTo>
                  <a:pt x="4384" y="156"/>
                </a:lnTo>
                <a:close/>
                <a:moveTo>
                  <a:pt x="4328" y="236"/>
                </a:moveTo>
                <a:lnTo>
                  <a:pt x="4328" y="236"/>
                </a:lnTo>
                <a:lnTo>
                  <a:pt x="4354" y="236"/>
                </a:lnTo>
                <a:lnTo>
                  <a:pt x="4354" y="236"/>
                </a:lnTo>
                <a:lnTo>
                  <a:pt x="4372" y="238"/>
                </a:lnTo>
                <a:lnTo>
                  <a:pt x="4388" y="242"/>
                </a:lnTo>
                <a:lnTo>
                  <a:pt x="4402" y="248"/>
                </a:lnTo>
                <a:lnTo>
                  <a:pt x="4414" y="256"/>
                </a:lnTo>
                <a:lnTo>
                  <a:pt x="4424" y="268"/>
                </a:lnTo>
                <a:lnTo>
                  <a:pt x="4432" y="284"/>
                </a:lnTo>
                <a:lnTo>
                  <a:pt x="4436" y="304"/>
                </a:lnTo>
                <a:lnTo>
                  <a:pt x="4438" y="328"/>
                </a:lnTo>
                <a:lnTo>
                  <a:pt x="4438" y="328"/>
                </a:lnTo>
                <a:lnTo>
                  <a:pt x="4438" y="942"/>
                </a:lnTo>
                <a:lnTo>
                  <a:pt x="4438" y="942"/>
                </a:lnTo>
                <a:lnTo>
                  <a:pt x="4410" y="942"/>
                </a:lnTo>
                <a:lnTo>
                  <a:pt x="4410" y="942"/>
                </a:lnTo>
                <a:lnTo>
                  <a:pt x="4390" y="940"/>
                </a:lnTo>
                <a:lnTo>
                  <a:pt x="4374" y="936"/>
                </a:lnTo>
                <a:lnTo>
                  <a:pt x="4360" y="930"/>
                </a:lnTo>
                <a:lnTo>
                  <a:pt x="4348" y="920"/>
                </a:lnTo>
                <a:lnTo>
                  <a:pt x="4340" y="908"/>
                </a:lnTo>
                <a:lnTo>
                  <a:pt x="4334" y="892"/>
                </a:lnTo>
                <a:lnTo>
                  <a:pt x="4330" y="874"/>
                </a:lnTo>
                <a:lnTo>
                  <a:pt x="4328" y="852"/>
                </a:lnTo>
                <a:lnTo>
                  <a:pt x="4328" y="852"/>
                </a:lnTo>
                <a:lnTo>
                  <a:pt x="4328" y="236"/>
                </a:lnTo>
                <a:lnTo>
                  <a:pt x="4328" y="236"/>
                </a:lnTo>
                <a:close/>
                <a:moveTo>
                  <a:pt x="1210" y="328"/>
                </a:moveTo>
                <a:lnTo>
                  <a:pt x="1210" y="328"/>
                </a:lnTo>
                <a:lnTo>
                  <a:pt x="1230" y="312"/>
                </a:lnTo>
                <a:lnTo>
                  <a:pt x="1252" y="296"/>
                </a:lnTo>
                <a:lnTo>
                  <a:pt x="1280" y="280"/>
                </a:lnTo>
                <a:lnTo>
                  <a:pt x="1310" y="266"/>
                </a:lnTo>
                <a:lnTo>
                  <a:pt x="1344" y="254"/>
                </a:lnTo>
                <a:lnTo>
                  <a:pt x="1382" y="244"/>
                </a:lnTo>
                <a:lnTo>
                  <a:pt x="1424" y="238"/>
                </a:lnTo>
                <a:lnTo>
                  <a:pt x="1472" y="236"/>
                </a:lnTo>
                <a:lnTo>
                  <a:pt x="1472" y="236"/>
                </a:lnTo>
                <a:lnTo>
                  <a:pt x="1692" y="236"/>
                </a:lnTo>
                <a:lnTo>
                  <a:pt x="1692" y="236"/>
                </a:lnTo>
                <a:lnTo>
                  <a:pt x="1718" y="238"/>
                </a:lnTo>
                <a:lnTo>
                  <a:pt x="1744" y="238"/>
                </a:lnTo>
                <a:lnTo>
                  <a:pt x="1770" y="242"/>
                </a:lnTo>
                <a:lnTo>
                  <a:pt x="1794" y="246"/>
                </a:lnTo>
                <a:lnTo>
                  <a:pt x="1816" y="250"/>
                </a:lnTo>
                <a:lnTo>
                  <a:pt x="1838" y="256"/>
                </a:lnTo>
                <a:lnTo>
                  <a:pt x="1878" y="270"/>
                </a:lnTo>
                <a:lnTo>
                  <a:pt x="1912" y="288"/>
                </a:lnTo>
                <a:lnTo>
                  <a:pt x="1944" y="308"/>
                </a:lnTo>
                <a:lnTo>
                  <a:pt x="1972" y="332"/>
                </a:lnTo>
                <a:lnTo>
                  <a:pt x="1996" y="356"/>
                </a:lnTo>
                <a:lnTo>
                  <a:pt x="2016" y="384"/>
                </a:lnTo>
                <a:lnTo>
                  <a:pt x="2032" y="412"/>
                </a:lnTo>
                <a:lnTo>
                  <a:pt x="2046" y="440"/>
                </a:lnTo>
                <a:lnTo>
                  <a:pt x="2058" y="470"/>
                </a:lnTo>
                <a:lnTo>
                  <a:pt x="2066" y="500"/>
                </a:lnTo>
                <a:lnTo>
                  <a:pt x="2070" y="530"/>
                </a:lnTo>
                <a:lnTo>
                  <a:pt x="2074" y="560"/>
                </a:lnTo>
                <a:lnTo>
                  <a:pt x="2074" y="590"/>
                </a:lnTo>
                <a:lnTo>
                  <a:pt x="2074" y="590"/>
                </a:lnTo>
                <a:lnTo>
                  <a:pt x="2074" y="620"/>
                </a:lnTo>
                <a:lnTo>
                  <a:pt x="2070" y="652"/>
                </a:lnTo>
                <a:lnTo>
                  <a:pt x="2064" y="684"/>
                </a:lnTo>
                <a:lnTo>
                  <a:pt x="2054" y="716"/>
                </a:lnTo>
                <a:lnTo>
                  <a:pt x="2042" y="746"/>
                </a:lnTo>
                <a:lnTo>
                  <a:pt x="2028" y="774"/>
                </a:lnTo>
                <a:lnTo>
                  <a:pt x="2010" y="802"/>
                </a:lnTo>
                <a:lnTo>
                  <a:pt x="1988" y="828"/>
                </a:lnTo>
                <a:lnTo>
                  <a:pt x="1964" y="852"/>
                </a:lnTo>
                <a:lnTo>
                  <a:pt x="1936" y="874"/>
                </a:lnTo>
                <a:lnTo>
                  <a:pt x="1906" y="894"/>
                </a:lnTo>
                <a:lnTo>
                  <a:pt x="1870" y="910"/>
                </a:lnTo>
                <a:lnTo>
                  <a:pt x="1832" y="924"/>
                </a:lnTo>
                <a:lnTo>
                  <a:pt x="1788" y="934"/>
                </a:lnTo>
                <a:lnTo>
                  <a:pt x="1742" y="940"/>
                </a:lnTo>
                <a:lnTo>
                  <a:pt x="1692" y="942"/>
                </a:lnTo>
                <a:lnTo>
                  <a:pt x="1692" y="942"/>
                </a:lnTo>
                <a:lnTo>
                  <a:pt x="1472" y="942"/>
                </a:lnTo>
                <a:lnTo>
                  <a:pt x="1472" y="942"/>
                </a:lnTo>
                <a:lnTo>
                  <a:pt x="1432" y="940"/>
                </a:lnTo>
                <a:lnTo>
                  <a:pt x="1394" y="936"/>
                </a:lnTo>
                <a:lnTo>
                  <a:pt x="1358" y="928"/>
                </a:lnTo>
                <a:lnTo>
                  <a:pt x="1324" y="916"/>
                </a:lnTo>
                <a:lnTo>
                  <a:pt x="1290" y="904"/>
                </a:lnTo>
                <a:lnTo>
                  <a:pt x="1260" y="886"/>
                </a:lnTo>
                <a:lnTo>
                  <a:pt x="1232" y="868"/>
                </a:lnTo>
                <a:lnTo>
                  <a:pt x="1206" y="846"/>
                </a:lnTo>
                <a:lnTo>
                  <a:pt x="1184" y="822"/>
                </a:lnTo>
                <a:lnTo>
                  <a:pt x="1162" y="796"/>
                </a:lnTo>
                <a:lnTo>
                  <a:pt x="1144" y="766"/>
                </a:lnTo>
                <a:lnTo>
                  <a:pt x="1130" y="734"/>
                </a:lnTo>
                <a:lnTo>
                  <a:pt x="1118" y="702"/>
                </a:lnTo>
                <a:lnTo>
                  <a:pt x="1110" y="666"/>
                </a:lnTo>
                <a:lnTo>
                  <a:pt x="1104" y="628"/>
                </a:lnTo>
                <a:lnTo>
                  <a:pt x="1102" y="590"/>
                </a:lnTo>
                <a:lnTo>
                  <a:pt x="1102" y="590"/>
                </a:lnTo>
                <a:lnTo>
                  <a:pt x="1102" y="0"/>
                </a:lnTo>
                <a:lnTo>
                  <a:pt x="1102" y="0"/>
                </a:lnTo>
                <a:lnTo>
                  <a:pt x="1136" y="0"/>
                </a:lnTo>
                <a:lnTo>
                  <a:pt x="1136" y="0"/>
                </a:lnTo>
                <a:lnTo>
                  <a:pt x="1154" y="0"/>
                </a:lnTo>
                <a:lnTo>
                  <a:pt x="1168" y="4"/>
                </a:lnTo>
                <a:lnTo>
                  <a:pt x="1180" y="10"/>
                </a:lnTo>
                <a:lnTo>
                  <a:pt x="1192" y="18"/>
                </a:lnTo>
                <a:lnTo>
                  <a:pt x="1200" y="28"/>
                </a:lnTo>
                <a:lnTo>
                  <a:pt x="1206" y="40"/>
                </a:lnTo>
                <a:lnTo>
                  <a:pt x="1210" y="54"/>
                </a:lnTo>
                <a:lnTo>
                  <a:pt x="1210" y="70"/>
                </a:lnTo>
                <a:lnTo>
                  <a:pt x="1210" y="70"/>
                </a:lnTo>
                <a:lnTo>
                  <a:pt x="1210" y="328"/>
                </a:lnTo>
                <a:lnTo>
                  <a:pt x="1210" y="328"/>
                </a:lnTo>
                <a:close/>
                <a:moveTo>
                  <a:pt x="1496" y="844"/>
                </a:moveTo>
                <a:lnTo>
                  <a:pt x="1496" y="844"/>
                </a:lnTo>
                <a:lnTo>
                  <a:pt x="1684" y="844"/>
                </a:lnTo>
                <a:lnTo>
                  <a:pt x="1684" y="844"/>
                </a:lnTo>
                <a:lnTo>
                  <a:pt x="1722" y="842"/>
                </a:lnTo>
                <a:lnTo>
                  <a:pt x="1756" y="838"/>
                </a:lnTo>
                <a:lnTo>
                  <a:pt x="1788" y="830"/>
                </a:lnTo>
                <a:lnTo>
                  <a:pt x="1816" y="820"/>
                </a:lnTo>
                <a:lnTo>
                  <a:pt x="1842" y="810"/>
                </a:lnTo>
                <a:lnTo>
                  <a:pt x="1866" y="796"/>
                </a:lnTo>
                <a:lnTo>
                  <a:pt x="1886" y="780"/>
                </a:lnTo>
                <a:lnTo>
                  <a:pt x="1904" y="762"/>
                </a:lnTo>
                <a:lnTo>
                  <a:pt x="1920" y="742"/>
                </a:lnTo>
                <a:lnTo>
                  <a:pt x="1932" y="722"/>
                </a:lnTo>
                <a:lnTo>
                  <a:pt x="1944" y="702"/>
                </a:lnTo>
                <a:lnTo>
                  <a:pt x="1952" y="680"/>
                </a:lnTo>
                <a:lnTo>
                  <a:pt x="1958" y="658"/>
                </a:lnTo>
                <a:lnTo>
                  <a:pt x="1964" y="634"/>
                </a:lnTo>
                <a:lnTo>
                  <a:pt x="1966" y="612"/>
                </a:lnTo>
                <a:lnTo>
                  <a:pt x="1966" y="590"/>
                </a:lnTo>
                <a:lnTo>
                  <a:pt x="1966" y="590"/>
                </a:lnTo>
                <a:lnTo>
                  <a:pt x="1966" y="566"/>
                </a:lnTo>
                <a:lnTo>
                  <a:pt x="1964" y="544"/>
                </a:lnTo>
                <a:lnTo>
                  <a:pt x="1958" y="520"/>
                </a:lnTo>
                <a:lnTo>
                  <a:pt x="1952" y="498"/>
                </a:lnTo>
                <a:lnTo>
                  <a:pt x="1944" y="476"/>
                </a:lnTo>
                <a:lnTo>
                  <a:pt x="1932" y="456"/>
                </a:lnTo>
                <a:lnTo>
                  <a:pt x="1920" y="436"/>
                </a:lnTo>
                <a:lnTo>
                  <a:pt x="1904" y="416"/>
                </a:lnTo>
                <a:lnTo>
                  <a:pt x="1886" y="398"/>
                </a:lnTo>
                <a:lnTo>
                  <a:pt x="1866" y="382"/>
                </a:lnTo>
                <a:lnTo>
                  <a:pt x="1842" y="370"/>
                </a:lnTo>
                <a:lnTo>
                  <a:pt x="1816" y="358"/>
                </a:lnTo>
                <a:lnTo>
                  <a:pt x="1788" y="348"/>
                </a:lnTo>
                <a:lnTo>
                  <a:pt x="1756" y="340"/>
                </a:lnTo>
                <a:lnTo>
                  <a:pt x="1722" y="336"/>
                </a:lnTo>
                <a:lnTo>
                  <a:pt x="1684" y="334"/>
                </a:lnTo>
                <a:lnTo>
                  <a:pt x="1684" y="334"/>
                </a:lnTo>
                <a:lnTo>
                  <a:pt x="1496" y="334"/>
                </a:lnTo>
                <a:lnTo>
                  <a:pt x="1496" y="334"/>
                </a:lnTo>
                <a:lnTo>
                  <a:pt x="1456" y="336"/>
                </a:lnTo>
                <a:lnTo>
                  <a:pt x="1420" y="340"/>
                </a:lnTo>
                <a:lnTo>
                  <a:pt x="1388" y="348"/>
                </a:lnTo>
                <a:lnTo>
                  <a:pt x="1358" y="358"/>
                </a:lnTo>
                <a:lnTo>
                  <a:pt x="1332" y="370"/>
                </a:lnTo>
                <a:lnTo>
                  <a:pt x="1308" y="384"/>
                </a:lnTo>
                <a:lnTo>
                  <a:pt x="1288" y="402"/>
                </a:lnTo>
                <a:lnTo>
                  <a:pt x="1270" y="418"/>
                </a:lnTo>
                <a:lnTo>
                  <a:pt x="1256" y="438"/>
                </a:lnTo>
                <a:lnTo>
                  <a:pt x="1242" y="458"/>
                </a:lnTo>
                <a:lnTo>
                  <a:pt x="1232" y="480"/>
                </a:lnTo>
                <a:lnTo>
                  <a:pt x="1224" y="500"/>
                </a:lnTo>
                <a:lnTo>
                  <a:pt x="1218" y="524"/>
                </a:lnTo>
                <a:lnTo>
                  <a:pt x="1214" y="546"/>
                </a:lnTo>
                <a:lnTo>
                  <a:pt x="1212" y="568"/>
                </a:lnTo>
                <a:lnTo>
                  <a:pt x="1210" y="590"/>
                </a:lnTo>
                <a:lnTo>
                  <a:pt x="1210" y="590"/>
                </a:lnTo>
                <a:lnTo>
                  <a:pt x="1212" y="608"/>
                </a:lnTo>
                <a:lnTo>
                  <a:pt x="1214" y="630"/>
                </a:lnTo>
                <a:lnTo>
                  <a:pt x="1218" y="650"/>
                </a:lnTo>
                <a:lnTo>
                  <a:pt x="1224" y="672"/>
                </a:lnTo>
                <a:lnTo>
                  <a:pt x="1232" y="694"/>
                </a:lnTo>
                <a:lnTo>
                  <a:pt x="1242" y="714"/>
                </a:lnTo>
                <a:lnTo>
                  <a:pt x="1254" y="736"/>
                </a:lnTo>
                <a:lnTo>
                  <a:pt x="1268" y="754"/>
                </a:lnTo>
                <a:lnTo>
                  <a:pt x="1286" y="774"/>
                </a:lnTo>
                <a:lnTo>
                  <a:pt x="1306" y="790"/>
                </a:lnTo>
                <a:lnTo>
                  <a:pt x="1328" y="806"/>
                </a:lnTo>
                <a:lnTo>
                  <a:pt x="1356" y="818"/>
                </a:lnTo>
                <a:lnTo>
                  <a:pt x="1384" y="830"/>
                </a:lnTo>
                <a:lnTo>
                  <a:pt x="1418" y="838"/>
                </a:lnTo>
                <a:lnTo>
                  <a:pt x="1456" y="842"/>
                </a:lnTo>
                <a:lnTo>
                  <a:pt x="1496" y="844"/>
                </a:lnTo>
                <a:lnTo>
                  <a:pt x="1496" y="844"/>
                </a:lnTo>
                <a:close/>
                <a:moveTo>
                  <a:pt x="2294" y="328"/>
                </a:moveTo>
                <a:lnTo>
                  <a:pt x="2294" y="328"/>
                </a:lnTo>
                <a:lnTo>
                  <a:pt x="2312" y="312"/>
                </a:lnTo>
                <a:lnTo>
                  <a:pt x="2336" y="296"/>
                </a:lnTo>
                <a:lnTo>
                  <a:pt x="2362" y="280"/>
                </a:lnTo>
                <a:lnTo>
                  <a:pt x="2392" y="266"/>
                </a:lnTo>
                <a:lnTo>
                  <a:pt x="2426" y="254"/>
                </a:lnTo>
                <a:lnTo>
                  <a:pt x="2464" y="244"/>
                </a:lnTo>
                <a:lnTo>
                  <a:pt x="2506" y="238"/>
                </a:lnTo>
                <a:lnTo>
                  <a:pt x="2554" y="236"/>
                </a:lnTo>
                <a:lnTo>
                  <a:pt x="2554" y="236"/>
                </a:lnTo>
                <a:lnTo>
                  <a:pt x="2774" y="236"/>
                </a:lnTo>
                <a:lnTo>
                  <a:pt x="2774" y="236"/>
                </a:lnTo>
                <a:lnTo>
                  <a:pt x="2800" y="238"/>
                </a:lnTo>
                <a:lnTo>
                  <a:pt x="2828" y="238"/>
                </a:lnTo>
                <a:lnTo>
                  <a:pt x="2852" y="242"/>
                </a:lnTo>
                <a:lnTo>
                  <a:pt x="2876" y="246"/>
                </a:lnTo>
                <a:lnTo>
                  <a:pt x="2898" y="250"/>
                </a:lnTo>
                <a:lnTo>
                  <a:pt x="2920" y="256"/>
                </a:lnTo>
                <a:lnTo>
                  <a:pt x="2960" y="270"/>
                </a:lnTo>
                <a:lnTo>
                  <a:pt x="2996" y="288"/>
                </a:lnTo>
                <a:lnTo>
                  <a:pt x="3026" y="308"/>
                </a:lnTo>
                <a:lnTo>
                  <a:pt x="3054" y="332"/>
                </a:lnTo>
                <a:lnTo>
                  <a:pt x="3078" y="356"/>
                </a:lnTo>
                <a:lnTo>
                  <a:pt x="3098" y="384"/>
                </a:lnTo>
                <a:lnTo>
                  <a:pt x="3114" y="412"/>
                </a:lnTo>
                <a:lnTo>
                  <a:pt x="3128" y="440"/>
                </a:lnTo>
                <a:lnTo>
                  <a:pt x="3140" y="470"/>
                </a:lnTo>
                <a:lnTo>
                  <a:pt x="3148" y="500"/>
                </a:lnTo>
                <a:lnTo>
                  <a:pt x="3152" y="530"/>
                </a:lnTo>
                <a:lnTo>
                  <a:pt x="3156" y="560"/>
                </a:lnTo>
                <a:lnTo>
                  <a:pt x="3158" y="590"/>
                </a:lnTo>
                <a:lnTo>
                  <a:pt x="3158" y="590"/>
                </a:lnTo>
                <a:lnTo>
                  <a:pt x="3156" y="620"/>
                </a:lnTo>
                <a:lnTo>
                  <a:pt x="3152" y="652"/>
                </a:lnTo>
                <a:lnTo>
                  <a:pt x="3146" y="684"/>
                </a:lnTo>
                <a:lnTo>
                  <a:pt x="3136" y="716"/>
                </a:lnTo>
                <a:lnTo>
                  <a:pt x="3126" y="746"/>
                </a:lnTo>
                <a:lnTo>
                  <a:pt x="3110" y="774"/>
                </a:lnTo>
                <a:lnTo>
                  <a:pt x="3092" y="802"/>
                </a:lnTo>
                <a:lnTo>
                  <a:pt x="3072" y="828"/>
                </a:lnTo>
                <a:lnTo>
                  <a:pt x="3046" y="852"/>
                </a:lnTo>
                <a:lnTo>
                  <a:pt x="3018" y="874"/>
                </a:lnTo>
                <a:lnTo>
                  <a:pt x="2988" y="894"/>
                </a:lnTo>
                <a:lnTo>
                  <a:pt x="2952" y="910"/>
                </a:lnTo>
                <a:lnTo>
                  <a:pt x="2914" y="924"/>
                </a:lnTo>
                <a:lnTo>
                  <a:pt x="2872" y="934"/>
                </a:lnTo>
                <a:lnTo>
                  <a:pt x="2824" y="940"/>
                </a:lnTo>
                <a:lnTo>
                  <a:pt x="2774" y="942"/>
                </a:lnTo>
                <a:lnTo>
                  <a:pt x="2774" y="942"/>
                </a:lnTo>
                <a:lnTo>
                  <a:pt x="2554" y="942"/>
                </a:lnTo>
                <a:lnTo>
                  <a:pt x="2554" y="942"/>
                </a:lnTo>
                <a:lnTo>
                  <a:pt x="2514" y="940"/>
                </a:lnTo>
                <a:lnTo>
                  <a:pt x="2476" y="936"/>
                </a:lnTo>
                <a:lnTo>
                  <a:pt x="2440" y="928"/>
                </a:lnTo>
                <a:lnTo>
                  <a:pt x="2406" y="916"/>
                </a:lnTo>
                <a:lnTo>
                  <a:pt x="2374" y="904"/>
                </a:lnTo>
                <a:lnTo>
                  <a:pt x="2342" y="886"/>
                </a:lnTo>
                <a:lnTo>
                  <a:pt x="2314" y="868"/>
                </a:lnTo>
                <a:lnTo>
                  <a:pt x="2288" y="846"/>
                </a:lnTo>
                <a:lnTo>
                  <a:pt x="2266" y="822"/>
                </a:lnTo>
                <a:lnTo>
                  <a:pt x="2246" y="796"/>
                </a:lnTo>
                <a:lnTo>
                  <a:pt x="2228" y="766"/>
                </a:lnTo>
                <a:lnTo>
                  <a:pt x="2212" y="734"/>
                </a:lnTo>
                <a:lnTo>
                  <a:pt x="2200" y="702"/>
                </a:lnTo>
                <a:lnTo>
                  <a:pt x="2192" y="666"/>
                </a:lnTo>
                <a:lnTo>
                  <a:pt x="2186" y="628"/>
                </a:lnTo>
                <a:lnTo>
                  <a:pt x="2184" y="590"/>
                </a:lnTo>
                <a:lnTo>
                  <a:pt x="2184" y="590"/>
                </a:lnTo>
                <a:lnTo>
                  <a:pt x="2184" y="0"/>
                </a:lnTo>
                <a:lnTo>
                  <a:pt x="2184" y="0"/>
                </a:lnTo>
                <a:lnTo>
                  <a:pt x="2218" y="0"/>
                </a:lnTo>
                <a:lnTo>
                  <a:pt x="2218" y="0"/>
                </a:lnTo>
                <a:lnTo>
                  <a:pt x="2236" y="0"/>
                </a:lnTo>
                <a:lnTo>
                  <a:pt x="2250" y="4"/>
                </a:lnTo>
                <a:lnTo>
                  <a:pt x="2264" y="10"/>
                </a:lnTo>
                <a:lnTo>
                  <a:pt x="2274" y="18"/>
                </a:lnTo>
                <a:lnTo>
                  <a:pt x="2282" y="28"/>
                </a:lnTo>
                <a:lnTo>
                  <a:pt x="2288" y="40"/>
                </a:lnTo>
                <a:lnTo>
                  <a:pt x="2292" y="54"/>
                </a:lnTo>
                <a:lnTo>
                  <a:pt x="2294" y="70"/>
                </a:lnTo>
                <a:lnTo>
                  <a:pt x="2294" y="70"/>
                </a:lnTo>
                <a:lnTo>
                  <a:pt x="2294" y="328"/>
                </a:lnTo>
                <a:lnTo>
                  <a:pt x="2294" y="328"/>
                </a:lnTo>
                <a:close/>
                <a:moveTo>
                  <a:pt x="2578" y="844"/>
                </a:moveTo>
                <a:lnTo>
                  <a:pt x="2578" y="844"/>
                </a:lnTo>
                <a:lnTo>
                  <a:pt x="2766" y="844"/>
                </a:lnTo>
                <a:lnTo>
                  <a:pt x="2766" y="844"/>
                </a:lnTo>
                <a:lnTo>
                  <a:pt x="2804" y="842"/>
                </a:lnTo>
                <a:lnTo>
                  <a:pt x="2838" y="838"/>
                </a:lnTo>
                <a:lnTo>
                  <a:pt x="2870" y="830"/>
                </a:lnTo>
                <a:lnTo>
                  <a:pt x="2900" y="820"/>
                </a:lnTo>
                <a:lnTo>
                  <a:pt x="2924" y="810"/>
                </a:lnTo>
                <a:lnTo>
                  <a:pt x="2948" y="796"/>
                </a:lnTo>
                <a:lnTo>
                  <a:pt x="2968" y="780"/>
                </a:lnTo>
                <a:lnTo>
                  <a:pt x="2986" y="762"/>
                </a:lnTo>
                <a:lnTo>
                  <a:pt x="3002" y="742"/>
                </a:lnTo>
                <a:lnTo>
                  <a:pt x="3014" y="722"/>
                </a:lnTo>
                <a:lnTo>
                  <a:pt x="3026" y="702"/>
                </a:lnTo>
                <a:lnTo>
                  <a:pt x="3034" y="680"/>
                </a:lnTo>
                <a:lnTo>
                  <a:pt x="3040" y="658"/>
                </a:lnTo>
                <a:lnTo>
                  <a:pt x="3046" y="634"/>
                </a:lnTo>
                <a:lnTo>
                  <a:pt x="3048" y="612"/>
                </a:lnTo>
                <a:lnTo>
                  <a:pt x="3048" y="590"/>
                </a:lnTo>
                <a:lnTo>
                  <a:pt x="3048" y="590"/>
                </a:lnTo>
                <a:lnTo>
                  <a:pt x="3048" y="566"/>
                </a:lnTo>
                <a:lnTo>
                  <a:pt x="3046" y="544"/>
                </a:lnTo>
                <a:lnTo>
                  <a:pt x="3040" y="520"/>
                </a:lnTo>
                <a:lnTo>
                  <a:pt x="3034" y="498"/>
                </a:lnTo>
                <a:lnTo>
                  <a:pt x="3026" y="476"/>
                </a:lnTo>
                <a:lnTo>
                  <a:pt x="3014" y="456"/>
                </a:lnTo>
                <a:lnTo>
                  <a:pt x="3002" y="436"/>
                </a:lnTo>
                <a:lnTo>
                  <a:pt x="2986" y="416"/>
                </a:lnTo>
                <a:lnTo>
                  <a:pt x="2968" y="398"/>
                </a:lnTo>
                <a:lnTo>
                  <a:pt x="2948" y="382"/>
                </a:lnTo>
                <a:lnTo>
                  <a:pt x="2924" y="370"/>
                </a:lnTo>
                <a:lnTo>
                  <a:pt x="2900" y="358"/>
                </a:lnTo>
                <a:lnTo>
                  <a:pt x="2870" y="348"/>
                </a:lnTo>
                <a:lnTo>
                  <a:pt x="2838" y="340"/>
                </a:lnTo>
                <a:lnTo>
                  <a:pt x="2804" y="336"/>
                </a:lnTo>
                <a:lnTo>
                  <a:pt x="2766" y="334"/>
                </a:lnTo>
                <a:lnTo>
                  <a:pt x="2766" y="334"/>
                </a:lnTo>
                <a:lnTo>
                  <a:pt x="2578" y="334"/>
                </a:lnTo>
                <a:lnTo>
                  <a:pt x="2578" y="334"/>
                </a:lnTo>
                <a:lnTo>
                  <a:pt x="2538" y="336"/>
                </a:lnTo>
                <a:lnTo>
                  <a:pt x="2502" y="340"/>
                </a:lnTo>
                <a:lnTo>
                  <a:pt x="2470" y="348"/>
                </a:lnTo>
                <a:lnTo>
                  <a:pt x="2440" y="358"/>
                </a:lnTo>
                <a:lnTo>
                  <a:pt x="2414" y="370"/>
                </a:lnTo>
                <a:lnTo>
                  <a:pt x="2390" y="384"/>
                </a:lnTo>
                <a:lnTo>
                  <a:pt x="2370" y="402"/>
                </a:lnTo>
                <a:lnTo>
                  <a:pt x="2352" y="418"/>
                </a:lnTo>
                <a:lnTo>
                  <a:pt x="2338" y="438"/>
                </a:lnTo>
                <a:lnTo>
                  <a:pt x="2326" y="458"/>
                </a:lnTo>
                <a:lnTo>
                  <a:pt x="2314" y="480"/>
                </a:lnTo>
                <a:lnTo>
                  <a:pt x="2306" y="500"/>
                </a:lnTo>
                <a:lnTo>
                  <a:pt x="2300" y="524"/>
                </a:lnTo>
                <a:lnTo>
                  <a:pt x="2296" y="546"/>
                </a:lnTo>
                <a:lnTo>
                  <a:pt x="2294" y="568"/>
                </a:lnTo>
                <a:lnTo>
                  <a:pt x="2294" y="590"/>
                </a:lnTo>
                <a:lnTo>
                  <a:pt x="2294" y="590"/>
                </a:lnTo>
                <a:lnTo>
                  <a:pt x="2294" y="608"/>
                </a:lnTo>
                <a:lnTo>
                  <a:pt x="2296" y="630"/>
                </a:lnTo>
                <a:lnTo>
                  <a:pt x="2300" y="650"/>
                </a:lnTo>
                <a:lnTo>
                  <a:pt x="2306" y="672"/>
                </a:lnTo>
                <a:lnTo>
                  <a:pt x="2314" y="694"/>
                </a:lnTo>
                <a:lnTo>
                  <a:pt x="2324" y="714"/>
                </a:lnTo>
                <a:lnTo>
                  <a:pt x="2336" y="736"/>
                </a:lnTo>
                <a:lnTo>
                  <a:pt x="2350" y="754"/>
                </a:lnTo>
                <a:lnTo>
                  <a:pt x="2368" y="774"/>
                </a:lnTo>
                <a:lnTo>
                  <a:pt x="2388" y="790"/>
                </a:lnTo>
                <a:lnTo>
                  <a:pt x="2412" y="806"/>
                </a:lnTo>
                <a:lnTo>
                  <a:pt x="2438" y="818"/>
                </a:lnTo>
                <a:lnTo>
                  <a:pt x="2468" y="830"/>
                </a:lnTo>
                <a:lnTo>
                  <a:pt x="2500" y="838"/>
                </a:lnTo>
                <a:lnTo>
                  <a:pt x="2538" y="842"/>
                </a:lnTo>
                <a:lnTo>
                  <a:pt x="2578" y="844"/>
                </a:lnTo>
                <a:lnTo>
                  <a:pt x="2578" y="84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50000"/>
              </a:spcBef>
              <a:spcAft>
                <a:spcPct val="50000"/>
              </a:spcAft>
              <a:buClrTx/>
              <a:buSzTx/>
              <a:buFontTx/>
              <a:buNone/>
              <a:tabLst/>
              <a:defRPr/>
            </a:pPr>
            <a:endParaRPr kumimoji="0" lang="en-US" sz="2200" b="0" i="0" u="none" strike="noStrike" kern="0" cap="none" spc="0" normalizeH="0" baseline="0" noProof="0">
              <a:ln>
                <a:noFill/>
              </a:ln>
              <a:solidFill>
                <a:srgbClr val="FFFFFF"/>
              </a:solidFill>
              <a:effectLst/>
              <a:uLnTx/>
              <a:uFillTx/>
              <a:latin typeface="Arial" charset="0"/>
            </a:endParaRPr>
          </a:p>
        </p:txBody>
      </p:sp>
      <p:sp>
        <p:nvSpPr>
          <p:cNvPr id="10" name="Oval 9">
            <a:extLst>
              <a:ext uri="{FF2B5EF4-FFF2-40B4-BE49-F238E27FC236}">
                <a16:creationId xmlns:a16="http://schemas.microsoft.com/office/drawing/2014/main" id="{8BCAF398-4C64-FF43-8635-C6DFFFB38105}"/>
              </a:ext>
            </a:extLst>
          </p:cNvPr>
          <p:cNvSpPr/>
          <p:nvPr/>
        </p:nvSpPr>
        <p:spPr>
          <a:xfrm>
            <a:off x="4428036" y="1368909"/>
            <a:ext cx="102722" cy="102722"/>
          </a:xfrm>
          <a:prstGeom prst="ellipse">
            <a:avLst/>
          </a:prstGeom>
          <a:solidFill>
            <a:srgbClr val="00FD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1934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76310-FB9C-4F3B-9B25-B04EA9F8CF91}"/>
              </a:ext>
            </a:extLst>
          </p:cNvPr>
          <p:cNvSpPr>
            <a:spLocks noGrp="1"/>
          </p:cNvSpPr>
          <p:nvPr>
            <p:ph type="title"/>
          </p:nvPr>
        </p:nvSpPr>
        <p:spPr>
          <a:xfrm>
            <a:off x="595992" y="184432"/>
            <a:ext cx="7886700" cy="1071536"/>
          </a:xfrm>
        </p:spPr>
        <p:txBody>
          <a:bodyPr>
            <a:noAutofit/>
          </a:bodyPr>
          <a:lstStyle/>
          <a:p>
            <a:pPr>
              <a:lnSpc>
                <a:spcPts val="3060"/>
              </a:lnSpc>
            </a:pPr>
            <a:r>
              <a:rPr lang="en-US" sz="2400" dirty="0">
                <a:latin typeface="Arial" panose="020B0604020202020204" pitchFamily="34" charset="0"/>
                <a:cs typeface="Arial" panose="020B0604020202020204" pitchFamily="34" charset="0"/>
              </a:rPr>
              <a:t>Risk Factors for Prostate Cancer Mirror Risk Factors for CVD</a:t>
            </a:r>
            <a:r>
              <a:rPr lang="en-US" sz="2400" baseline="30000" dirty="0">
                <a:latin typeface="Arial" panose="020B0604020202020204" pitchFamily="34" charset="0"/>
                <a:cs typeface="Arial" panose="020B0604020202020204" pitchFamily="34" charset="0"/>
              </a:rPr>
              <a:t>1</a:t>
            </a:r>
            <a:r>
              <a:rPr lang="en-US" sz="2400" dirty="0">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2D05494D-CF49-422A-9D52-C2621C2FB565}"/>
              </a:ext>
            </a:extLst>
          </p:cNvPr>
          <p:cNvSpPr txBox="1"/>
          <p:nvPr/>
        </p:nvSpPr>
        <p:spPr>
          <a:xfrm>
            <a:off x="690233" y="5803712"/>
            <a:ext cx="7395754" cy="215444"/>
          </a:xfrm>
          <a:prstGeom prst="rect">
            <a:avLst/>
          </a:prstGeom>
          <a:noFill/>
        </p:spPr>
        <p:txBody>
          <a:bodyPr wrap="square" lIns="0" tIns="0" rIns="0" bIns="0" rtlCol="0">
            <a:spAutoFit/>
          </a:bodyPr>
          <a:lstStyle/>
          <a:p>
            <a:pPr algn="l">
              <a:spcBef>
                <a:spcPts val="0"/>
              </a:spcBef>
              <a:spcAft>
                <a:spcPts val="0"/>
              </a:spcAft>
            </a:pPr>
            <a:r>
              <a:rPr lang="en-US" sz="700" dirty="0">
                <a:solidFill>
                  <a:srgbClr val="000000"/>
                </a:solidFill>
                <a:latin typeface="Arial" panose="020B0604020202020204" pitchFamily="34" charset="0"/>
                <a:cs typeface="Arial" panose="020B0604020202020204" pitchFamily="34" charset="0"/>
              </a:rPr>
              <a:t>CV, cardiovascular; CVD, cardiovascular disease.</a:t>
            </a:r>
            <a:endParaRPr lang="en-US" sz="700" b="1" dirty="0">
              <a:solidFill>
                <a:srgbClr val="000000"/>
              </a:solidFill>
              <a:latin typeface="Arial" panose="020B0604020202020204" pitchFamily="34" charset="0"/>
              <a:cs typeface="Arial" panose="020B0604020202020204" pitchFamily="34" charset="0"/>
            </a:endParaRPr>
          </a:p>
          <a:p>
            <a:r>
              <a:rPr lang="en-US" sz="700" b="1" dirty="0">
                <a:solidFill>
                  <a:srgbClr val="000000"/>
                </a:solidFill>
                <a:latin typeface="Arial" panose="020B0604020202020204" pitchFamily="34" charset="0"/>
                <a:cs typeface="Arial" panose="020B0604020202020204" pitchFamily="34" charset="0"/>
              </a:rPr>
              <a:t>References: 1. </a:t>
            </a:r>
            <a:r>
              <a:rPr lang="en-US" sz="700" dirty="0">
                <a:solidFill>
                  <a:srgbClr val="000000"/>
                </a:solidFill>
                <a:latin typeface="Arial" panose="020B0604020202020204" pitchFamily="34" charset="0"/>
                <a:cs typeface="Arial" panose="020B0604020202020204" pitchFamily="34" charset="0"/>
              </a:rPr>
              <a:t>Moyad MA. </a:t>
            </a:r>
            <a:r>
              <a:rPr lang="en-US" sz="700" i="1" dirty="0">
                <a:solidFill>
                  <a:srgbClr val="000000"/>
                </a:solidFill>
                <a:latin typeface="Arial" panose="020B0604020202020204" pitchFamily="34" charset="0"/>
                <a:cs typeface="Arial" panose="020B0604020202020204" pitchFamily="34" charset="0"/>
              </a:rPr>
              <a:t>Asian J </a:t>
            </a:r>
            <a:r>
              <a:rPr lang="en-US" sz="700" i="1" dirty="0" err="1">
                <a:solidFill>
                  <a:srgbClr val="000000"/>
                </a:solidFill>
                <a:latin typeface="Arial" panose="020B0604020202020204" pitchFamily="34" charset="0"/>
                <a:cs typeface="Arial" panose="020B0604020202020204" pitchFamily="34" charset="0"/>
              </a:rPr>
              <a:t>Androl</a:t>
            </a:r>
            <a:r>
              <a:rPr lang="en-US" sz="700" dirty="0">
                <a:solidFill>
                  <a:srgbClr val="000000"/>
                </a:solidFill>
                <a:latin typeface="Arial" panose="020B0604020202020204" pitchFamily="34" charset="0"/>
                <a:cs typeface="Arial" panose="020B0604020202020204" pitchFamily="34" charset="0"/>
              </a:rPr>
              <a:t>. 2015;17(6):874-877; discussion 876. </a:t>
            </a:r>
            <a:r>
              <a:rPr lang="en-US" sz="700" b="1" dirty="0">
                <a:solidFill>
                  <a:srgbClr val="000000"/>
                </a:solidFill>
                <a:latin typeface="Arial" panose="020B0604020202020204" pitchFamily="34" charset="0"/>
                <a:cs typeface="Arial" panose="020B0604020202020204" pitchFamily="34" charset="0"/>
              </a:rPr>
              <a:t>2. </a:t>
            </a:r>
            <a:r>
              <a:rPr lang="en-US" sz="700" dirty="0">
                <a:solidFill>
                  <a:srgbClr val="000000"/>
                </a:solidFill>
                <a:latin typeface="Arial" panose="020B0604020202020204" pitchFamily="34" charset="0"/>
                <a:cs typeface="Arial" panose="020B0604020202020204" pitchFamily="34" charset="0"/>
              </a:rPr>
              <a:t>Moyad MA. </a:t>
            </a:r>
            <a:r>
              <a:rPr lang="en-US" sz="700" i="1" dirty="0" err="1">
                <a:solidFill>
                  <a:srgbClr val="000000"/>
                </a:solidFill>
                <a:latin typeface="Arial" panose="020B0604020202020204" pitchFamily="34" charset="0"/>
                <a:cs typeface="Arial" panose="020B0604020202020204" pitchFamily="34" charset="0"/>
              </a:rPr>
              <a:t>Curr</a:t>
            </a:r>
            <a:r>
              <a:rPr lang="en-US" sz="700" i="1" dirty="0">
                <a:solidFill>
                  <a:srgbClr val="000000"/>
                </a:solidFill>
                <a:latin typeface="Arial" panose="020B0604020202020204" pitchFamily="34" charset="0"/>
                <a:cs typeface="Arial" panose="020B0604020202020204" pitchFamily="34" charset="0"/>
              </a:rPr>
              <a:t> </a:t>
            </a:r>
            <a:r>
              <a:rPr lang="en-US" sz="700" i="1" dirty="0" err="1">
                <a:solidFill>
                  <a:srgbClr val="000000"/>
                </a:solidFill>
                <a:latin typeface="Arial" panose="020B0604020202020204" pitchFamily="34" charset="0"/>
                <a:cs typeface="Arial" panose="020B0604020202020204" pitchFamily="34" charset="0"/>
              </a:rPr>
              <a:t>Urol</a:t>
            </a:r>
            <a:r>
              <a:rPr lang="en-US" sz="700" i="1" dirty="0">
                <a:solidFill>
                  <a:srgbClr val="000000"/>
                </a:solidFill>
                <a:latin typeface="Arial" panose="020B0604020202020204" pitchFamily="34" charset="0"/>
                <a:cs typeface="Arial" panose="020B0604020202020204" pitchFamily="34" charset="0"/>
              </a:rPr>
              <a:t> Rep. </a:t>
            </a:r>
            <a:r>
              <a:rPr lang="en-US" sz="700" dirty="0">
                <a:solidFill>
                  <a:srgbClr val="000000"/>
                </a:solidFill>
                <a:latin typeface="Arial" panose="020B0604020202020204" pitchFamily="34" charset="0"/>
                <a:cs typeface="Arial" panose="020B0604020202020204" pitchFamily="34" charset="0"/>
              </a:rPr>
              <a:t>2018;19(12):104. </a:t>
            </a:r>
          </a:p>
        </p:txBody>
      </p:sp>
      <p:graphicFrame>
        <p:nvGraphicFramePr>
          <p:cNvPr id="5" name="Table 7">
            <a:extLst>
              <a:ext uri="{FF2B5EF4-FFF2-40B4-BE49-F238E27FC236}">
                <a16:creationId xmlns:a16="http://schemas.microsoft.com/office/drawing/2014/main" id="{43F332DE-465B-41DC-9E48-3C9B78E270BF}"/>
              </a:ext>
            </a:extLst>
          </p:cNvPr>
          <p:cNvGraphicFramePr>
            <a:graphicFrameLocks noGrp="1"/>
          </p:cNvGraphicFramePr>
          <p:nvPr>
            <p:extLst>
              <p:ext uri="{D42A27DB-BD31-4B8C-83A1-F6EECF244321}">
                <p14:modId xmlns:p14="http://schemas.microsoft.com/office/powerpoint/2010/main" val="2000601438"/>
              </p:ext>
            </p:extLst>
          </p:nvPr>
        </p:nvGraphicFramePr>
        <p:xfrm>
          <a:off x="690233" y="1435398"/>
          <a:ext cx="8016652" cy="3826853"/>
        </p:xfrm>
        <a:graphic>
          <a:graphicData uri="http://schemas.openxmlformats.org/drawingml/2006/table">
            <a:tbl>
              <a:tblPr firstRow="1" bandRow="1">
                <a:tableStyleId>{5C22544A-7EE6-4342-B048-85BDC9FD1C3A}</a:tableStyleId>
              </a:tblPr>
              <a:tblGrid>
                <a:gridCol w="2913338">
                  <a:extLst>
                    <a:ext uri="{9D8B030D-6E8A-4147-A177-3AD203B41FA5}">
                      <a16:colId xmlns:a16="http://schemas.microsoft.com/office/drawing/2014/main" val="3054260120"/>
                    </a:ext>
                  </a:extLst>
                </a:gridCol>
                <a:gridCol w="5103314">
                  <a:extLst>
                    <a:ext uri="{9D8B030D-6E8A-4147-A177-3AD203B41FA5}">
                      <a16:colId xmlns:a16="http://schemas.microsoft.com/office/drawing/2014/main" val="402167957"/>
                    </a:ext>
                  </a:extLst>
                </a:gridCol>
              </a:tblGrid>
              <a:tr h="381820">
                <a:tc>
                  <a:txBody>
                    <a:bodyPr/>
                    <a:lstStyle/>
                    <a:p>
                      <a:pPr algn="l"/>
                      <a:r>
                        <a:rPr lang="en-US" sz="1050" b="1" dirty="0">
                          <a:solidFill>
                            <a:schemeClr val="bg1"/>
                          </a:solidFill>
                          <a:latin typeface="Arial" panose="020B0604020202020204" pitchFamily="34" charset="0"/>
                          <a:cs typeface="Arial" panose="020B0604020202020204" pitchFamily="34" charset="0"/>
                        </a:rPr>
                        <a:t>CV/Prostate Health Lifestyle Risk Factors</a:t>
                      </a:r>
                      <a:r>
                        <a:rPr lang="en-US" sz="1050" b="1" baseline="30000" dirty="0">
                          <a:solidFill>
                            <a:schemeClr val="bg1"/>
                          </a:solidFill>
                          <a:latin typeface="Arial" panose="020B0604020202020204" pitchFamily="34" charset="0"/>
                          <a:cs typeface="Arial" panose="020B0604020202020204" pitchFamily="34" charset="0"/>
                        </a:rPr>
                        <a:t>2</a:t>
                      </a:r>
                    </a:p>
                  </a:txBody>
                  <a:tcPr anchor="ctr">
                    <a:lnB w="12700" cap="flat" cmpd="sng" algn="ctr">
                      <a:solidFill>
                        <a:srgbClr val="00FDFF"/>
                      </a:solidFill>
                      <a:prstDash val="solid"/>
                      <a:round/>
                      <a:headEnd type="none" w="med" len="med"/>
                      <a:tailEnd type="none" w="med" len="med"/>
                    </a:lnB>
                    <a:solidFill>
                      <a:srgbClr val="1F497D"/>
                    </a:solidFill>
                  </a:tcPr>
                </a:tc>
                <a:tc>
                  <a:txBody>
                    <a:bodyPr/>
                    <a:lstStyle/>
                    <a:p>
                      <a:pPr algn="l"/>
                      <a:r>
                        <a:rPr lang="en-US" sz="1050" b="1" dirty="0">
                          <a:solidFill>
                            <a:schemeClr val="bg1"/>
                          </a:solidFill>
                          <a:latin typeface="Arial" panose="020B0604020202020204" pitchFamily="34" charset="0"/>
                          <a:cs typeface="Arial" panose="020B0604020202020204" pitchFamily="34" charset="0"/>
                        </a:rPr>
                        <a:t>Risk Relationship</a:t>
                      </a:r>
                      <a:r>
                        <a:rPr lang="en-US" sz="1050" b="1" baseline="30000" dirty="0">
                          <a:solidFill>
                            <a:schemeClr val="bg1"/>
                          </a:solidFill>
                          <a:latin typeface="Arial" panose="020B0604020202020204" pitchFamily="34" charset="0"/>
                          <a:cs typeface="Arial" panose="020B0604020202020204" pitchFamily="34" charset="0"/>
                        </a:rPr>
                        <a:t>2</a:t>
                      </a:r>
                    </a:p>
                  </a:txBody>
                  <a:tcPr anchor="ctr">
                    <a:lnB w="12700" cap="flat" cmpd="sng" algn="ctr">
                      <a:solidFill>
                        <a:srgbClr val="00FDFF"/>
                      </a:solidFill>
                      <a:prstDash val="solid"/>
                      <a:round/>
                      <a:headEnd type="none" w="med" len="med"/>
                      <a:tailEnd type="none" w="med" len="med"/>
                    </a:lnB>
                    <a:solidFill>
                      <a:srgbClr val="1F497D"/>
                    </a:solidFill>
                  </a:tcPr>
                </a:tc>
                <a:extLst>
                  <a:ext uri="{0D108BD9-81ED-4DB2-BD59-A6C34878D82A}">
                    <a16:rowId xmlns:a16="http://schemas.microsoft.com/office/drawing/2014/main" val="2538855742"/>
                  </a:ext>
                </a:extLst>
              </a:tr>
              <a:tr h="381820">
                <a:tc>
                  <a:txBody>
                    <a:bodyPr/>
                    <a:lstStyle/>
                    <a:p>
                      <a:pPr algn="l"/>
                      <a:r>
                        <a:rPr lang="en-US" sz="1050" b="1" dirty="0">
                          <a:latin typeface="Arial" panose="020B0604020202020204" pitchFamily="34" charset="0"/>
                          <a:cs typeface="Arial" panose="020B0604020202020204" pitchFamily="34" charset="0"/>
                        </a:rPr>
                        <a:t>Alcohol</a:t>
                      </a:r>
                    </a:p>
                  </a:txBody>
                  <a:tcPr anchor="ctr">
                    <a:lnT w="12700" cap="flat" cmpd="sng" algn="ctr">
                      <a:solidFill>
                        <a:srgbClr val="00FDFF"/>
                      </a:solidFill>
                      <a:prstDash val="solid"/>
                      <a:round/>
                      <a:headEnd type="none" w="med" len="med"/>
                      <a:tailEnd type="none" w="med" len="med"/>
                    </a:lnT>
                    <a:solidFill>
                      <a:srgbClr val="F2F2F2"/>
                    </a:solidFill>
                  </a:tcPr>
                </a:tc>
                <a:tc>
                  <a:txBody>
                    <a:bodyPr/>
                    <a:lstStyle/>
                    <a:p>
                      <a:pPr algn="l"/>
                      <a:r>
                        <a:rPr lang="en-US" sz="1050" b="0" i="0" u="none" strike="noStrike" kern="1200" baseline="0" dirty="0">
                          <a:solidFill>
                            <a:schemeClr val="dk1"/>
                          </a:solidFill>
                          <a:latin typeface="Arial" panose="020B0604020202020204" pitchFamily="34" charset="0"/>
                          <a:ea typeface="+mn-ea"/>
                          <a:cs typeface="Arial" panose="020B0604020202020204" pitchFamily="34" charset="0"/>
                        </a:rPr>
                        <a:t>Moderate to excessive intake increases aggressive disease and reduces efficacy of blood pressure health medications</a:t>
                      </a:r>
                      <a:endParaRPr lang="en-US" sz="1050" dirty="0">
                        <a:latin typeface="Arial" panose="020B0604020202020204" pitchFamily="34" charset="0"/>
                        <a:cs typeface="Arial" panose="020B0604020202020204" pitchFamily="34" charset="0"/>
                      </a:endParaRPr>
                    </a:p>
                  </a:txBody>
                  <a:tcPr anchor="ctr">
                    <a:lnT w="12700" cap="flat" cmpd="sng" algn="ctr">
                      <a:solidFill>
                        <a:srgbClr val="00FDFF"/>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3249680716"/>
                  </a:ext>
                </a:extLst>
              </a:tr>
              <a:tr h="315799">
                <a:tc>
                  <a:txBody>
                    <a:bodyPr/>
                    <a:lstStyle/>
                    <a:p>
                      <a:pPr algn="l"/>
                      <a:r>
                        <a:rPr lang="en-US" sz="1050" b="1" dirty="0">
                          <a:latin typeface="Arial" panose="020B0604020202020204" pitchFamily="34" charset="0"/>
                          <a:cs typeface="Arial" panose="020B0604020202020204" pitchFamily="34" charset="0"/>
                        </a:rPr>
                        <a:t>Coffee</a:t>
                      </a:r>
                    </a:p>
                  </a:txBody>
                  <a:tcPr anchor="ctr">
                    <a:solidFill>
                      <a:schemeClr val="bg1"/>
                    </a:solidFill>
                  </a:tcPr>
                </a:tc>
                <a:tc>
                  <a:txBody>
                    <a:bodyPr/>
                    <a:lstStyle/>
                    <a:p>
                      <a:pPr algn="l"/>
                      <a:r>
                        <a:rPr lang="en-US" sz="1050" b="0" i="0" u="none" strike="noStrike" kern="1200" baseline="0" dirty="0">
                          <a:solidFill>
                            <a:schemeClr val="dk1"/>
                          </a:solidFill>
                          <a:latin typeface="Arial" panose="020B0604020202020204" pitchFamily="34" charset="0"/>
                          <a:ea typeface="+mn-ea"/>
                          <a:cs typeface="Arial" panose="020B0604020202020204" pitchFamily="34" charset="0"/>
                        </a:rPr>
                        <a:t>Could be causal or associated with lower risk</a:t>
                      </a:r>
                      <a:endParaRPr lang="en-US" sz="1050" dirty="0">
                        <a:latin typeface="Arial" panose="020B0604020202020204" pitchFamily="34" charset="0"/>
                        <a:cs typeface="Arial" panose="020B0604020202020204" pitchFamily="34" charset="0"/>
                      </a:endParaRPr>
                    </a:p>
                  </a:txBody>
                  <a:tcPr anchor="ctr">
                    <a:solidFill>
                      <a:schemeClr val="bg1"/>
                    </a:solidFill>
                  </a:tcPr>
                </a:tc>
                <a:extLst>
                  <a:ext uri="{0D108BD9-81ED-4DB2-BD59-A6C34878D82A}">
                    <a16:rowId xmlns:a16="http://schemas.microsoft.com/office/drawing/2014/main" val="4035461142"/>
                  </a:ext>
                </a:extLst>
              </a:tr>
              <a:tr h="381820">
                <a:tc>
                  <a:txBody>
                    <a:bodyPr/>
                    <a:lstStyle/>
                    <a:p>
                      <a:pPr algn="l"/>
                      <a:r>
                        <a:rPr lang="en-US" sz="1050" b="1" dirty="0">
                          <a:latin typeface="Arial" panose="020B0604020202020204" pitchFamily="34" charset="0"/>
                          <a:cs typeface="Arial" panose="020B0604020202020204" pitchFamily="34" charset="0"/>
                        </a:rPr>
                        <a:t>Dietary pattern adherence</a:t>
                      </a:r>
                    </a:p>
                  </a:txBody>
                  <a:tcPr anchor="ctr">
                    <a:solidFill>
                      <a:schemeClr val="bg1">
                        <a:lumMod val="95000"/>
                      </a:schemeClr>
                    </a:solidFill>
                  </a:tcPr>
                </a:tc>
                <a:tc>
                  <a:txBody>
                    <a:bodyPr/>
                    <a:lstStyle/>
                    <a:p>
                      <a:pPr algn="l"/>
                      <a:r>
                        <a:rPr lang="en-US" sz="1050" b="0" i="0" u="none" strike="noStrike" kern="1200" baseline="0" dirty="0">
                          <a:solidFill>
                            <a:schemeClr val="dk1"/>
                          </a:solidFill>
                          <a:latin typeface="Arial" panose="020B0604020202020204" pitchFamily="34" charset="0"/>
                          <a:ea typeface="+mn-ea"/>
                          <a:cs typeface="Arial" panose="020B0604020202020204" pitchFamily="34" charset="0"/>
                        </a:rPr>
                        <a:t>Dietary Approaches to Stop Hypertension (DASH), Mediterranean, and other higher quality diets are associated with lower cancer and urologic conditions</a:t>
                      </a:r>
                      <a:endParaRPr lang="en-US" sz="1050" dirty="0">
                        <a:latin typeface="Arial" panose="020B0604020202020204" pitchFamily="34" charset="0"/>
                        <a:cs typeface="Arial" panose="020B0604020202020204" pitchFamily="34" charset="0"/>
                      </a:endParaRPr>
                    </a:p>
                  </a:txBody>
                  <a:tcPr anchor="ctr">
                    <a:solidFill>
                      <a:schemeClr val="bg1">
                        <a:lumMod val="95000"/>
                      </a:schemeClr>
                    </a:solidFill>
                  </a:tcPr>
                </a:tc>
                <a:extLst>
                  <a:ext uri="{0D108BD9-81ED-4DB2-BD59-A6C34878D82A}">
                    <a16:rowId xmlns:a16="http://schemas.microsoft.com/office/drawing/2014/main" val="2893337023"/>
                  </a:ext>
                </a:extLst>
              </a:tr>
              <a:tr h="315799">
                <a:tc>
                  <a:txBody>
                    <a:bodyPr/>
                    <a:lstStyle/>
                    <a:p>
                      <a:pPr algn="l"/>
                      <a:r>
                        <a:rPr lang="en-US" sz="1050" b="1" dirty="0">
                          <a:latin typeface="Arial" panose="020B0604020202020204" pitchFamily="34" charset="0"/>
                          <a:cs typeface="Arial" panose="020B0604020202020204" pitchFamily="34" charset="0"/>
                        </a:rPr>
                        <a:t>Dyslipidemia</a:t>
                      </a:r>
                    </a:p>
                  </a:txBody>
                  <a:tcPr anchor="ctr">
                    <a:solidFill>
                      <a:schemeClr val="bg1"/>
                    </a:solidFill>
                  </a:tcPr>
                </a:tc>
                <a:tc>
                  <a:txBody>
                    <a:bodyPr/>
                    <a:lstStyle/>
                    <a:p>
                      <a:pPr algn="l"/>
                      <a:r>
                        <a:rPr lang="en-US" sz="1050" b="0" i="0" u="none" strike="noStrike" kern="1200" baseline="0" dirty="0">
                          <a:solidFill>
                            <a:schemeClr val="dk1"/>
                          </a:solidFill>
                          <a:latin typeface="Arial" panose="020B0604020202020204" pitchFamily="34" charset="0"/>
                          <a:ea typeface="+mn-ea"/>
                          <a:cs typeface="Arial" panose="020B0604020202020204" pitchFamily="34" charset="0"/>
                        </a:rPr>
                        <a:t>Appears to increase the risk of aggressive prostate cancer</a:t>
                      </a:r>
                      <a:endParaRPr lang="en-US" sz="1050" dirty="0">
                        <a:latin typeface="Arial" panose="020B0604020202020204" pitchFamily="34" charset="0"/>
                        <a:cs typeface="Arial" panose="020B0604020202020204" pitchFamily="34" charset="0"/>
                      </a:endParaRPr>
                    </a:p>
                  </a:txBody>
                  <a:tcPr anchor="ctr">
                    <a:solidFill>
                      <a:schemeClr val="bg1"/>
                    </a:solidFill>
                  </a:tcPr>
                </a:tc>
                <a:extLst>
                  <a:ext uri="{0D108BD9-81ED-4DB2-BD59-A6C34878D82A}">
                    <a16:rowId xmlns:a16="http://schemas.microsoft.com/office/drawing/2014/main" val="1172739711"/>
                  </a:ext>
                </a:extLst>
              </a:tr>
              <a:tr h="315799">
                <a:tc>
                  <a:txBody>
                    <a:bodyPr/>
                    <a:lstStyle/>
                    <a:p>
                      <a:pPr algn="l"/>
                      <a:r>
                        <a:rPr lang="en-US" sz="1050" b="1" dirty="0">
                          <a:latin typeface="Arial" panose="020B0604020202020204" pitchFamily="34" charset="0"/>
                          <a:cs typeface="Arial" panose="020B0604020202020204" pitchFamily="34" charset="0"/>
                        </a:rPr>
                        <a:t>Hypertension</a:t>
                      </a:r>
                    </a:p>
                  </a:txBody>
                  <a:tcPr anchor="ctr">
                    <a:solidFill>
                      <a:schemeClr val="bg1">
                        <a:lumMod val="95000"/>
                      </a:schemeClr>
                    </a:solidFill>
                  </a:tcPr>
                </a:tc>
                <a:tc>
                  <a:txBody>
                    <a:bodyPr/>
                    <a:lstStyle/>
                    <a:p>
                      <a:pPr algn="l"/>
                      <a:r>
                        <a:rPr lang="en-US" sz="1050" b="0" i="0" u="none" strike="noStrike" kern="1200" baseline="0" dirty="0">
                          <a:solidFill>
                            <a:schemeClr val="dk1"/>
                          </a:solidFill>
                          <a:latin typeface="Arial" panose="020B0604020202020204" pitchFamily="34" charset="0"/>
                          <a:ea typeface="+mn-ea"/>
                          <a:cs typeface="Arial" panose="020B0604020202020204" pitchFamily="34" charset="0"/>
                        </a:rPr>
                        <a:t>Part of metabolic syndrome associated with a greater risk of prostate cancer</a:t>
                      </a:r>
                      <a:endParaRPr lang="en-US" sz="1050" dirty="0">
                        <a:latin typeface="Arial" panose="020B0604020202020204" pitchFamily="34" charset="0"/>
                        <a:cs typeface="Arial" panose="020B0604020202020204" pitchFamily="34" charset="0"/>
                      </a:endParaRPr>
                    </a:p>
                  </a:txBody>
                  <a:tcPr anchor="ctr">
                    <a:solidFill>
                      <a:schemeClr val="bg1">
                        <a:lumMod val="95000"/>
                      </a:schemeClr>
                    </a:solidFill>
                  </a:tcPr>
                </a:tc>
                <a:extLst>
                  <a:ext uri="{0D108BD9-81ED-4DB2-BD59-A6C34878D82A}">
                    <a16:rowId xmlns:a16="http://schemas.microsoft.com/office/drawing/2014/main" val="2477787772"/>
                  </a:ext>
                </a:extLst>
              </a:tr>
              <a:tr h="315799">
                <a:tc>
                  <a:txBody>
                    <a:bodyPr/>
                    <a:lstStyle/>
                    <a:p>
                      <a:pPr algn="l"/>
                      <a:r>
                        <a:rPr lang="en-US" sz="1050" b="1" dirty="0">
                          <a:latin typeface="Arial" panose="020B0604020202020204" pitchFamily="34" charset="0"/>
                          <a:cs typeface="Arial" panose="020B0604020202020204" pitchFamily="34" charset="0"/>
                        </a:rPr>
                        <a:t>Inflammation (chronic)</a:t>
                      </a:r>
                    </a:p>
                  </a:txBody>
                  <a:tcPr anchor="ctr">
                    <a:solidFill>
                      <a:schemeClr val="bg1"/>
                    </a:solidFill>
                  </a:tcPr>
                </a:tc>
                <a:tc>
                  <a:txBody>
                    <a:bodyPr/>
                    <a:lstStyle/>
                    <a:p>
                      <a:pPr algn="l"/>
                      <a:r>
                        <a:rPr lang="en-US" sz="1050" dirty="0">
                          <a:latin typeface="Arial" panose="020B0604020202020204" pitchFamily="34" charset="0"/>
                          <a:cs typeface="Arial" panose="020B0604020202020204" pitchFamily="34" charset="0"/>
                        </a:rPr>
                        <a:t>Heart unhealthy is prostate unhealthy</a:t>
                      </a:r>
                    </a:p>
                  </a:txBody>
                  <a:tcPr anchor="ctr">
                    <a:solidFill>
                      <a:schemeClr val="bg1"/>
                    </a:solidFill>
                  </a:tcPr>
                </a:tc>
                <a:extLst>
                  <a:ext uri="{0D108BD9-81ED-4DB2-BD59-A6C34878D82A}">
                    <a16:rowId xmlns:a16="http://schemas.microsoft.com/office/drawing/2014/main" val="2192708309"/>
                  </a:ext>
                </a:extLst>
              </a:tr>
              <a:tr h="315799">
                <a:tc>
                  <a:txBody>
                    <a:bodyPr/>
                    <a:lstStyle/>
                    <a:p>
                      <a:pPr algn="l"/>
                      <a:r>
                        <a:rPr lang="en-US" sz="1050" b="1" dirty="0">
                          <a:latin typeface="Arial" panose="020B0604020202020204" pitchFamily="34" charset="0"/>
                          <a:cs typeface="Arial" panose="020B0604020202020204" pitchFamily="34" charset="0"/>
                        </a:rPr>
                        <a:t>Obesity (overweight)</a:t>
                      </a:r>
                    </a:p>
                  </a:txBody>
                  <a:tcPr anchor="ctr">
                    <a:solidFill>
                      <a:schemeClr val="bg1">
                        <a:lumMod val="95000"/>
                      </a:schemeClr>
                    </a:solidFill>
                  </a:tcPr>
                </a:tc>
                <a:tc>
                  <a:txBody>
                    <a:bodyPr/>
                    <a:lstStyle/>
                    <a:p>
                      <a:pPr algn="l"/>
                      <a:r>
                        <a:rPr lang="en-US" sz="1050" b="0" i="0" u="none" strike="noStrike" kern="1200" baseline="0" dirty="0">
                          <a:solidFill>
                            <a:schemeClr val="dk1"/>
                          </a:solidFill>
                          <a:latin typeface="Arial" panose="020B0604020202020204" pitchFamily="34" charset="0"/>
                          <a:ea typeface="+mn-ea"/>
                          <a:cs typeface="Arial" panose="020B0604020202020204" pitchFamily="34" charset="0"/>
                        </a:rPr>
                        <a:t>May increase aggressive disease and reduce efficacy of blood pressure health  medications</a:t>
                      </a:r>
                      <a:endParaRPr lang="en-US" sz="1050" dirty="0">
                        <a:latin typeface="Arial" panose="020B0604020202020204" pitchFamily="34" charset="0"/>
                        <a:cs typeface="Arial" panose="020B0604020202020204" pitchFamily="34" charset="0"/>
                      </a:endParaRPr>
                    </a:p>
                  </a:txBody>
                  <a:tcPr anchor="ctr">
                    <a:solidFill>
                      <a:schemeClr val="bg1">
                        <a:lumMod val="95000"/>
                      </a:schemeClr>
                    </a:solidFill>
                  </a:tcPr>
                </a:tc>
                <a:extLst>
                  <a:ext uri="{0D108BD9-81ED-4DB2-BD59-A6C34878D82A}">
                    <a16:rowId xmlns:a16="http://schemas.microsoft.com/office/drawing/2014/main" val="1485980416"/>
                  </a:ext>
                </a:extLst>
              </a:tr>
              <a:tr h="315799">
                <a:tc>
                  <a:txBody>
                    <a:bodyPr/>
                    <a:lstStyle/>
                    <a:p>
                      <a:pPr algn="l"/>
                      <a:r>
                        <a:rPr lang="en-US" sz="1050" b="1" dirty="0">
                          <a:latin typeface="Arial" panose="020B0604020202020204" pitchFamily="34" charset="0"/>
                          <a:cs typeface="Arial" panose="020B0604020202020204" pitchFamily="34" charset="0"/>
                        </a:rPr>
                        <a:t>Physical inactivity/exercise </a:t>
                      </a:r>
                    </a:p>
                  </a:txBody>
                  <a:tcPr anchor="ctr">
                    <a:solidFill>
                      <a:schemeClr val="bg1"/>
                    </a:solidFill>
                  </a:tcPr>
                </a:tc>
                <a:tc>
                  <a:txBody>
                    <a:bodyPr/>
                    <a:lstStyle/>
                    <a:p>
                      <a:pPr algn="l"/>
                      <a:r>
                        <a:rPr lang="en-US" sz="1050" b="0" i="0" u="none" strike="noStrike" kern="1200" baseline="0" dirty="0">
                          <a:solidFill>
                            <a:schemeClr val="dk1"/>
                          </a:solidFill>
                          <a:latin typeface="Arial" panose="020B0604020202020204" pitchFamily="34" charset="0"/>
                          <a:ea typeface="+mn-ea"/>
                          <a:cs typeface="Arial" panose="020B0604020202020204" pitchFamily="34" charset="0"/>
                        </a:rPr>
                        <a:t>Exercise or cardiorespiratory fitness may slow the progression of prostate cancer</a:t>
                      </a:r>
                      <a:endParaRPr lang="en-US" sz="1050" dirty="0">
                        <a:latin typeface="Arial" panose="020B0604020202020204" pitchFamily="34" charset="0"/>
                        <a:cs typeface="Arial" panose="020B0604020202020204" pitchFamily="34" charset="0"/>
                      </a:endParaRPr>
                    </a:p>
                  </a:txBody>
                  <a:tcPr anchor="ctr">
                    <a:solidFill>
                      <a:schemeClr val="bg1"/>
                    </a:solidFill>
                  </a:tcPr>
                </a:tc>
                <a:extLst>
                  <a:ext uri="{0D108BD9-81ED-4DB2-BD59-A6C34878D82A}">
                    <a16:rowId xmlns:a16="http://schemas.microsoft.com/office/drawing/2014/main" val="2032417308"/>
                  </a:ext>
                </a:extLst>
              </a:tr>
              <a:tr h="315799">
                <a:tc>
                  <a:txBody>
                    <a:bodyPr/>
                    <a:lstStyle/>
                    <a:p>
                      <a:pPr algn="l"/>
                      <a:r>
                        <a:rPr lang="en-US" sz="1050" b="1" dirty="0">
                          <a:latin typeface="Arial" panose="020B0604020202020204" pitchFamily="34" charset="0"/>
                          <a:cs typeface="Arial" panose="020B0604020202020204" pitchFamily="34" charset="0"/>
                        </a:rPr>
                        <a:t>Prediabetes or glucose intolerance</a:t>
                      </a:r>
                    </a:p>
                  </a:txBody>
                  <a:tcPr anchor="ctr">
                    <a:solidFill>
                      <a:schemeClr val="bg1">
                        <a:lumMod val="95000"/>
                      </a:schemeClr>
                    </a:solidFill>
                  </a:tcPr>
                </a:tc>
                <a:tc>
                  <a:txBody>
                    <a:bodyPr/>
                    <a:lstStyle/>
                    <a:p>
                      <a:pPr algn="l"/>
                      <a:r>
                        <a:rPr lang="en-US" sz="1050" b="0" i="0" u="none" strike="noStrike" kern="1200" baseline="0" dirty="0">
                          <a:solidFill>
                            <a:schemeClr val="dk1"/>
                          </a:solidFill>
                          <a:latin typeface="Arial" panose="020B0604020202020204" pitchFamily="34" charset="0"/>
                          <a:ea typeface="+mn-ea"/>
                          <a:cs typeface="Arial" panose="020B0604020202020204" pitchFamily="34" charset="0"/>
                        </a:rPr>
                        <a:t>Part of metabolic syndrome associated with greater risk</a:t>
                      </a:r>
                      <a:endParaRPr lang="en-US" sz="1050" dirty="0">
                        <a:latin typeface="Arial" panose="020B0604020202020204" pitchFamily="34" charset="0"/>
                        <a:cs typeface="Arial" panose="020B0604020202020204" pitchFamily="34" charset="0"/>
                      </a:endParaRPr>
                    </a:p>
                  </a:txBody>
                  <a:tcPr anchor="ctr">
                    <a:solidFill>
                      <a:schemeClr val="bg1">
                        <a:lumMod val="95000"/>
                      </a:schemeClr>
                    </a:solidFill>
                  </a:tcPr>
                </a:tc>
                <a:extLst>
                  <a:ext uri="{0D108BD9-81ED-4DB2-BD59-A6C34878D82A}">
                    <a16:rowId xmlns:a16="http://schemas.microsoft.com/office/drawing/2014/main" val="1580613256"/>
                  </a:ext>
                </a:extLst>
              </a:tr>
              <a:tr h="315799">
                <a:tc>
                  <a:txBody>
                    <a:bodyPr/>
                    <a:lstStyle/>
                    <a:p>
                      <a:pPr algn="l"/>
                      <a:r>
                        <a:rPr lang="en-US" sz="1050" b="1" dirty="0">
                          <a:latin typeface="Arial" panose="020B0604020202020204" pitchFamily="34" charset="0"/>
                          <a:cs typeface="Arial" panose="020B0604020202020204" pitchFamily="34" charset="0"/>
                        </a:rPr>
                        <a:t>Smoking</a:t>
                      </a:r>
                    </a:p>
                  </a:txBody>
                  <a:tcPr anchor="ctr">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050" b="0" i="0" u="none" strike="noStrike" kern="1200" baseline="0" dirty="0">
                          <a:solidFill>
                            <a:schemeClr val="dk1"/>
                          </a:solidFill>
                          <a:latin typeface="Arial" panose="020B0604020202020204" pitchFamily="34" charset="0"/>
                          <a:ea typeface="+mn-ea"/>
                          <a:cs typeface="Arial" panose="020B0604020202020204" pitchFamily="34" charset="0"/>
                        </a:rPr>
                        <a:t>Increase risk of aggressive disease including recurrence and mortality</a:t>
                      </a:r>
                      <a:endParaRPr lang="en-US" sz="105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9085892"/>
                  </a:ext>
                </a:extLst>
              </a:tr>
            </a:tbl>
          </a:graphicData>
        </a:graphic>
      </p:graphicFrame>
      <p:sp>
        <p:nvSpPr>
          <p:cNvPr id="9" name="TextBox 8">
            <a:extLst>
              <a:ext uri="{FF2B5EF4-FFF2-40B4-BE49-F238E27FC236}">
                <a16:creationId xmlns:a16="http://schemas.microsoft.com/office/drawing/2014/main" id="{4E8048A5-D81D-BF43-8E32-7D63FF04CC28}"/>
              </a:ext>
            </a:extLst>
          </p:cNvPr>
          <p:cNvSpPr txBox="1"/>
          <p:nvPr/>
        </p:nvSpPr>
        <p:spPr>
          <a:xfrm>
            <a:off x="100013" y="6441663"/>
            <a:ext cx="387667" cy="261610"/>
          </a:xfrm>
          <a:prstGeom prst="rect">
            <a:avLst/>
          </a:prstGeom>
          <a:noFill/>
        </p:spPr>
        <p:txBody>
          <a:bodyPr wrap="square" rtlCol="0">
            <a:spAutoFit/>
          </a:bodyPr>
          <a:lstStyle/>
          <a:p>
            <a:pPr algn="ctr"/>
            <a:fld id="{C4A4CFE6-E8D8-5D4D-AB7C-47703D32433E}" type="slidenum">
              <a:rPr lang="en-US" sz="1100" smtClean="0">
                <a:solidFill>
                  <a:srgbClr val="00407F"/>
                </a:solidFill>
              </a:rPr>
              <a:t>7</a:t>
            </a:fld>
            <a:endParaRPr lang="en-US" sz="1100" dirty="0">
              <a:solidFill>
                <a:srgbClr val="00407F"/>
              </a:solidFill>
            </a:endParaRPr>
          </a:p>
        </p:txBody>
      </p:sp>
    </p:spTree>
    <p:extLst>
      <p:ext uri="{BB962C8B-B14F-4D97-AF65-F5344CB8AC3E}">
        <p14:creationId xmlns:p14="http://schemas.microsoft.com/office/powerpoint/2010/main" val="3025984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11D9EF1-01E5-4CA8-8A83-68C935FF409D}"/>
              </a:ext>
            </a:extLst>
          </p:cNvPr>
          <p:cNvSpPr/>
          <p:nvPr/>
        </p:nvSpPr>
        <p:spPr>
          <a:xfrm>
            <a:off x="603563" y="2217342"/>
            <a:ext cx="7672712" cy="1165921"/>
          </a:xfrm>
          <a:prstGeom prst="rect">
            <a:avLst/>
          </a:prstGeom>
          <a:solidFill>
            <a:srgbClr val="E6F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0AB4F6D0-7A83-C641-B632-77436B636F14}"/>
              </a:ext>
            </a:extLst>
          </p:cNvPr>
          <p:cNvGrpSpPr/>
          <p:nvPr/>
        </p:nvGrpSpPr>
        <p:grpSpPr>
          <a:xfrm>
            <a:off x="1395629" y="1445422"/>
            <a:ext cx="7403298" cy="532259"/>
            <a:chOff x="678184" y="5293936"/>
            <a:chExt cx="8120743" cy="532259"/>
          </a:xfrm>
        </p:grpSpPr>
        <p:sp>
          <p:nvSpPr>
            <p:cNvPr id="18" name="Rectangle 17">
              <a:extLst>
                <a:ext uri="{FF2B5EF4-FFF2-40B4-BE49-F238E27FC236}">
                  <a16:creationId xmlns:a16="http://schemas.microsoft.com/office/drawing/2014/main" id="{37B4B519-8487-2441-B2DF-D3B8BCF38B53}"/>
                </a:ext>
              </a:extLst>
            </p:cNvPr>
            <p:cNvSpPr/>
            <p:nvPr/>
          </p:nvSpPr>
          <p:spPr>
            <a:xfrm>
              <a:off x="678184" y="5293936"/>
              <a:ext cx="8021084" cy="512833"/>
            </a:xfrm>
            <a:prstGeom prst="rect">
              <a:avLst/>
            </a:prstGeom>
            <a:solidFill>
              <a:srgbClr val="00CAFF">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BECF97F9-128B-5C48-B532-A50E1ADE9FA4}"/>
                </a:ext>
              </a:extLst>
            </p:cNvPr>
            <p:cNvSpPr/>
            <p:nvPr/>
          </p:nvSpPr>
          <p:spPr bwMode="auto">
            <a:xfrm>
              <a:off x="678184" y="5498982"/>
              <a:ext cx="8120743" cy="323166"/>
            </a:xfrm>
            <a:prstGeom prst="rect">
              <a:avLst/>
            </a:prstGeom>
            <a:no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spcBef>
                  <a:spcPts val="1200"/>
                </a:spcBef>
              </a:pPr>
              <a:r>
                <a:rPr lang="en-US" sz="1400" b="1" dirty="0">
                  <a:solidFill>
                    <a:srgbClr val="00407F"/>
                  </a:solidFill>
                  <a:latin typeface="Arial" panose="020B0604020202020204" pitchFamily="34" charset="0"/>
                  <a:cs typeface="Arial" panose="020B0604020202020204" pitchFamily="34" charset="0"/>
                </a:rPr>
                <a:t>Baseline and regular blood pressure (BP), weight, fasting glucose, </a:t>
              </a:r>
              <a:br>
                <a:rPr lang="en-US" sz="1400" b="1" dirty="0">
                  <a:solidFill>
                    <a:srgbClr val="00407F"/>
                  </a:solidFill>
                  <a:latin typeface="Arial" panose="020B0604020202020204" pitchFamily="34" charset="0"/>
                  <a:cs typeface="Arial" panose="020B0604020202020204" pitchFamily="34" charset="0"/>
                </a:rPr>
              </a:br>
              <a:r>
                <a:rPr lang="en-US" sz="1400" b="1" dirty="0">
                  <a:solidFill>
                    <a:srgbClr val="00407F"/>
                  </a:solidFill>
                  <a:latin typeface="Arial" panose="020B0604020202020204" pitchFamily="34" charset="0"/>
                  <a:cs typeface="Arial" panose="020B0604020202020204" pitchFamily="34" charset="0"/>
                </a:rPr>
                <a:t>and lipid profile levels should be measured</a:t>
              </a:r>
              <a:r>
                <a:rPr lang="en-US" sz="1400" b="1" baseline="30000" dirty="0">
                  <a:solidFill>
                    <a:srgbClr val="00407F"/>
                  </a:solidFill>
                  <a:latin typeface="Arial" panose="020B0604020202020204" pitchFamily="34" charset="0"/>
                  <a:cs typeface="Arial" panose="020B0604020202020204" pitchFamily="34" charset="0"/>
                </a:rPr>
                <a:t>1,2</a:t>
              </a:r>
              <a:r>
                <a:rPr lang="en-US" sz="1400" b="1" dirty="0">
                  <a:solidFill>
                    <a:srgbClr val="00407F"/>
                  </a:solidFill>
                  <a:latin typeface="Arial" panose="020B0604020202020204" pitchFamily="34" charset="0"/>
                  <a:cs typeface="Arial" panose="020B0604020202020204" pitchFamily="34" charset="0"/>
                </a:rPr>
                <a:t>:</a:t>
              </a:r>
            </a:p>
            <a:p>
              <a:pPr algn="ctr"/>
              <a:endParaRPr lang="en-US" sz="1400" b="1" dirty="0">
                <a:solidFill>
                  <a:srgbClr val="00407F"/>
                </a:solidFill>
                <a:latin typeface="Arial" panose="020B0604020202020204" pitchFamily="34" charset="0"/>
                <a:cs typeface="Arial" panose="020B0604020202020204" pitchFamily="34" charset="0"/>
              </a:endParaRPr>
            </a:p>
          </p:txBody>
        </p:sp>
        <p:cxnSp>
          <p:nvCxnSpPr>
            <p:cNvPr id="22" name="Straight Connector 21">
              <a:extLst>
                <a:ext uri="{FF2B5EF4-FFF2-40B4-BE49-F238E27FC236}">
                  <a16:creationId xmlns:a16="http://schemas.microsoft.com/office/drawing/2014/main" id="{2B26A692-0A7A-864D-9407-F140972B65CA}"/>
                </a:ext>
              </a:extLst>
            </p:cNvPr>
            <p:cNvCxnSpPr>
              <a:cxnSpLocks/>
            </p:cNvCxnSpPr>
            <p:nvPr/>
          </p:nvCxnSpPr>
          <p:spPr>
            <a:xfrm flipV="1">
              <a:off x="678184" y="5293936"/>
              <a:ext cx="8021085" cy="25777"/>
            </a:xfrm>
            <a:prstGeom prst="line">
              <a:avLst/>
            </a:prstGeom>
            <a:ln w="9525">
              <a:solidFill>
                <a:srgbClr val="00FD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FBFC61A-41E3-5949-BF3E-77E8B209E2A9}"/>
                </a:ext>
              </a:extLst>
            </p:cNvPr>
            <p:cNvCxnSpPr>
              <a:cxnSpLocks/>
            </p:cNvCxnSpPr>
            <p:nvPr/>
          </p:nvCxnSpPr>
          <p:spPr>
            <a:xfrm flipV="1">
              <a:off x="678184" y="5805533"/>
              <a:ext cx="8021085" cy="20662"/>
            </a:xfrm>
            <a:prstGeom prst="line">
              <a:avLst/>
            </a:prstGeom>
            <a:ln w="9525">
              <a:solidFill>
                <a:srgbClr val="00FDFF"/>
              </a:solidFill>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7AA413FC-B723-4A73-8DD8-D1C5FD3CA08B}"/>
              </a:ext>
            </a:extLst>
          </p:cNvPr>
          <p:cNvSpPr txBox="1"/>
          <p:nvPr/>
        </p:nvSpPr>
        <p:spPr>
          <a:xfrm>
            <a:off x="266482" y="2482570"/>
            <a:ext cx="3449855" cy="1077218"/>
          </a:xfrm>
          <a:prstGeom prst="rect">
            <a:avLst/>
          </a:prstGeom>
          <a:noFill/>
        </p:spPr>
        <p:txBody>
          <a:bodyPr wrap="none" lIns="0" tIns="0" rIns="0" bIns="0" rtlCol="0">
            <a:spAutoFit/>
          </a:bodyPr>
          <a:lstStyle/>
          <a:p>
            <a:pPr marL="804863" lvl="2" indent="-174625" algn="l">
              <a:buClr>
                <a:srgbClr val="1F497D"/>
              </a:buClr>
              <a:buFont typeface="Wingdings" pitchFamily="2" charset="2"/>
              <a:buChar char="§"/>
            </a:pPr>
            <a:r>
              <a:rPr lang="en-US" sz="1400" dirty="0">
                <a:solidFill>
                  <a:srgbClr val="000000"/>
                </a:solidFill>
              </a:rPr>
              <a:t>History of myocardial infarction (MI)</a:t>
            </a:r>
          </a:p>
          <a:p>
            <a:pPr marL="804863" lvl="2" indent="-174625" algn="l">
              <a:buClr>
                <a:srgbClr val="1F497D"/>
              </a:buClr>
              <a:buFont typeface="Wingdings" pitchFamily="2" charset="2"/>
              <a:buChar char="§"/>
            </a:pPr>
            <a:r>
              <a:rPr lang="en-US" sz="1400" dirty="0">
                <a:solidFill>
                  <a:srgbClr val="000000"/>
                </a:solidFill>
              </a:rPr>
              <a:t>History of cerebrovascular events</a:t>
            </a:r>
          </a:p>
          <a:p>
            <a:pPr marL="804863" lvl="2" indent="-174625" algn="l">
              <a:buClr>
                <a:srgbClr val="1F497D"/>
              </a:buClr>
              <a:buFont typeface="Wingdings" pitchFamily="2" charset="2"/>
              <a:buChar char="§"/>
            </a:pPr>
            <a:r>
              <a:rPr lang="en-US" sz="1400" dirty="0">
                <a:solidFill>
                  <a:srgbClr val="000000"/>
                </a:solidFill>
              </a:rPr>
              <a:t>Congestive heart failure</a:t>
            </a:r>
          </a:p>
          <a:p>
            <a:pPr marL="804863" lvl="2" indent="-174625" algn="l">
              <a:buClr>
                <a:srgbClr val="1F497D"/>
              </a:buClr>
              <a:buFont typeface="Wingdings" pitchFamily="2" charset="2"/>
              <a:buChar char="§"/>
            </a:pPr>
            <a:r>
              <a:rPr lang="en-US" sz="1400" dirty="0">
                <a:solidFill>
                  <a:srgbClr val="000000"/>
                </a:solidFill>
              </a:rPr>
              <a:t>Peripheral arterial disease</a:t>
            </a:r>
          </a:p>
          <a:p>
            <a:pPr marL="171450" indent="-171450" algn="l">
              <a:buClr>
                <a:srgbClr val="1F497D"/>
              </a:buClr>
              <a:buFont typeface="Wingdings" pitchFamily="2" charset="2"/>
              <a:buChar char="§"/>
            </a:pPr>
            <a:endParaRPr lang="en-US" sz="1400" dirty="0">
              <a:latin typeface="+mn-lt"/>
            </a:endParaRPr>
          </a:p>
        </p:txBody>
      </p:sp>
      <p:sp>
        <p:nvSpPr>
          <p:cNvPr id="2" name="Title 1">
            <a:extLst>
              <a:ext uri="{FF2B5EF4-FFF2-40B4-BE49-F238E27FC236}">
                <a16:creationId xmlns:a16="http://schemas.microsoft.com/office/drawing/2014/main" id="{6C12B5D4-EA4B-4482-8D84-4EC21887B1F8}"/>
              </a:ext>
            </a:extLst>
          </p:cNvPr>
          <p:cNvSpPr>
            <a:spLocks noGrp="1"/>
          </p:cNvSpPr>
          <p:nvPr>
            <p:ph type="title"/>
          </p:nvPr>
        </p:nvSpPr>
        <p:spPr>
          <a:xfrm>
            <a:off x="594418" y="204416"/>
            <a:ext cx="7886700" cy="1071536"/>
          </a:xfrm>
        </p:spPr>
        <p:txBody>
          <a:bodyPr>
            <a:noAutofit/>
          </a:bodyPr>
          <a:lstStyle/>
          <a:p>
            <a:pPr>
              <a:lnSpc>
                <a:spcPts val="3040"/>
              </a:lnSpc>
            </a:pPr>
            <a:r>
              <a:rPr lang="en-US" sz="2400" dirty="0">
                <a:latin typeface="Arial" panose="020B0604020202020204" pitchFamily="34" charset="0"/>
                <a:cs typeface="Arial" panose="020B0604020202020204" pitchFamily="34" charset="0"/>
              </a:rPr>
              <a:t>CVD Risk Mitigations and Recommended Management for Men on ADT Treatment</a:t>
            </a:r>
          </a:p>
        </p:txBody>
      </p:sp>
      <p:sp>
        <p:nvSpPr>
          <p:cNvPr id="47" name="Text Box 8">
            <a:extLst>
              <a:ext uri="{FF2B5EF4-FFF2-40B4-BE49-F238E27FC236}">
                <a16:creationId xmlns:a16="http://schemas.microsoft.com/office/drawing/2014/main" id="{5C483D64-D233-421A-BB92-79B8A0ACA57A}"/>
              </a:ext>
            </a:extLst>
          </p:cNvPr>
          <p:cNvSpPr txBox="1">
            <a:spLocks noChangeArrowheads="1"/>
          </p:cNvSpPr>
          <p:nvPr/>
        </p:nvSpPr>
        <p:spPr bwMode="auto">
          <a:xfrm>
            <a:off x="631802" y="5288576"/>
            <a:ext cx="8229169" cy="715526"/>
          </a:xfrm>
          <a:prstGeom prst="rect">
            <a:avLst/>
          </a:prstGeom>
          <a:noFill/>
          <a:ln w="9525">
            <a:noFill/>
            <a:miter lim="800000"/>
            <a:headEnd/>
            <a:tailEnd/>
          </a:ln>
        </p:spPr>
        <p:txBody>
          <a:bodyPr lIns="0" tIns="0" rIns="0" bIns="0" anchor="b" anchorCtr="0"/>
          <a:lstStyle/>
          <a:p>
            <a:pPr marL="57150"/>
            <a:r>
              <a:rPr lang="en-US" sz="700" dirty="0">
                <a:solidFill>
                  <a:srgbClr val="000000"/>
                </a:solidFill>
                <a:latin typeface="Arial" panose="020B0604020202020204" pitchFamily="34" charset="0"/>
                <a:cs typeface="Arial" panose="020B0604020202020204" pitchFamily="34" charset="0"/>
              </a:rPr>
              <a:t>ADT, androgen deprivation therapy; CVD, cardiovascular disease; HDL, high-density lipoproteins.</a:t>
            </a:r>
          </a:p>
          <a:p>
            <a:pPr marL="57150"/>
            <a:r>
              <a:rPr lang="en-US" sz="700" b="1" dirty="0">
                <a:latin typeface="Arial" panose="020B0604020202020204" pitchFamily="34" charset="0"/>
                <a:cs typeface="Arial" panose="020B0604020202020204" pitchFamily="34" charset="0"/>
              </a:rPr>
              <a:t>References:</a:t>
            </a:r>
            <a:r>
              <a:rPr lang="en-US" sz="700" dirty="0">
                <a:latin typeface="Arial" panose="020B0604020202020204" pitchFamily="34" charset="0"/>
                <a:cs typeface="Arial" panose="020B0604020202020204" pitchFamily="34" charset="0"/>
              </a:rPr>
              <a:t> </a:t>
            </a:r>
            <a:r>
              <a:rPr lang="en-US" sz="700" b="1" dirty="0">
                <a:latin typeface="Arial" panose="020B0604020202020204" pitchFamily="34" charset="0"/>
                <a:cs typeface="Arial" panose="020B0604020202020204" pitchFamily="34" charset="0"/>
              </a:rPr>
              <a:t>1. </a:t>
            </a:r>
            <a:r>
              <a:rPr lang="fr-FR" sz="700" dirty="0" err="1">
                <a:latin typeface="Arial" panose="020B0604020202020204" pitchFamily="34" charset="0"/>
                <a:cs typeface="Arial" panose="020B0604020202020204" pitchFamily="34" charset="0"/>
              </a:rPr>
              <a:t>Rhee</a:t>
            </a:r>
            <a:r>
              <a:rPr lang="fr-FR" sz="700" dirty="0">
                <a:latin typeface="Arial" panose="020B0604020202020204" pitchFamily="34" charset="0"/>
                <a:cs typeface="Arial" panose="020B0604020202020204" pitchFamily="34" charset="0"/>
              </a:rPr>
              <a:t> H et al. </a:t>
            </a:r>
            <a:r>
              <a:rPr lang="fr-FR" sz="700" i="1" dirty="0">
                <a:latin typeface="Arial" panose="020B0604020202020204" pitchFamily="34" charset="0"/>
                <a:cs typeface="Arial" panose="020B0604020202020204" pitchFamily="34" charset="0"/>
              </a:rPr>
              <a:t>BJU Int. </a:t>
            </a:r>
            <a:r>
              <a:rPr lang="fr-FR" sz="700" dirty="0">
                <a:latin typeface="Arial" panose="020B0604020202020204" pitchFamily="34" charset="0"/>
                <a:cs typeface="Arial" panose="020B0604020202020204" pitchFamily="34" charset="0"/>
              </a:rPr>
              <a:t>2015;115 </a:t>
            </a:r>
            <a:r>
              <a:rPr lang="fr-FR" sz="700" dirty="0" err="1">
                <a:latin typeface="Arial" panose="020B0604020202020204" pitchFamily="34" charset="0"/>
                <a:cs typeface="Arial" panose="020B0604020202020204" pitchFamily="34" charset="0"/>
              </a:rPr>
              <a:t>Suppl</a:t>
            </a:r>
            <a:r>
              <a:rPr lang="fr-FR" sz="700" dirty="0">
                <a:latin typeface="Arial" panose="020B0604020202020204" pitchFamily="34" charset="0"/>
                <a:cs typeface="Arial" panose="020B0604020202020204" pitchFamily="34" charset="0"/>
              </a:rPr>
              <a:t> 5:3-13. </a:t>
            </a:r>
            <a:r>
              <a:rPr lang="fr-FR" sz="700" b="1" dirty="0">
                <a:latin typeface="Arial" panose="020B0604020202020204" pitchFamily="34" charset="0"/>
                <a:cs typeface="Arial" panose="020B0604020202020204" pitchFamily="34" charset="0"/>
              </a:rPr>
              <a:t>2. </a:t>
            </a:r>
            <a:r>
              <a:rPr lang="it-IT" sz="700" dirty="0" err="1">
                <a:latin typeface="Arial" panose="020B0604020202020204" pitchFamily="34" charset="0"/>
                <a:cs typeface="Arial" panose="020B0604020202020204" pitchFamily="34" charset="0"/>
              </a:rPr>
              <a:t>Guan</a:t>
            </a:r>
            <a:r>
              <a:rPr lang="it-IT" sz="700" dirty="0">
                <a:latin typeface="Arial" panose="020B0604020202020204" pitchFamily="34" charset="0"/>
                <a:cs typeface="Arial" panose="020B0604020202020204" pitchFamily="34" charset="0"/>
              </a:rPr>
              <a:t> </a:t>
            </a:r>
            <a:r>
              <a:rPr lang="it-IT" sz="700" dirty="0" err="1">
                <a:latin typeface="Arial" panose="020B0604020202020204" pitchFamily="34" charset="0"/>
                <a:cs typeface="Arial" panose="020B0604020202020204" pitchFamily="34" charset="0"/>
              </a:rPr>
              <a:t>J</a:t>
            </a:r>
            <a:r>
              <a:rPr lang="it-IT" sz="700" dirty="0">
                <a:latin typeface="Arial" panose="020B0604020202020204" pitchFamily="34" charset="0"/>
                <a:cs typeface="Arial" panose="020B0604020202020204" pitchFamily="34" charset="0"/>
              </a:rPr>
              <a:t> et al. </a:t>
            </a:r>
            <a:r>
              <a:rPr lang="it-IT" sz="700" i="1" dirty="0" err="1">
                <a:latin typeface="Arial" panose="020B0604020202020204" pitchFamily="34" charset="0"/>
                <a:cs typeface="Arial" panose="020B0604020202020204" pitchFamily="34" charset="0"/>
              </a:rPr>
              <a:t>Circulation</a:t>
            </a:r>
            <a:r>
              <a:rPr lang="it-IT" sz="700" dirty="0">
                <a:latin typeface="Arial" panose="020B0604020202020204" pitchFamily="34" charset="0"/>
                <a:cs typeface="Arial" panose="020B0604020202020204" pitchFamily="34" charset="0"/>
              </a:rPr>
              <a:t>. 2015;132(18):e218-220. </a:t>
            </a:r>
            <a:endParaRPr lang="en-US" sz="700" dirty="0">
              <a:solidFill>
                <a:srgbClr val="000000"/>
              </a:solidFill>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0D85F7B3-7D28-2641-B26F-1C9E61FC5E73}"/>
              </a:ext>
            </a:extLst>
          </p:cNvPr>
          <p:cNvSpPr txBox="1"/>
          <p:nvPr/>
        </p:nvSpPr>
        <p:spPr>
          <a:xfrm>
            <a:off x="603562" y="2201963"/>
            <a:ext cx="7121390" cy="3406061"/>
          </a:xfrm>
          <a:prstGeom prst="rect">
            <a:avLst/>
          </a:prstGeom>
          <a:noFill/>
        </p:spPr>
        <p:txBody>
          <a:bodyPr wrap="square" rtlCol="0">
            <a:spAutoFit/>
          </a:bodyPr>
          <a:lstStyle>
            <a:defPPr>
              <a:defRPr lang="en-US"/>
            </a:defPPr>
            <a:lvl1pPr marL="171450" indent="-171450" algn="l">
              <a:buClr>
                <a:srgbClr val="000000"/>
              </a:buClr>
              <a:buFont typeface="Arial" panose="020B0604020202020204" pitchFamily="34" charset="0"/>
              <a:buChar char="•"/>
              <a:defRPr sz="1050">
                <a:solidFill>
                  <a:srgbClr val="000000"/>
                </a:solidFill>
                <a:latin typeface="+mn-lt"/>
              </a:defRPr>
            </a:lvl1pPr>
          </a:lstStyle>
          <a:p>
            <a:pPr marL="209550" indent="-209550">
              <a:spcBef>
                <a:spcPts val="600"/>
              </a:spcBef>
              <a:spcAft>
                <a:spcPts val="0"/>
              </a:spcAft>
              <a:buClr>
                <a:srgbClr val="1F497D"/>
              </a:buClr>
              <a:buBlip>
                <a:blip r:embed="rId3"/>
              </a:buBlip>
            </a:pPr>
            <a:r>
              <a:rPr lang="en-US" sz="1400" b="1" dirty="0">
                <a:cs typeface="Arial" panose="020B0604020202020204" pitchFamily="34" charset="0"/>
              </a:rPr>
              <a:t>Patient awareness about signs and symptoms of CVD:</a:t>
            </a:r>
          </a:p>
          <a:p>
            <a:pPr>
              <a:spcBef>
                <a:spcPts val="200"/>
              </a:spcBef>
              <a:spcAft>
                <a:spcPts val="200"/>
              </a:spcAft>
              <a:buClr>
                <a:srgbClr val="1F497D"/>
              </a:buClr>
            </a:pPr>
            <a:endParaRPr lang="en-US" sz="1400" b="1" dirty="0">
              <a:cs typeface="Arial" panose="020B0604020202020204" pitchFamily="34" charset="0"/>
            </a:endParaRPr>
          </a:p>
          <a:p>
            <a:pPr marL="0" indent="0">
              <a:spcBef>
                <a:spcPts val="200"/>
              </a:spcBef>
              <a:spcAft>
                <a:spcPts val="800"/>
              </a:spcAft>
              <a:buClr>
                <a:srgbClr val="1F497D"/>
              </a:buClr>
              <a:buNone/>
            </a:pPr>
            <a:endParaRPr lang="en-US" sz="1400" dirty="0">
              <a:cs typeface="Arial" panose="020B0604020202020204" pitchFamily="34" charset="0"/>
            </a:endParaRPr>
          </a:p>
          <a:p>
            <a:pPr marL="0" indent="0">
              <a:spcBef>
                <a:spcPts val="200"/>
              </a:spcBef>
              <a:spcAft>
                <a:spcPts val="800"/>
              </a:spcAft>
              <a:buClr>
                <a:srgbClr val="1F497D"/>
              </a:buClr>
              <a:buNone/>
            </a:pPr>
            <a:endParaRPr lang="en-US" sz="1400" dirty="0">
              <a:cs typeface="Arial" panose="020B0604020202020204" pitchFamily="34" charset="0"/>
            </a:endParaRPr>
          </a:p>
          <a:p>
            <a:pPr marL="209550" indent="-209550">
              <a:spcBef>
                <a:spcPts val="200"/>
              </a:spcBef>
              <a:buClr>
                <a:srgbClr val="1F497D"/>
              </a:buClr>
              <a:buBlip>
                <a:blip r:embed="rId3"/>
              </a:buBlip>
            </a:pPr>
            <a:r>
              <a:rPr lang="en-US" sz="1400" b="1" dirty="0">
                <a:cs typeface="Arial" panose="020B0604020202020204" pitchFamily="34" charset="0"/>
              </a:rPr>
              <a:t>Frequent monitoring of BP, blood glucose, lipid profile:</a:t>
            </a:r>
          </a:p>
          <a:p>
            <a:pPr marL="392113" lvl="1" indent="-182563" algn="l">
              <a:buClr>
                <a:srgbClr val="1F497D"/>
              </a:buClr>
              <a:buFont typeface="System Font Regular"/>
              <a:buChar char="–"/>
            </a:pPr>
            <a:r>
              <a:rPr lang="en-US" sz="1400" dirty="0">
                <a:solidFill>
                  <a:srgbClr val="000000"/>
                </a:solidFill>
                <a:cs typeface="Arial" panose="020B0604020202020204" pitchFamily="34" charset="0"/>
              </a:rPr>
              <a:t>BP &lt;130/80 mm Hg</a:t>
            </a:r>
          </a:p>
          <a:p>
            <a:pPr marL="209550" indent="-209550">
              <a:spcBef>
                <a:spcPts val="600"/>
              </a:spcBef>
              <a:spcAft>
                <a:spcPts val="0"/>
              </a:spcAft>
              <a:buClr>
                <a:srgbClr val="1F497D"/>
              </a:buClr>
              <a:buBlip>
                <a:blip r:embed="rId3"/>
              </a:buBlip>
            </a:pPr>
            <a:r>
              <a:rPr lang="en-US" sz="1400" b="1" dirty="0">
                <a:cs typeface="Arial" panose="020B0604020202020204" pitchFamily="34" charset="0"/>
              </a:rPr>
              <a:t>Maintain optimal blood glucose level</a:t>
            </a:r>
          </a:p>
          <a:p>
            <a:pPr marL="401638" lvl="1" indent="-201613" algn="l">
              <a:spcAft>
                <a:spcPts val="0"/>
              </a:spcAft>
              <a:buClr>
                <a:srgbClr val="1F497D"/>
              </a:buClr>
              <a:buFont typeface="System Font Regular"/>
              <a:buChar char="–"/>
            </a:pPr>
            <a:r>
              <a:rPr lang="en-US" sz="1400" dirty="0">
                <a:solidFill>
                  <a:srgbClr val="000000"/>
                </a:solidFill>
                <a:cs typeface="Arial" panose="020B0604020202020204" pitchFamily="34" charset="0"/>
              </a:rPr>
              <a:t>Aim for hemoglobin A</a:t>
            </a:r>
            <a:r>
              <a:rPr lang="en-US" sz="1400" baseline="-25000" dirty="0">
                <a:solidFill>
                  <a:srgbClr val="000000"/>
                </a:solidFill>
                <a:cs typeface="Arial" panose="020B0604020202020204" pitchFamily="34" charset="0"/>
              </a:rPr>
              <a:t>1C</a:t>
            </a:r>
            <a:r>
              <a:rPr lang="en-US" sz="1400" dirty="0">
                <a:solidFill>
                  <a:srgbClr val="000000"/>
                </a:solidFill>
                <a:cs typeface="Arial" panose="020B0604020202020204" pitchFamily="34" charset="0"/>
              </a:rPr>
              <a:t> (HbA</a:t>
            </a:r>
            <a:r>
              <a:rPr lang="en-US" sz="1400" baseline="-25000" dirty="0">
                <a:solidFill>
                  <a:srgbClr val="000000"/>
                </a:solidFill>
                <a:cs typeface="Arial" panose="020B0604020202020204" pitchFamily="34" charset="0"/>
              </a:rPr>
              <a:t>1c</a:t>
            </a:r>
            <a:r>
              <a:rPr lang="en-US" sz="1400" dirty="0">
                <a:solidFill>
                  <a:srgbClr val="000000"/>
                </a:solidFill>
                <a:cs typeface="Arial" panose="020B0604020202020204" pitchFamily="34" charset="0"/>
              </a:rPr>
              <a:t>) ≤7%</a:t>
            </a:r>
          </a:p>
          <a:p>
            <a:pPr marL="209550" indent="-209550">
              <a:spcBef>
                <a:spcPts val="600"/>
              </a:spcBef>
              <a:spcAft>
                <a:spcPts val="0"/>
              </a:spcAft>
              <a:buClr>
                <a:srgbClr val="1F497D"/>
              </a:buClr>
              <a:buBlip>
                <a:blip r:embed="rId3"/>
              </a:buBlip>
              <a:tabLst>
                <a:tab pos="227013" algn="l"/>
              </a:tabLst>
            </a:pPr>
            <a:r>
              <a:rPr lang="en-US" sz="1400" b="1" dirty="0">
                <a:cs typeface="Arial" panose="020B0604020202020204" pitchFamily="34" charset="0"/>
              </a:rPr>
              <a:t>Lipid profile: </a:t>
            </a:r>
          </a:p>
          <a:p>
            <a:pPr marL="401638" marR="0" lvl="1" indent="-201613" algn="l">
              <a:spcAft>
                <a:spcPts val="0"/>
              </a:spcAft>
              <a:buClr>
                <a:srgbClr val="1F497D"/>
              </a:buClr>
              <a:buFont typeface="System Font Regular"/>
              <a:buChar char="–"/>
              <a:tabLst>
                <a:tab pos="914400" algn="l"/>
              </a:tabLst>
            </a:pPr>
            <a:r>
              <a:rPr lang="en-US" sz="1400" dirty="0">
                <a:solidFill>
                  <a:srgbClr val="000000"/>
                </a:solidFill>
                <a:cs typeface="Arial" panose="020B0604020202020204" pitchFamily="34" charset="0"/>
              </a:rPr>
              <a:t>Low-density lipoproteins (LDL) &lt;100 mg/dL</a:t>
            </a:r>
          </a:p>
          <a:p>
            <a:pPr marL="401638" marR="0" lvl="1" indent="-201613" algn="l">
              <a:spcAft>
                <a:spcPts val="0"/>
              </a:spcAft>
              <a:buClr>
                <a:srgbClr val="1F497D"/>
              </a:buClr>
              <a:buFont typeface="System Font Regular"/>
              <a:buChar char="–"/>
              <a:tabLst>
                <a:tab pos="914400" algn="l"/>
              </a:tabLst>
            </a:pPr>
            <a:r>
              <a:rPr lang="en-US" sz="1400" dirty="0">
                <a:solidFill>
                  <a:srgbClr val="000000"/>
                </a:solidFill>
                <a:cs typeface="Arial" panose="020B0604020202020204" pitchFamily="34" charset="0"/>
              </a:rPr>
              <a:t>HDL =40 mg/dL or higher</a:t>
            </a:r>
          </a:p>
          <a:p>
            <a:pPr marL="401638" marR="0" lvl="1" indent="-201613" algn="l">
              <a:spcAft>
                <a:spcPts val="0"/>
              </a:spcAft>
              <a:buClr>
                <a:srgbClr val="1F497D"/>
              </a:buClr>
              <a:buFont typeface="System Font Regular"/>
              <a:buChar char="–"/>
              <a:tabLst>
                <a:tab pos="914400" algn="l"/>
              </a:tabLst>
            </a:pPr>
            <a:r>
              <a:rPr lang="en-US" sz="1400" dirty="0">
                <a:solidFill>
                  <a:srgbClr val="000000"/>
                </a:solidFill>
                <a:cs typeface="Arial" panose="020B0604020202020204" pitchFamily="34" charset="0"/>
              </a:rPr>
              <a:t>Triglycerides (TG) &lt;150 mg/dL</a:t>
            </a:r>
          </a:p>
          <a:p>
            <a:pPr marL="401638" marR="0" lvl="1" indent="-201613" algn="l">
              <a:spcAft>
                <a:spcPts val="0"/>
              </a:spcAft>
              <a:buClr>
                <a:srgbClr val="1F497D"/>
              </a:buClr>
              <a:buFont typeface="System Font Regular"/>
              <a:buChar char="–"/>
              <a:tabLst>
                <a:tab pos="914400" algn="l"/>
              </a:tabLst>
            </a:pPr>
            <a:r>
              <a:rPr lang="en-US" sz="1400" dirty="0">
                <a:solidFill>
                  <a:srgbClr val="000000"/>
                </a:solidFill>
                <a:cs typeface="Arial" panose="020B0604020202020204" pitchFamily="34" charset="0"/>
              </a:rPr>
              <a:t>Non-HDL cholesterol &lt;130 mg/dL</a:t>
            </a:r>
          </a:p>
        </p:txBody>
      </p:sp>
      <p:sp>
        <p:nvSpPr>
          <p:cNvPr id="34" name="TextBox 33">
            <a:extLst>
              <a:ext uri="{FF2B5EF4-FFF2-40B4-BE49-F238E27FC236}">
                <a16:creationId xmlns:a16="http://schemas.microsoft.com/office/drawing/2014/main" id="{8359F079-C092-4BA8-963B-C596CF642CCB}"/>
              </a:ext>
            </a:extLst>
          </p:cNvPr>
          <p:cNvSpPr txBox="1"/>
          <p:nvPr/>
        </p:nvSpPr>
        <p:spPr>
          <a:xfrm>
            <a:off x="3453090" y="2482570"/>
            <a:ext cx="3449855" cy="861774"/>
          </a:xfrm>
          <a:prstGeom prst="rect">
            <a:avLst/>
          </a:prstGeom>
          <a:noFill/>
        </p:spPr>
        <p:txBody>
          <a:bodyPr wrap="square" lIns="0" tIns="0" rIns="0" bIns="0" rtlCol="0">
            <a:spAutoFit/>
          </a:bodyPr>
          <a:lstStyle/>
          <a:p>
            <a:pPr marL="804863" lvl="2" indent="-174625" algn="l">
              <a:buClr>
                <a:srgbClr val="1F497D"/>
              </a:buClr>
              <a:buFont typeface="Wingdings" pitchFamily="2" charset="2"/>
              <a:buChar char="§"/>
            </a:pPr>
            <a:r>
              <a:rPr lang="en-US" sz="1400" dirty="0">
                <a:solidFill>
                  <a:srgbClr val="000000"/>
                </a:solidFill>
                <a:cs typeface="Arial" panose="020B0604020202020204" pitchFamily="34" charset="0"/>
              </a:rPr>
              <a:t>Hypertension</a:t>
            </a:r>
          </a:p>
          <a:p>
            <a:pPr marL="804863" lvl="2" indent="-174625" algn="l">
              <a:buClr>
                <a:srgbClr val="1F497D"/>
              </a:buClr>
              <a:buFont typeface="Wingdings" pitchFamily="2" charset="2"/>
              <a:buChar char="§"/>
            </a:pPr>
            <a:r>
              <a:rPr lang="en-US" sz="1400" dirty="0">
                <a:solidFill>
                  <a:srgbClr val="000000"/>
                </a:solidFill>
                <a:cs typeface="Arial" panose="020B0604020202020204" pitchFamily="34" charset="0"/>
              </a:rPr>
              <a:t>Chronic obstructive airway disease</a:t>
            </a:r>
          </a:p>
          <a:p>
            <a:pPr marL="804863" lvl="2" indent="-174625" algn="l">
              <a:buClr>
                <a:srgbClr val="1F497D"/>
              </a:buClr>
              <a:buFont typeface="Wingdings" pitchFamily="2" charset="2"/>
              <a:buChar char="§"/>
            </a:pPr>
            <a:r>
              <a:rPr lang="en-US" sz="1400" dirty="0">
                <a:solidFill>
                  <a:srgbClr val="000000"/>
                </a:solidFill>
                <a:cs typeface="Arial" panose="020B0604020202020204" pitchFamily="34" charset="0"/>
              </a:rPr>
              <a:t>Renal impairment</a:t>
            </a:r>
          </a:p>
          <a:p>
            <a:pPr marL="171450" indent="-171450" algn="l">
              <a:buClr>
                <a:srgbClr val="1F497D"/>
              </a:buClr>
              <a:buFont typeface="Wingdings" pitchFamily="2" charset="2"/>
              <a:buChar char="§"/>
            </a:pPr>
            <a:endParaRPr lang="en-US" sz="1400" dirty="0"/>
          </a:p>
        </p:txBody>
      </p:sp>
      <p:sp>
        <p:nvSpPr>
          <p:cNvPr id="32" name="TextBox 31">
            <a:extLst>
              <a:ext uri="{FF2B5EF4-FFF2-40B4-BE49-F238E27FC236}">
                <a16:creationId xmlns:a16="http://schemas.microsoft.com/office/drawing/2014/main" id="{86525BD9-0FB5-AA4D-A3DD-4249A8076CCF}"/>
              </a:ext>
            </a:extLst>
          </p:cNvPr>
          <p:cNvSpPr txBox="1"/>
          <p:nvPr/>
        </p:nvSpPr>
        <p:spPr>
          <a:xfrm>
            <a:off x="100013" y="6441663"/>
            <a:ext cx="387667" cy="261610"/>
          </a:xfrm>
          <a:prstGeom prst="rect">
            <a:avLst/>
          </a:prstGeom>
          <a:noFill/>
        </p:spPr>
        <p:txBody>
          <a:bodyPr wrap="square" rtlCol="0">
            <a:spAutoFit/>
          </a:bodyPr>
          <a:lstStyle/>
          <a:p>
            <a:pPr algn="ctr"/>
            <a:fld id="{C4A4CFE6-E8D8-5D4D-AB7C-47703D32433E}" type="slidenum">
              <a:rPr lang="en-US" sz="1100" smtClean="0">
                <a:solidFill>
                  <a:srgbClr val="00407F"/>
                </a:solidFill>
              </a:rPr>
              <a:t>8</a:t>
            </a:fld>
            <a:endParaRPr lang="en-US" sz="1100" dirty="0">
              <a:solidFill>
                <a:srgbClr val="00407F"/>
              </a:solidFill>
            </a:endParaRPr>
          </a:p>
        </p:txBody>
      </p:sp>
      <p:grpSp>
        <p:nvGrpSpPr>
          <p:cNvPr id="11" name="Group 10">
            <a:extLst>
              <a:ext uri="{FF2B5EF4-FFF2-40B4-BE49-F238E27FC236}">
                <a16:creationId xmlns:a16="http://schemas.microsoft.com/office/drawing/2014/main" id="{124D5181-C5AD-684E-A508-D71300685EB1}"/>
              </a:ext>
            </a:extLst>
          </p:cNvPr>
          <p:cNvGrpSpPr/>
          <p:nvPr/>
        </p:nvGrpSpPr>
        <p:grpSpPr>
          <a:xfrm>
            <a:off x="694773" y="1386664"/>
            <a:ext cx="585787" cy="646331"/>
            <a:chOff x="748663" y="1971191"/>
            <a:chExt cx="585787" cy="646331"/>
          </a:xfrm>
        </p:grpSpPr>
        <p:sp>
          <p:nvSpPr>
            <p:cNvPr id="35" name="Oval 34">
              <a:extLst>
                <a:ext uri="{FF2B5EF4-FFF2-40B4-BE49-F238E27FC236}">
                  <a16:creationId xmlns:a16="http://schemas.microsoft.com/office/drawing/2014/main" id="{0F474CD1-D9E5-9E4F-A608-C033C0CA684A}"/>
                </a:ext>
              </a:extLst>
            </p:cNvPr>
            <p:cNvSpPr/>
            <p:nvPr/>
          </p:nvSpPr>
          <p:spPr>
            <a:xfrm>
              <a:off x="748663" y="2001464"/>
              <a:ext cx="585787" cy="585787"/>
            </a:xfrm>
            <a:prstGeom prst="ellipse">
              <a:avLst/>
            </a:prstGeom>
            <a:solidFill>
              <a:srgbClr val="0040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5A7EF55-A741-5F4F-BC3C-26407464AC72}"/>
                </a:ext>
              </a:extLst>
            </p:cNvPr>
            <p:cNvSpPr txBox="1"/>
            <p:nvPr/>
          </p:nvSpPr>
          <p:spPr>
            <a:xfrm>
              <a:off x="884280" y="1971191"/>
              <a:ext cx="370545" cy="646331"/>
            </a:xfrm>
            <a:prstGeom prst="rect">
              <a:avLst/>
            </a:prstGeom>
            <a:noFill/>
          </p:spPr>
          <p:txBody>
            <a:bodyPr wrap="square" rtlCol="0">
              <a:spAutoFit/>
            </a:bodyPr>
            <a:lstStyle/>
            <a:p>
              <a:r>
                <a:rPr lang="en-US" sz="3600" dirty="0">
                  <a:solidFill>
                    <a:srgbClr val="00FDFF"/>
                  </a:solidFill>
                  <a:latin typeface="Arial" panose="020B0604020202020204" pitchFamily="34" charset="0"/>
                  <a:cs typeface="Arial" panose="020B0604020202020204" pitchFamily="34" charset="0"/>
                </a:rPr>
                <a:t>!</a:t>
              </a:r>
            </a:p>
          </p:txBody>
        </p:sp>
      </p:grpSp>
      <p:sp>
        <p:nvSpPr>
          <p:cNvPr id="14" name="Rectangle 13">
            <a:extLst>
              <a:ext uri="{FF2B5EF4-FFF2-40B4-BE49-F238E27FC236}">
                <a16:creationId xmlns:a16="http://schemas.microsoft.com/office/drawing/2014/main" id="{C6715C4D-0823-4BAF-9BD8-770ECA1E9C40}"/>
              </a:ext>
            </a:extLst>
          </p:cNvPr>
          <p:cNvSpPr/>
          <p:nvPr/>
        </p:nvSpPr>
        <p:spPr>
          <a:xfrm rot="10800000" flipV="1">
            <a:off x="4652321" y="3845378"/>
            <a:ext cx="4055752" cy="1788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strike="sngStrike" dirty="0">
              <a:solidFill>
                <a:schemeClr val="accent1">
                  <a:lumMod val="50000"/>
                </a:schemeClr>
              </a:solidFill>
              <a:cs typeface="Arial" panose="020B0604020202020204" pitchFamily="34" charset="0"/>
            </a:endParaRPr>
          </a:p>
        </p:txBody>
      </p:sp>
    </p:spTree>
    <p:extLst>
      <p:ext uri="{BB962C8B-B14F-4D97-AF65-F5344CB8AC3E}">
        <p14:creationId xmlns:p14="http://schemas.microsoft.com/office/powerpoint/2010/main" val="1563656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2B5D4-EA4B-4482-8D84-4EC21887B1F8}"/>
              </a:ext>
            </a:extLst>
          </p:cNvPr>
          <p:cNvSpPr>
            <a:spLocks noGrp="1"/>
          </p:cNvSpPr>
          <p:nvPr>
            <p:ph type="title"/>
          </p:nvPr>
        </p:nvSpPr>
        <p:spPr>
          <a:xfrm>
            <a:off x="594418" y="204416"/>
            <a:ext cx="7886700" cy="1071536"/>
          </a:xfrm>
        </p:spPr>
        <p:txBody>
          <a:bodyPr>
            <a:noAutofit/>
          </a:bodyPr>
          <a:lstStyle/>
          <a:p>
            <a:pPr>
              <a:lnSpc>
                <a:spcPts val="3040"/>
              </a:lnSpc>
            </a:pPr>
            <a:r>
              <a:rPr lang="en-US" sz="2400" dirty="0">
                <a:latin typeface="Arial" panose="020B0604020202020204" pitchFamily="34" charset="0"/>
                <a:cs typeface="Arial" panose="020B0604020202020204" pitchFamily="34" charset="0"/>
              </a:rPr>
              <a:t>CVD Risk Mitigations and Recommended Management for Men on ADT Treatment (</a:t>
            </a:r>
            <a:r>
              <a:rPr lang="en-US" sz="2400" dirty="0" err="1">
                <a:latin typeface="Arial" panose="020B0604020202020204" pitchFamily="34" charset="0"/>
                <a:cs typeface="Arial" panose="020B0604020202020204" pitchFamily="34" charset="0"/>
              </a:rPr>
              <a:t>cont</a:t>
            </a:r>
            <a:r>
              <a:rPr lang="en-US" sz="2400" dirty="0">
                <a:latin typeface="Arial" panose="020B0604020202020204" pitchFamily="34" charset="0"/>
                <a:cs typeface="Arial" panose="020B0604020202020204" pitchFamily="34" charset="0"/>
              </a:rPr>
              <a:t>)</a:t>
            </a:r>
          </a:p>
        </p:txBody>
      </p:sp>
      <p:sp>
        <p:nvSpPr>
          <p:cNvPr id="47" name="Text Box 8">
            <a:extLst>
              <a:ext uri="{FF2B5EF4-FFF2-40B4-BE49-F238E27FC236}">
                <a16:creationId xmlns:a16="http://schemas.microsoft.com/office/drawing/2014/main" id="{5C483D64-D233-421A-BB92-79B8A0ACA57A}"/>
              </a:ext>
            </a:extLst>
          </p:cNvPr>
          <p:cNvSpPr txBox="1">
            <a:spLocks noChangeArrowheads="1"/>
          </p:cNvSpPr>
          <p:nvPr/>
        </p:nvSpPr>
        <p:spPr bwMode="auto">
          <a:xfrm>
            <a:off x="685800" y="5405134"/>
            <a:ext cx="8229169" cy="715526"/>
          </a:xfrm>
          <a:prstGeom prst="rect">
            <a:avLst/>
          </a:prstGeom>
          <a:noFill/>
          <a:ln w="9525">
            <a:noFill/>
            <a:miter lim="800000"/>
            <a:headEnd/>
            <a:tailEnd/>
          </a:ln>
        </p:spPr>
        <p:txBody>
          <a:bodyPr lIns="0" tIns="0" rIns="0" bIns="0" anchor="b" anchorCtr="0"/>
          <a:lstStyle/>
          <a:p>
            <a:pPr marL="57150" algn="l">
              <a:spcAft>
                <a:spcPts val="0"/>
              </a:spcAft>
            </a:pPr>
            <a:r>
              <a:rPr lang="en-US" sz="700" dirty="0">
                <a:solidFill>
                  <a:srgbClr val="000000"/>
                </a:solidFill>
                <a:latin typeface="Arial" panose="020B0604020202020204" pitchFamily="34" charset="0"/>
                <a:cs typeface="Arial" panose="020B0604020202020204" pitchFamily="34" charset="0"/>
              </a:rPr>
              <a:t>   </a:t>
            </a:r>
          </a:p>
          <a:p>
            <a:r>
              <a:rPr lang="en-US" sz="700" dirty="0">
                <a:solidFill>
                  <a:srgbClr val="000000"/>
                </a:solidFill>
                <a:latin typeface="Arial" panose="020B0604020202020204" pitchFamily="34" charset="0"/>
                <a:cs typeface="Arial" panose="020B0604020202020204" pitchFamily="34" charset="0"/>
              </a:rPr>
              <a:t>ADT, androgen deprivation therapy; CVD, cardiovascular disease.</a:t>
            </a:r>
          </a:p>
          <a:p>
            <a:r>
              <a:rPr lang="en-US" sz="700" b="1" dirty="0">
                <a:solidFill>
                  <a:srgbClr val="000000"/>
                </a:solidFill>
                <a:latin typeface="Arial" panose="020B0604020202020204" pitchFamily="34" charset="0"/>
                <a:cs typeface="Arial" panose="020B0604020202020204" pitchFamily="34" charset="0"/>
              </a:rPr>
              <a:t>References:</a:t>
            </a:r>
            <a:r>
              <a:rPr lang="en-US" sz="700" dirty="0">
                <a:solidFill>
                  <a:srgbClr val="000000"/>
                </a:solidFill>
                <a:latin typeface="Arial" panose="020B0604020202020204" pitchFamily="34" charset="0"/>
                <a:cs typeface="Arial" panose="020B0604020202020204" pitchFamily="34" charset="0"/>
              </a:rPr>
              <a:t> </a:t>
            </a:r>
            <a:r>
              <a:rPr lang="en-US" sz="700" b="1" dirty="0">
                <a:solidFill>
                  <a:srgbClr val="000000"/>
                </a:solidFill>
                <a:latin typeface="Arial" panose="020B0604020202020204" pitchFamily="34" charset="0"/>
                <a:cs typeface="Arial" panose="020B0604020202020204" pitchFamily="34" charset="0"/>
              </a:rPr>
              <a:t>1. </a:t>
            </a:r>
            <a:r>
              <a:rPr lang="fr-FR" sz="700" dirty="0" err="1">
                <a:solidFill>
                  <a:srgbClr val="000000"/>
                </a:solidFill>
                <a:latin typeface="Arial" panose="020B0604020202020204" pitchFamily="34" charset="0"/>
                <a:cs typeface="Arial" panose="020B0604020202020204" pitchFamily="34" charset="0"/>
              </a:rPr>
              <a:t>Rhee</a:t>
            </a:r>
            <a:r>
              <a:rPr lang="fr-FR" sz="700" dirty="0">
                <a:solidFill>
                  <a:srgbClr val="000000"/>
                </a:solidFill>
                <a:latin typeface="Arial" panose="020B0604020202020204" pitchFamily="34" charset="0"/>
                <a:cs typeface="Arial" panose="020B0604020202020204" pitchFamily="34" charset="0"/>
              </a:rPr>
              <a:t> H et al. </a:t>
            </a:r>
            <a:r>
              <a:rPr lang="fr-FR" sz="700" i="1" dirty="0">
                <a:solidFill>
                  <a:srgbClr val="000000"/>
                </a:solidFill>
                <a:latin typeface="Arial" panose="020B0604020202020204" pitchFamily="34" charset="0"/>
                <a:cs typeface="Arial" panose="020B0604020202020204" pitchFamily="34" charset="0"/>
              </a:rPr>
              <a:t>BJU Int. </a:t>
            </a:r>
            <a:r>
              <a:rPr lang="fr-FR" sz="700" dirty="0">
                <a:solidFill>
                  <a:srgbClr val="000000"/>
                </a:solidFill>
                <a:latin typeface="Arial" panose="020B0604020202020204" pitchFamily="34" charset="0"/>
                <a:cs typeface="Arial" panose="020B0604020202020204" pitchFamily="34" charset="0"/>
              </a:rPr>
              <a:t>2015;115 </a:t>
            </a:r>
            <a:r>
              <a:rPr lang="fr-FR" sz="700" dirty="0" err="1">
                <a:solidFill>
                  <a:srgbClr val="000000"/>
                </a:solidFill>
                <a:latin typeface="Arial" panose="020B0604020202020204" pitchFamily="34" charset="0"/>
                <a:cs typeface="Arial" panose="020B0604020202020204" pitchFamily="34" charset="0"/>
              </a:rPr>
              <a:t>Suppl</a:t>
            </a:r>
            <a:r>
              <a:rPr lang="fr-FR" sz="700" dirty="0">
                <a:solidFill>
                  <a:srgbClr val="000000"/>
                </a:solidFill>
                <a:latin typeface="Arial" panose="020B0604020202020204" pitchFamily="34" charset="0"/>
                <a:cs typeface="Arial" panose="020B0604020202020204" pitchFamily="34" charset="0"/>
              </a:rPr>
              <a:t> 5:3-13. </a:t>
            </a:r>
            <a:r>
              <a:rPr lang="fr-FR" sz="700" b="1" dirty="0">
                <a:solidFill>
                  <a:srgbClr val="000000"/>
                </a:solidFill>
                <a:latin typeface="Arial" panose="020B0604020202020204" pitchFamily="34" charset="0"/>
                <a:cs typeface="Arial" panose="020B0604020202020204" pitchFamily="34" charset="0"/>
              </a:rPr>
              <a:t>2. </a:t>
            </a:r>
            <a:r>
              <a:rPr lang="it-IT" sz="700" dirty="0">
                <a:solidFill>
                  <a:srgbClr val="000000"/>
                </a:solidFill>
                <a:latin typeface="Arial" panose="020B0604020202020204" pitchFamily="34" charset="0"/>
                <a:cs typeface="Arial" panose="020B0604020202020204" pitchFamily="34" charset="0"/>
              </a:rPr>
              <a:t>Guan J et al. </a:t>
            </a:r>
            <a:r>
              <a:rPr lang="it-IT" sz="700" i="1" dirty="0">
                <a:solidFill>
                  <a:srgbClr val="000000"/>
                </a:solidFill>
                <a:latin typeface="Arial" panose="020B0604020202020204" pitchFamily="34" charset="0"/>
                <a:cs typeface="Arial" panose="020B0604020202020204" pitchFamily="34" charset="0"/>
              </a:rPr>
              <a:t>Circulation</a:t>
            </a:r>
            <a:r>
              <a:rPr lang="it-IT" sz="700" dirty="0">
                <a:solidFill>
                  <a:srgbClr val="000000"/>
                </a:solidFill>
                <a:latin typeface="Arial" panose="020B0604020202020204" pitchFamily="34" charset="0"/>
                <a:cs typeface="Arial" panose="020B0604020202020204" pitchFamily="34" charset="0"/>
              </a:rPr>
              <a:t>. 2015;132(18):e218-220. </a:t>
            </a:r>
            <a:r>
              <a:rPr lang="it-IT" sz="700" b="1" dirty="0">
                <a:solidFill>
                  <a:srgbClr val="000000"/>
                </a:solidFill>
                <a:latin typeface="Arial" panose="020B0604020202020204" pitchFamily="34" charset="0"/>
                <a:cs typeface="Arial" panose="020B0604020202020204" pitchFamily="34" charset="0"/>
              </a:rPr>
              <a:t>3. </a:t>
            </a:r>
            <a:r>
              <a:rPr lang="en-US" sz="700" dirty="0">
                <a:solidFill>
                  <a:srgbClr val="000000"/>
                </a:solidFill>
                <a:latin typeface="Arial" panose="020B0604020202020204" pitchFamily="34" charset="0"/>
                <a:cs typeface="Arial" panose="020B0604020202020204" pitchFamily="34" charset="0"/>
              </a:rPr>
              <a:t>Schmitz KH et al. </a:t>
            </a:r>
            <a:r>
              <a:rPr lang="en-US" sz="700" i="1" dirty="0">
                <a:solidFill>
                  <a:srgbClr val="000000"/>
                </a:solidFill>
                <a:latin typeface="Arial" panose="020B0604020202020204" pitchFamily="34" charset="0"/>
                <a:cs typeface="Arial" panose="020B0604020202020204" pitchFamily="34" charset="0"/>
              </a:rPr>
              <a:t>Med Sci Sports </a:t>
            </a:r>
            <a:r>
              <a:rPr lang="en-US" sz="700" i="1" dirty="0" err="1">
                <a:solidFill>
                  <a:srgbClr val="000000"/>
                </a:solidFill>
                <a:latin typeface="Arial" panose="020B0604020202020204" pitchFamily="34" charset="0"/>
                <a:cs typeface="Arial" panose="020B0604020202020204" pitchFamily="34" charset="0"/>
              </a:rPr>
              <a:t>Exerc</a:t>
            </a:r>
            <a:r>
              <a:rPr lang="en-US" sz="700" i="1" dirty="0">
                <a:solidFill>
                  <a:srgbClr val="000000"/>
                </a:solidFill>
                <a:latin typeface="Arial" panose="020B0604020202020204" pitchFamily="34" charset="0"/>
                <a:cs typeface="Arial" panose="020B0604020202020204" pitchFamily="34" charset="0"/>
              </a:rPr>
              <a:t>. </a:t>
            </a:r>
            <a:r>
              <a:rPr lang="en-US" sz="700" dirty="0">
                <a:solidFill>
                  <a:srgbClr val="000000"/>
                </a:solidFill>
                <a:latin typeface="Arial" panose="020B0604020202020204" pitchFamily="34" charset="0"/>
                <a:cs typeface="Arial" panose="020B0604020202020204" pitchFamily="34" charset="0"/>
              </a:rPr>
              <a:t>2010;42(7):1409-1426.</a:t>
            </a:r>
            <a:r>
              <a:rPr lang="en-US" sz="700" b="1" dirty="0">
                <a:solidFill>
                  <a:srgbClr val="000000"/>
                </a:solidFill>
                <a:latin typeface="Arial" panose="020B0604020202020204" pitchFamily="34" charset="0"/>
                <a:cs typeface="Arial" panose="020B0604020202020204" pitchFamily="34" charset="0"/>
              </a:rPr>
              <a:t> 4.</a:t>
            </a:r>
            <a:r>
              <a:rPr lang="en-US" sz="700" b="1" i="0" dirty="0">
                <a:solidFill>
                  <a:srgbClr val="222222"/>
                </a:solidFill>
                <a:effectLst/>
                <a:latin typeface="Arial" panose="020B0604020202020204" pitchFamily="34" charset="0"/>
                <a:cs typeface="Arial" panose="020B0604020202020204" pitchFamily="34" charset="0"/>
              </a:rPr>
              <a:t> </a:t>
            </a:r>
            <a:r>
              <a:rPr lang="en-US" sz="700" b="0" i="0" dirty="0" err="1">
                <a:solidFill>
                  <a:srgbClr val="222222"/>
                </a:solidFill>
                <a:effectLst/>
                <a:latin typeface="Arial" panose="020B0604020202020204" pitchFamily="34" charset="0"/>
                <a:cs typeface="Arial" panose="020B0604020202020204" pitchFamily="34" charset="0"/>
              </a:rPr>
              <a:t>Galvão</a:t>
            </a:r>
            <a:r>
              <a:rPr lang="en-US" sz="700" b="0" i="0" dirty="0">
                <a:solidFill>
                  <a:srgbClr val="222222"/>
                </a:solidFill>
                <a:effectLst/>
                <a:latin typeface="Arial" panose="020B0604020202020204" pitchFamily="34" charset="0"/>
                <a:cs typeface="Arial" panose="020B0604020202020204" pitchFamily="34" charset="0"/>
              </a:rPr>
              <a:t> DA </a:t>
            </a:r>
            <a:br>
              <a:rPr lang="en-US" sz="700" b="0" i="0" dirty="0">
                <a:solidFill>
                  <a:srgbClr val="222222"/>
                </a:solidFill>
                <a:effectLst/>
                <a:latin typeface="Arial" panose="020B0604020202020204" pitchFamily="34" charset="0"/>
                <a:cs typeface="Arial" panose="020B0604020202020204" pitchFamily="34" charset="0"/>
              </a:rPr>
            </a:br>
            <a:r>
              <a:rPr lang="en-US" sz="700" b="0" i="0" dirty="0">
                <a:solidFill>
                  <a:srgbClr val="222222"/>
                </a:solidFill>
                <a:effectLst/>
                <a:latin typeface="Arial" panose="020B0604020202020204" pitchFamily="34" charset="0"/>
                <a:cs typeface="Arial" panose="020B0604020202020204" pitchFamily="34" charset="0"/>
              </a:rPr>
              <a:t>et al. </a:t>
            </a:r>
            <a:r>
              <a:rPr lang="en-US" sz="700" b="0" i="1" dirty="0">
                <a:solidFill>
                  <a:srgbClr val="222222"/>
                </a:solidFill>
                <a:effectLst/>
                <a:latin typeface="Arial" panose="020B0604020202020204" pitchFamily="34" charset="0"/>
                <a:cs typeface="Arial" panose="020B0604020202020204" pitchFamily="34" charset="0"/>
              </a:rPr>
              <a:t>Nat Rev Urol</a:t>
            </a:r>
            <a:r>
              <a:rPr lang="en-US" sz="700" b="0" i="0" dirty="0">
                <a:solidFill>
                  <a:srgbClr val="222222"/>
                </a:solidFill>
                <a:effectLst/>
                <a:latin typeface="Arial" panose="020B0604020202020204" pitchFamily="34" charset="0"/>
                <a:cs typeface="Arial" panose="020B0604020202020204" pitchFamily="34" charset="0"/>
              </a:rPr>
              <a:t>. 2016;13(5):258-265.</a:t>
            </a:r>
            <a:br>
              <a:rPr lang="en-US" sz="700" dirty="0">
                <a:solidFill>
                  <a:srgbClr val="000000"/>
                </a:solidFill>
                <a:latin typeface="Arial" panose="020B0604020202020204" pitchFamily="34" charset="0"/>
                <a:cs typeface="Arial" panose="020B0604020202020204" pitchFamily="34" charset="0"/>
              </a:rPr>
            </a:br>
            <a:endParaRPr lang="en-US" sz="700" dirty="0">
              <a:effectLst/>
              <a:latin typeface="Arial" panose="020B0604020202020204" pitchFamily="34" charset="0"/>
              <a:ea typeface="Calibri" panose="020F050202020403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F02DE9E9-474C-1B4B-BE03-2837503EED9A}"/>
              </a:ext>
            </a:extLst>
          </p:cNvPr>
          <p:cNvSpPr txBox="1"/>
          <p:nvPr/>
        </p:nvSpPr>
        <p:spPr>
          <a:xfrm>
            <a:off x="601711" y="2115383"/>
            <a:ext cx="2788237" cy="2554545"/>
          </a:xfrm>
          <a:prstGeom prst="rect">
            <a:avLst/>
          </a:prstGeom>
          <a:noFill/>
        </p:spPr>
        <p:txBody>
          <a:bodyPr wrap="square" rtlCol="0">
            <a:spAutoFit/>
          </a:bodyPr>
          <a:lstStyle>
            <a:defPPr>
              <a:defRPr lang="en-US"/>
            </a:defPPr>
            <a:lvl1pPr marL="171450" indent="-171450" algn="l">
              <a:spcBef>
                <a:spcPts val="200"/>
              </a:spcBef>
              <a:spcAft>
                <a:spcPts val="200"/>
              </a:spcAft>
              <a:buClr>
                <a:srgbClr val="000000"/>
              </a:buClr>
              <a:buFont typeface="Arial" panose="020B0604020202020204" pitchFamily="34" charset="0"/>
              <a:buChar char="•"/>
              <a:defRPr sz="1400">
                <a:solidFill>
                  <a:srgbClr val="000000"/>
                </a:solidFill>
                <a:latin typeface="+mn-lt"/>
              </a:defRPr>
            </a:lvl1pPr>
          </a:lstStyle>
          <a:p>
            <a:pPr>
              <a:spcBef>
                <a:spcPts val="600"/>
              </a:spcBef>
              <a:spcAft>
                <a:spcPts val="0"/>
              </a:spcAft>
              <a:buClr>
                <a:srgbClr val="1F497D"/>
              </a:buClr>
              <a:buBlip>
                <a:blip r:embed="rId3"/>
              </a:buBlip>
            </a:pPr>
            <a:r>
              <a:rPr lang="en-US" b="1" dirty="0">
                <a:cs typeface="Arial" panose="020B0604020202020204" pitchFamily="34" charset="0"/>
              </a:rPr>
              <a:t>Diet and exercise</a:t>
            </a:r>
          </a:p>
          <a:p>
            <a:pPr marL="347663" lvl="1" indent="-174625" algn="l">
              <a:spcBef>
                <a:spcPts val="600"/>
              </a:spcBef>
              <a:buClr>
                <a:srgbClr val="1F497D"/>
              </a:buClr>
              <a:buFont typeface="System Font Regular"/>
              <a:buChar char="–"/>
            </a:pPr>
            <a:r>
              <a:rPr lang="en-US" sz="1400" dirty="0">
                <a:solidFill>
                  <a:srgbClr val="000000"/>
                </a:solidFill>
                <a:cs typeface="Arial" panose="020B0604020202020204" pitchFamily="34" charset="0"/>
              </a:rPr>
              <a:t>Refer to dietitian, exercise physiologist, or weight </a:t>
            </a:r>
            <a:br>
              <a:rPr lang="en-US" sz="1400" dirty="0">
                <a:solidFill>
                  <a:srgbClr val="000000"/>
                </a:solidFill>
                <a:cs typeface="Arial" panose="020B0604020202020204" pitchFamily="34" charset="0"/>
              </a:rPr>
            </a:br>
            <a:r>
              <a:rPr lang="en-US" sz="1400" dirty="0">
                <a:solidFill>
                  <a:srgbClr val="000000"/>
                </a:solidFill>
                <a:cs typeface="Arial" panose="020B0604020202020204" pitchFamily="34" charset="0"/>
              </a:rPr>
              <a:t>loss expert</a:t>
            </a:r>
          </a:p>
          <a:p>
            <a:pPr marL="347663" lvl="1" indent="-174625" algn="l">
              <a:spcBef>
                <a:spcPts val="600"/>
              </a:spcBef>
              <a:buClr>
                <a:srgbClr val="1F497D"/>
              </a:buClr>
              <a:buFont typeface="System Font Regular"/>
              <a:buChar char="–"/>
            </a:pPr>
            <a:r>
              <a:rPr lang="en-US" sz="1400" dirty="0">
                <a:solidFill>
                  <a:srgbClr val="000000"/>
                </a:solidFill>
                <a:cs typeface="Arial" panose="020B0604020202020204" pitchFamily="34" charset="0"/>
              </a:rPr>
              <a:t>150 minutes/week moderate intensity, 75 min/week of vigorous exercise, </a:t>
            </a:r>
            <a:br>
              <a:rPr lang="en-US" sz="1400" dirty="0">
                <a:solidFill>
                  <a:srgbClr val="000000"/>
                </a:solidFill>
                <a:cs typeface="Arial" panose="020B0604020202020204" pitchFamily="34" charset="0"/>
              </a:rPr>
            </a:br>
            <a:r>
              <a:rPr lang="en-US" sz="1400" dirty="0">
                <a:solidFill>
                  <a:srgbClr val="000000"/>
                </a:solidFill>
                <a:cs typeface="Arial" panose="020B0604020202020204" pitchFamily="34" charset="0"/>
              </a:rPr>
              <a:t>resistance training</a:t>
            </a:r>
          </a:p>
          <a:p>
            <a:pPr>
              <a:spcBef>
                <a:spcPts val="600"/>
              </a:spcBef>
              <a:spcAft>
                <a:spcPts val="0"/>
              </a:spcAft>
              <a:buClr>
                <a:srgbClr val="1F497D"/>
              </a:buClr>
              <a:buBlip>
                <a:blip r:embed="rId3"/>
              </a:buBlip>
            </a:pPr>
            <a:r>
              <a:rPr lang="en-US" b="1" dirty="0">
                <a:cs typeface="Arial" panose="020B0604020202020204" pitchFamily="34" charset="0"/>
              </a:rPr>
              <a:t>Smoking cessation </a:t>
            </a:r>
          </a:p>
          <a:p>
            <a:pPr>
              <a:spcBef>
                <a:spcPts val="600"/>
              </a:spcBef>
              <a:spcAft>
                <a:spcPts val="0"/>
              </a:spcAft>
              <a:buClr>
                <a:srgbClr val="1F497D"/>
              </a:buClr>
              <a:buBlip>
                <a:blip r:embed="rId3"/>
              </a:buBlip>
            </a:pPr>
            <a:r>
              <a:rPr lang="en-US" b="1" dirty="0">
                <a:cs typeface="Arial" panose="020B0604020202020204" pitchFamily="34" charset="0"/>
              </a:rPr>
              <a:t>Avoid excessive alcohol intake</a:t>
            </a:r>
          </a:p>
        </p:txBody>
      </p:sp>
      <p:sp>
        <p:nvSpPr>
          <p:cNvPr id="32" name="TextBox 31">
            <a:extLst>
              <a:ext uri="{FF2B5EF4-FFF2-40B4-BE49-F238E27FC236}">
                <a16:creationId xmlns:a16="http://schemas.microsoft.com/office/drawing/2014/main" id="{86525BD9-0FB5-AA4D-A3DD-4249A8076CCF}"/>
              </a:ext>
            </a:extLst>
          </p:cNvPr>
          <p:cNvSpPr txBox="1"/>
          <p:nvPr/>
        </p:nvSpPr>
        <p:spPr>
          <a:xfrm>
            <a:off x="100013" y="6441663"/>
            <a:ext cx="387667" cy="261610"/>
          </a:xfrm>
          <a:prstGeom prst="rect">
            <a:avLst/>
          </a:prstGeom>
          <a:noFill/>
        </p:spPr>
        <p:txBody>
          <a:bodyPr wrap="square" rtlCol="0">
            <a:spAutoFit/>
          </a:bodyPr>
          <a:lstStyle/>
          <a:p>
            <a:pPr algn="ctr"/>
            <a:fld id="{C4A4CFE6-E8D8-5D4D-AB7C-47703D32433E}" type="slidenum">
              <a:rPr lang="en-US" sz="1100" smtClean="0">
                <a:solidFill>
                  <a:srgbClr val="00407F"/>
                </a:solidFill>
              </a:rPr>
              <a:t>9</a:t>
            </a:fld>
            <a:endParaRPr lang="en-US" sz="1100" dirty="0">
              <a:solidFill>
                <a:srgbClr val="00407F"/>
              </a:solidFill>
            </a:endParaRPr>
          </a:p>
        </p:txBody>
      </p:sp>
      <p:grpSp>
        <p:nvGrpSpPr>
          <p:cNvPr id="17" name="Group 16">
            <a:extLst>
              <a:ext uri="{FF2B5EF4-FFF2-40B4-BE49-F238E27FC236}">
                <a16:creationId xmlns:a16="http://schemas.microsoft.com/office/drawing/2014/main" id="{001E1301-6793-F74F-A137-FE649B6C2EAD}"/>
              </a:ext>
            </a:extLst>
          </p:cNvPr>
          <p:cNvGrpSpPr/>
          <p:nvPr/>
        </p:nvGrpSpPr>
        <p:grpSpPr>
          <a:xfrm>
            <a:off x="687055" y="1403942"/>
            <a:ext cx="585787" cy="585787"/>
            <a:chOff x="5445880" y="1508883"/>
            <a:chExt cx="585787" cy="585787"/>
          </a:xfrm>
        </p:grpSpPr>
        <p:sp>
          <p:nvSpPr>
            <p:cNvPr id="44" name="Oval 43">
              <a:extLst>
                <a:ext uri="{FF2B5EF4-FFF2-40B4-BE49-F238E27FC236}">
                  <a16:creationId xmlns:a16="http://schemas.microsoft.com/office/drawing/2014/main" id="{5EB07837-D5B1-6748-8C7A-1DDACB851452}"/>
                </a:ext>
              </a:extLst>
            </p:cNvPr>
            <p:cNvSpPr/>
            <p:nvPr/>
          </p:nvSpPr>
          <p:spPr>
            <a:xfrm>
              <a:off x="5445880" y="1508883"/>
              <a:ext cx="585787" cy="585787"/>
            </a:xfrm>
            <a:prstGeom prst="ellipse">
              <a:avLst/>
            </a:prstGeom>
            <a:solidFill>
              <a:srgbClr val="0040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a:extLst>
                <a:ext uri="{FF2B5EF4-FFF2-40B4-BE49-F238E27FC236}">
                  <a16:creationId xmlns:a16="http://schemas.microsoft.com/office/drawing/2014/main" id="{4E1F32DB-52EA-8644-A5E7-C04C8A643382}"/>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r="-2396" b="18073"/>
            <a:stretch/>
          </p:blipFill>
          <p:spPr>
            <a:xfrm>
              <a:off x="5588693" y="1554526"/>
              <a:ext cx="285057" cy="472150"/>
            </a:xfrm>
            <a:prstGeom prst="rect">
              <a:avLst/>
            </a:prstGeom>
          </p:spPr>
        </p:pic>
      </p:grpSp>
      <p:grpSp>
        <p:nvGrpSpPr>
          <p:cNvPr id="23" name="Group 22">
            <a:extLst>
              <a:ext uri="{FF2B5EF4-FFF2-40B4-BE49-F238E27FC236}">
                <a16:creationId xmlns:a16="http://schemas.microsoft.com/office/drawing/2014/main" id="{C811515E-A1EC-41B1-855A-56E9A4E1959C}"/>
              </a:ext>
            </a:extLst>
          </p:cNvPr>
          <p:cNvGrpSpPr/>
          <p:nvPr/>
        </p:nvGrpSpPr>
        <p:grpSpPr>
          <a:xfrm>
            <a:off x="1371600" y="1443823"/>
            <a:ext cx="7403298" cy="532259"/>
            <a:chOff x="678184" y="5293936"/>
            <a:chExt cx="8120743" cy="532259"/>
          </a:xfrm>
        </p:grpSpPr>
        <p:sp>
          <p:nvSpPr>
            <p:cNvPr id="24" name="Rectangle 23">
              <a:extLst>
                <a:ext uri="{FF2B5EF4-FFF2-40B4-BE49-F238E27FC236}">
                  <a16:creationId xmlns:a16="http://schemas.microsoft.com/office/drawing/2014/main" id="{3A220AE8-5C6A-4724-B567-0927301D3530}"/>
                </a:ext>
              </a:extLst>
            </p:cNvPr>
            <p:cNvSpPr/>
            <p:nvPr/>
          </p:nvSpPr>
          <p:spPr>
            <a:xfrm>
              <a:off x="678184" y="5293936"/>
              <a:ext cx="8021084" cy="512833"/>
            </a:xfrm>
            <a:prstGeom prst="rect">
              <a:avLst/>
            </a:prstGeom>
            <a:solidFill>
              <a:srgbClr val="00CAFF">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A5FEBC22-B78E-4413-ACF8-1CC0970BEF9D}"/>
                </a:ext>
              </a:extLst>
            </p:cNvPr>
            <p:cNvSpPr/>
            <p:nvPr/>
          </p:nvSpPr>
          <p:spPr bwMode="auto">
            <a:xfrm>
              <a:off x="678184" y="5498982"/>
              <a:ext cx="8120743" cy="323166"/>
            </a:xfrm>
            <a:prstGeom prst="rect">
              <a:avLst/>
            </a:prstGeom>
            <a:no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spcBef>
                  <a:spcPts val="1200"/>
                </a:spcBef>
              </a:pPr>
              <a:r>
                <a:rPr lang="en-US" sz="1400" b="1" dirty="0">
                  <a:solidFill>
                    <a:srgbClr val="00407F"/>
                  </a:solidFill>
                  <a:latin typeface="Arial" panose="020B0604020202020204" pitchFamily="34" charset="0"/>
                  <a:cs typeface="Arial" panose="020B0604020202020204" pitchFamily="34" charset="0"/>
                </a:rPr>
                <a:t>Lifestyle and dietary modifications</a:t>
              </a:r>
              <a:r>
                <a:rPr lang="en-US" sz="1400" b="1" baseline="30000" dirty="0">
                  <a:solidFill>
                    <a:srgbClr val="00407F"/>
                  </a:solidFill>
                  <a:latin typeface="Arial" panose="020B0604020202020204" pitchFamily="34" charset="0"/>
                  <a:cs typeface="Arial" panose="020B0604020202020204" pitchFamily="34" charset="0"/>
                </a:rPr>
                <a:t>1-3</a:t>
              </a:r>
              <a:r>
                <a:rPr lang="en-US" sz="1400" b="1" dirty="0">
                  <a:solidFill>
                    <a:srgbClr val="00407F"/>
                  </a:solidFill>
                  <a:latin typeface="Arial" panose="020B0604020202020204" pitchFamily="34" charset="0"/>
                  <a:cs typeface="Arial" panose="020B0604020202020204" pitchFamily="34" charset="0"/>
                </a:rPr>
                <a:t>:</a:t>
              </a:r>
            </a:p>
            <a:p>
              <a:pPr algn="ctr"/>
              <a:endParaRPr lang="en-US" sz="1400" b="1" dirty="0">
                <a:solidFill>
                  <a:srgbClr val="00407F"/>
                </a:solidFill>
                <a:latin typeface="Arial" panose="020B0604020202020204" pitchFamily="34" charset="0"/>
                <a:cs typeface="Arial" panose="020B0604020202020204" pitchFamily="34" charset="0"/>
              </a:endParaRPr>
            </a:p>
          </p:txBody>
        </p:sp>
        <p:cxnSp>
          <p:nvCxnSpPr>
            <p:cNvPr id="30" name="Straight Connector 29">
              <a:extLst>
                <a:ext uri="{FF2B5EF4-FFF2-40B4-BE49-F238E27FC236}">
                  <a16:creationId xmlns:a16="http://schemas.microsoft.com/office/drawing/2014/main" id="{16E574C1-0D4E-424E-B410-F8824C8E721C}"/>
                </a:ext>
              </a:extLst>
            </p:cNvPr>
            <p:cNvCxnSpPr>
              <a:cxnSpLocks/>
            </p:cNvCxnSpPr>
            <p:nvPr/>
          </p:nvCxnSpPr>
          <p:spPr>
            <a:xfrm flipV="1">
              <a:off x="678184" y="5293936"/>
              <a:ext cx="8021085" cy="25777"/>
            </a:xfrm>
            <a:prstGeom prst="line">
              <a:avLst/>
            </a:prstGeom>
            <a:ln w="9525">
              <a:solidFill>
                <a:srgbClr val="00FDFF"/>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067BF84-21C1-43D5-8787-F461659E85A7}"/>
                </a:ext>
              </a:extLst>
            </p:cNvPr>
            <p:cNvCxnSpPr>
              <a:cxnSpLocks/>
            </p:cNvCxnSpPr>
            <p:nvPr/>
          </p:nvCxnSpPr>
          <p:spPr>
            <a:xfrm flipV="1">
              <a:off x="678184" y="5805533"/>
              <a:ext cx="8021085" cy="20662"/>
            </a:xfrm>
            <a:prstGeom prst="line">
              <a:avLst/>
            </a:prstGeom>
            <a:ln w="9525">
              <a:solidFill>
                <a:srgbClr val="00FDFF"/>
              </a:solidFill>
            </a:ln>
          </p:spPr>
          <p:style>
            <a:lnRef idx="1">
              <a:schemeClr val="accent1"/>
            </a:lnRef>
            <a:fillRef idx="0">
              <a:schemeClr val="accent1"/>
            </a:fillRef>
            <a:effectRef idx="0">
              <a:schemeClr val="accent1"/>
            </a:effectRef>
            <a:fontRef idx="minor">
              <a:schemeClr val="tx1"/>
            </a:fontRef>
          </p:style>
        </p:cxnSp>
      </p:grpSp>
      <p:sp>
        <p:nvSpPr>
          <p:cNvPr id="39" name="TextBox 38">
            <a:extLst>
              <a:ext uri="{FF2B5EF4-FFF2-40B4-BE49-F238E27FC236}">
                <a16:creationId xmlns:a16="http://schemas.microsoft.com/office/drawing/2014/main" id="{87051F2D-E677-4CE2-A31A-B4A959EFF6E2}"/>
              </a:ext>
            </a:extLst>
          </p:cNvPr>
          <p:cNvSpPr txBox="1"/>
          <p:nvPr/>
        </p:nvSpPr>
        <p:spPr>
          <a:xfrm>
            <a:off x="4397526" y="2046452"/>
            <a:ext cx="3735195" cy="461665"/>
          </a:xfrm>
          <a:prstGeom prst="rect">
            <a:avLst/>
          </a:prstGeom>
          <a:noFill/>
        </p:spPr>
        <p:txBody>
          <a:bodyPr wrap="square">
            <a:spAutoFit/>
          </a:bodyPr>
          <a:lstStyle/>
          <a:p>
            <a:pPr algn="ctr"/>
            <a:r>
              <a:rPr lang="en-US" sz="1200" b="1" dirty="0">
                <a:solidFill>
                  <a:schemeClr val="tx1">
                    <a:lumMod val="50000"/>
                  </a:schemeClr>
                </a:solidFill>
                <a:latin typeface="Arial" pitchFamily="34" charset="0"/>
                <a:cs typeface="Arial" pitchFamily="34" charset="0"/>
              </a:rPr>
              <a:t>Potential Mechanisms by Which Exercise Delays the Progression of Prostate Cancer</a:t>
            </a:r>
            <a:r>
              <a:rPr lang="en-US" sz="1200" b="1" baseline="30000" dirty="0">
                <a:solidFill>
                  <a:schemeClr val="tx1">
                    <a:lumMod val="50000"/>
                  </a:schemeClr>
                </a:solidFill>
                <a:latin typeface="Arial" pitchFamily="34" charset="0"/>
                <a:cs typeface="Arial" pitchFamily="34" charset="0"/>
              </a:rPr>
              <a:t>4</a:t>
            </a:r>
            <a:endParaRPr lang="en-US" sz="1200" b="1" dirty="0">
              <a:solidFill>
                <a:schemeClr val="tx1">
                  <a:lumMod val="50000"/>
                </a:schemeClr>
              </a:solidFill>
              <a:latin typeface="Arial" pitchFamily="34" charset="0"/>
              <a:cs typeface="Arial" pitchFamily="34" charset="0"/>
            </a:endParaRPr>
          </a:p>
        </p:txBody>
      </p:sp>
      <p:cxnSp>
        <p:nvCxnSpPr>
          <p:cNvPr id="22" name="Straight Connector 21">
            <a:extLst>
              <a:ext uri="{FF2B5EF4-FFF2-40B4-BE49-F238E27FC236}">
                <a16:creationId xmlns:a16="http://schemas.microsoft.com/office/drawing/2014/main" id="{DC618A55-3DEC-C04F-8AB1-61F1E20ED154}"/>
              </a:ext>
            </a:extLst>
          </p:cNvPr>
          <p:cNvCxnSpPr>
            <a:cxnSpLocks/>
          </p:cNvCxnSpPr>
          <p:nvPr/>
        </p:nvCxnSpPr>
        <p:spPr>
          <a:xfrm>
            <a:off x="685800" y="5020357"/>
            <a:ext cx="8000138" cy="0"/>
          </a:xfrm>
          <a:prstGeom prst="line">
            <a:avLst/>
          </a:prstGeom>
          <a:ln w="9525">
            <a:solidFill>
              <a:srgbClr val="00FDFF"/>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B86ABDA-7435-A24C-B22A-7F292666D475}"/>
              </a:ext>
            </a:extLst>
          </p:cNvPr>
          <p:cNvCxnSpPr>
            <a:cxnSpLocks/>
          </p:cNvCxnSpPr>
          <p:nvPr/>
        </p:nvCxnSpPr>
        <p:spPr>
          <a:xfrm>
            <a:off x="685800" y="5628061"/>
            <a:ext cx="8000138" cy="0"/>
          </a:xfrm>
          <a:prstGeom prst="line">
            <a:avLst/>
          </a:prstGeom>
          <a:ln w="9525">
            <a:solidFill>
              <a:srgbClr val="00FDFF"/>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ABBE4910-091F-F24D-9D47-728F18A5C807}"/>
              </a:ext>
            </a:extLst>
          </p:cNvPr>
          <p:cNvSpPr/>
          <p:nvPr/>
        </p:nvSpPr>
        <p:spPr>
          <a:xfrm>
            <a:off x="686662" y="5000454"/>
            <a:ext cx="8000138" cy="648633"/>
          </a:xfrm>
          <a:prstGeom prst="rect">
            <a:avLst/>
          </a:prstGeom>
          <a:solidFill>
            <a:srgbClr val="00CAFF">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81E103C8-D35A-2646-829B-AB53EE0458DC}"/>
              </a:ext>
            </a:extLst>
          </p:cNvPr>
          <p:cNvSpPr/>
          <p:nvPr/>
        </p:nvSpPr>
        <p:spPr bwMode="auto">
          <a:xfrm>
            <a:off x="829765" y="5111080"/>
            <a:ext cx="7627573" cy="430887"/>
          </a:xfrm>
          <a:prstGeom prst="rect">
            <a:avLst/>
          </a:prstGeom>
          <a:no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173038" indent="-173038">
              <a:spcBef>
                <a:spcPts val="1200"/>
              </a:spcBef>
              <a:buFont typeface="Arial" panose="020B0604020202020204" pitchFamily="34" charset="0"/>
              <a:buChar char="•"/>
            </a:pPr>
            <a:r>
              <a:rPr lang="en-US" sz="1400" b="1" dirty="0">
                <a:solidFill>
                  <a:srgbClr val="00407F"/>
                </a:solidFill>
                <a:latin typeface="Arial" panose="020B0604020202020204" pitchFamily="34" charset="0"/>
                <a:cs typeface="Arial" panose="020B0604020202020204" pitchFamily="34" charset="0"/>
              </a:rPr>
              <a:t>Lifestyle and dietary modification for CVD prevention are relevant to prostate cancer progression and should be maintained while patients are on ADT Treatment</a:t>
            </a:r>
            <a:endParaRPr lang="en-US" sz="1400" b="1" baseline="30000" dirty="0">
              <a:solidFill>
                <a:srgbClr val="00407F"/>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4F2E8EC-D95B-E543-9937-5C6A8677ACF5}"/>
              </a:ext>
            </a:extLst>
          </p:cNvPr>
          <p:cNvSpPr txBox="1"/>
          <p:nvPr/>
        </p:nvSpPr>
        <p:spPr>
          <a:xfrm>
            <a:off x="3306462" y="2779756"/>
            <a:ext cx="980730" cy="463808"/>
          </a:xfrm>
          <a:prstGeom prst="rect">
            <a:avLst/>
          </a:prstGeom>
          <a:noFill/>
        </p:spPr>
        <p:txBody>
          <a:bodyPr wrap="square" rtlCol="0">
            <a:spAutoFit/>
          </a:bodyPr>
          <a:lstStyle/>
          <a:p>
            <a:r>
              <a:rPr lang="en-US" sz="600" dirty="0"/>
              <a:t>Modulation of circulating factors (for example insulin, growth factors, sex-steroid hormones)</a:t>
            </a:r>
          </a:p>
        </p:txBody>
      </p:sp>
      <p:sp>
        <p:nvSpPr>
          <p:cNvPr id="28" name="TextBox 27">
            <a:extLst>
              <a:ext uri="{FF2B5EF4-FFF2-40B4-BE49-F238E27FC236}">
                <a16:creationId xmlns:a16="http://schemas.microsoft.com/office/drawing/2014/main" id="{A4D8F420-2116-3844-A51D-F39EC2825CA0}"/>
              </a:ext>
            </a:extLst>
          </p:cNvPr>
          <p:cNvSpPr txBox="1"/>
          <p:nvPr/>
        </p:nvSpPr>
        <p:spPr>
          <a:xfrm>
            <a:off x="3306462" y="3522104"/>
            <a:ext cx="980730" cy="184666"/>
          </a:xfrm>
          <a:prstGeom prst="rect">
            <a:avLst/>
          </a:prstGeom>
          <a:noFill/>
        </p:spPr>
        <p:txBody>
          <a:bodyPr wrap="square" rtlCol="0">
            <a:spAutoFit/>
          </a:bodyPr>
          <a:lstStyle/>
          <a:p>
            <a:r>
              <a:rPr lang="en-US" sz="600" dirty="0"/>
              <a:t>Telemere alterations</a:t>
            </a:r>
          </a:p>
        </p:txBody>
      </p:sp>
      <p:sp>
        <p:nvSpPr>
          <p:cNvPr id="40" name="TextBox 39">
            <a:extLst>
              <a:ext uri="{FF2B5EF4-FFF2-40B4-BE49-F238E27FC236}">
                <a16:creationId xmlns:a16="http://schemas.microsoft.com/office/drawing/2014/main" id="{3D163274-1D5B-0048-84FA-7B23DA349F79}"/>
              </a:ext>
            </a:extLst>
          </p:cNvPr>
          <p:cNvSpPr txBox="1"/>
          <p:nvPr/>
        </p:nvSpPr>
        <p:spPr>
          <a:xfrm>
            <a:off x="3306462" y="4048002"/>
            <a:ext cx="980730" cy="184666"/>
          </a:xfrm>
          <a:prstGeom prst="rect">
            <a:avLst/>
          </a:prstGeom>
          <a:noFill/>
        </p:spPr>
        <p:txBody>
          <a:bodyPr wrap="square" rtlCol="0">
            <a:spAutoFit/>
          </a:bodyPr>
          <a:lstStyle/>
          <a:p>
            <a:r>
              <a:rPr lang="en-US" sz="600" dirty="0"/>
              <a:t>Epigenetic modulation</a:t>
            </a:r>
          </a:p>
        </p:txBody>
      </p:sp>
      <p:sp>
        <p:nvSpPr>
          <p:cNvPr id="41" name="TextBox 40">
            <a:extLst>
              <a:ext uri="{FF2B5EF4-FFF2-40B4-BE49-F238E27FC236}">
                <a16:creationId xmlns:a16="http://schemas.microsoft.com/office/drawing/2014/main" id="{57968A18-043E-064C-9130-A98695FE7801}"/>
              </a:ext>
            </a:extLst>
          </p:cNvPr>
          <p:cNvSpPr txBox="1"/>
          <p:nvPr/>
        </p:nvSpPr>
        <p:spPr>
          <a:xfrm>
            <a:off x="3306462" y="4493358"/>
            <a:ext cx="980730" cy="276999"/>
          </a:xfrm>
          <a:prstGeom prst="rect">
            <a:avLst/>
          </a:prstGeom>
          <a:noFill/>
        </p:spPr>
        <p:txBody>
          <a:bodyPr wrap="square" rtlCol="0">
            <a:spAutoFit/>
          </a:bodyPr>
          <a:lstStyle/>
          <a:p>
            <a:r>
              <a:rPr lang="en-US" sz="600" dirty="0"/>
              <a:t>Modulated gene expression</a:t>
            </a:r>
          </a:p>
        </p:txBody>
      </p:sp>
      <p:sp>
        <p:nvSpPr>
          <p:cNvPr id="42" name="TextBox 41">
            <a:extLst>
              <a:ext uri="{FF2B5EF4-FFF2-40B4-BE49-F238E27FC236}">
                <a16:creationId xmlns:a16="http://schemas.microsoft.com/office/drawing/2014/main" id="{1F72E757-13E9-2E4B-A31C-D7FF12B816B8}"/>
              </a:ext>
            </a:extLst>
          </p:cNvPr>
          <p:cNvSpPr txBox="1"/>
          <p:nvPr/>
        </p:nvSpPr>
        <p:spPr>
          <a:xfrm>
            <a:off x="7881306" y="2779756"/>
            <a:ext cx="980730" cy="276999"/>
          </a:xfrm>
          <a:prstGeom prst="rect">
            <a:avLst/>
          </a:prstGeom>
          <a:noFill/>
        </p:spPr>
        <p:txBody>
          <a:bodyPr wrap="square" rtlCol="0">
            <a:spAutoFit/>
          </a:bodyPr>
          <a:lstStyle/>
          <a:p>
            <a:r>
              <a:rPr lang="en-US" sz="600" dirty="0"/>
              <a:t>Improved immune function</a:t>
            </a:r>
          </a:p>
        </p:txBody>
      </p:sp>
      <p:sp>
        <p:nvSpPr>
          <p:cNvPr id="43" name="TextBox 42">
            <a:extLst>
              <a:ext uri="{FF2B5EF4-FFF2-40B4-BE49-F238E27FC236}">
                <a16:creationId xmlns:a16="http://schemas.microsoft.com/office/drawing/2014/main" id="{D2D0758C-026C-FC4F-812A-E1B689D52968}"/>
              </a:ext>
            </a:extLst>
          </p:cNvPr>
          <p:cNvSpPr txBox="1"/>
          <p:nvPr/>
        </p:nvSpPr>
        <p:spPr>
          <a:xfrm>
            <a:off x="7881306" y="3380647"/>
            <a:ext cx="980730" cy="276999"/>
          </a:xfrm>
          <a:prstGeom prst="rect">
            <a:avLst/>
          </a:prstGeom>
          <a:noFill/>
        </p:spPr>
        <p:txBody>
          <a:bodyPr wrap="square" rtlCol="0">
            <a:spAutoFit/>
          </a:bodyPr>
          <a:lstStyle/>
          <a:p>
            <a:r>
              <a:rPr lang="en-US" sz="600" dirty="0"/>
              <a:t>Hormone receptor adaptation</a:t>
            </a:r>
          </a:p>
        </p:txBody>
      </p:sp>
      <p:sp>
        <p:nvSpPr>
          <p:cNvPr id="45" name="TextBox 44">
            <a:extLst>
              <a:ext uri="{FF2B5EF4-FFF2-40B4-BE49-F238E27FC236}">
                <a16:creationId xmlns:a16="http://schemas.microsoft.com/office/drawing/2014/main" id="{647285E2-67B3-EA42-9CCD-BCBA2F28A077}"/>
              </a:ext>
            </a:extLst>
          </p:cNvPr>
          <p:cNvSpPr txBox="1"/>
          <p:nvPr/>
        </p:nvSpPr>
        <p:spPr>
          <a:xfrm>
            <a:off x="7881306" y="3856812"/>
            <a:ext cx="980730" cy="369332"/>
          </a:xfrm>
          <a:prstGeom prst="rect">
            <a:avLst/>
          </a:prstGeom>
          <a:noFill/>
        </p:spPr>
        <p:txBody>
          <a:bodyPr wrap="square" rtlCol="0">
            <a:spAutoFit/>
          </a:bodyPr>
          <a:lstStyle/>
          <a:p>
            <a:r>
              <a:rPr lang="en-US" sz="600" dirty="0"/>
              <a:t>Reduced systemic inflammation and oxidative stress</a:t>
            </a:r>
          </a:p>
        </p:txBody>
      </p:sp>
      <p:sp>
        <p:nvSpPr>
          <p:cNvPr id="46" name="TextBox 45">
            <a:extLst>
              <a:ext uri="{FF2B5EF4-FFF2-40B4-BE49-F238E27FC236}">
                <a16:creationId xmlns:a16="http://schemas.microsoft.com/office/drawing/2014/main" id="{F990B7DE-A252-4741-BB8F-327DBF83CCF7}"/>
              </a:ext>
            </a:extLst>
          </p:cNvPr>
          <p:cNvSpPr txBox="1"/>
          <p:nvPr/>
        </p:nvSpPr>
        <p:spPr>
          <a:xfrm>
            <a:off x="7881306" y="4429644"/>
            <a:ext cx="980730" cy="276999"/>
          </a:xfrm>
          <a:prstGeom prst="rect">
            <a:avLst/>
          </a:prstGeom>
          <a:noFill/>
        </p:spPr>
        <p:txBody>
          <a:bodyPr wrap="square" rtlCol="0">
            <a:spAutoFit/>
          </a:bodyPr>
          <a:lstStyle/>
          <a:p>
            <a:r>
              <a:rPr lang="en-US" sz="600" dirty="0"/>
              <a:t>Changes in tumor vascularization</a:t>
            </a:r>
          </a:p>
        </p:txBody>
      </p:sp>
      <p:sp>
        <p:nvSpPr>
          <p:cNvPr id="48" name="TextBox 47">
            <a:extLst>
              <a:ext uri="{FF2B5EF4-FFF2-40B4-BE49-F238E27FC236}">
                <a16:creationId xmlns:a16="http://schemas.microsoft.com/office/drawing/2014/main" id="{BD750AA7-C037-5E4F-9FE5-1E3F25D37EBE}"/>
              </a:ext>
            </a:extLst>
          </p:cNvPr>
          <p:cNvSpPr txBox="1"/>
          <p:nvPr/>
        </p:nvSpPr>
        <p:spPr>
          <a:xfrm>
            <a:off x="5913325" y="2660192"/>
            <a:ext cx="902389" cy="276999"/>
          </a:xfrm>
          <a:prstGeom prst="rect">
            <a:avLst/>
          </a:prstGeom>
          <a:noFill/>
        </p:spPr>
        <p:txBody>
          <a:bodyPr wrap="square" rtlCol="0">
            <a:spAutoFit/>
          </a:bodyPr>
          <a:lstStyle/>
          <a:p>
            <a:r>
              <a:rPr lang="en-US" sz="600" dirty="0"/>
              <a:t>Beneficial myokine </a:t>
            </a:r>
            <a:br>
              <a:rPr lang="en-US" sz="600" dirty="0"/>
            </a:br>
            <a:r>
              <a:rPr lang="en-US" sz="600" dirty="0"/>
              <a:t>and adipokine profile</a:t>
            </a:r>
          </a:p>
        </p:txBody>
      </p:sp>
      <p:pic>
        <p:nvPicPr>
          <p:cNvPr id="49" name="Picture 5" descr="D:\kuloth\2016\Mar\02-03-2016\slides_img\nrurol.2016.46-f1.jpg">
            <a:extLst>
              <a:ext uri="{FF2B5EF4-FFF2-40B4-BE49-F238E27FC236}">
                <a16:creationId xmlns:a16="http://schemas.microsoft.com/office/drawing/2014/main" id="{79E9699C-C690-944F-BA24-DF1C829D7807}"/>
              </a:ext>
            </a:extLst>
          </p:cNvPr>
          <p:cNvPicPr>
            <a:picLocks noChangeAspect="1" noChangeArrowheads="1"/>
          </p:cNvPicPr>
          <p:nvPr/>
        </p:nvPicPr>
        <p:blipFill rotWithShape="1">
          <a:blip r:embed="rId6" cstate="print"/>
          <a:srcRect t="11378" r="68738" b="75541"/>
          <a:stretch/>
        </p:blipFill>
        <p:spPr bwMode="auto">
          <a:xfrm>
            <a:off x="4298112" y="2796320"/>
            <a:ext cx="1094260" cy="425214"/>
          </a:xfrm>
          <a:prstGeom prst="rect">
            <a:avLst/>
          </a:prstGeom>
          <a:noFill/>
          <a:ln w="9525">
            <a:noFill/>
            <a:miter lim="800000"/>
            <a:headEnd/>
            <a:tailEnd/>
          </a:ln>
        </p:spPr>
      </p:pic>
      <p:pic>
        <p:nvPicPr>
          <p:cNvPr id="50" name="Picture 5" descr="D:\kuloth\2016\Mar\02-03-2016\slides_img\nrurol.2016.46-f1.jpg">
            <a:extLst>
              <a:ext uri="{FF2B5EF4-FFF2-40B4-BE49-F238E27FC236}">
                <a16:creationId xmlns:a16="http://schemas.microsoft.com/office/drawing/2014/main" id="{BFA18537-1DCF-4D42-B8B7-08E29A626075}"/>
              </a:ext>
            </a:extLst>
          </p:cNvPr>
          <p:cNvPicPr>
            <a:picLocks noChangeAspect="1" noChangeArrowheads="1"/>
          </p:cNvPicPr>
          <p:nvPr/>
        </p:nvPicPr>
        <p:blipFill rotWithShape="1">
          <a:blip r:embed="rId6" cstate="print"/>
          <a:srcRect l="151" t="35988" r="82012" b="48782"/>
          <a:stretch/>
        </p:blipFill>
        <p:spPr bwMode="auto">
          <a:xfrm>
            <a:off x="4298113" y="3364969"/>
            <a:ext cx="624346" cy="495076"/>
          </a:xfrm>
          <a:prstGeom prst="rect">
            <a:avLst/>
          </a:prstGeom>
          <a:noFill/>
          <a:ln w="9525">
            <a:noFill/>
            <a:miter lim="800000"/>
            <a:headEnd/>
            <a:tailEnd/>
          </a:ln>
        </p:spPr>
      </p:pic>
      <p:pic>
        <p:nvPicPr>
          <p:cNvPr id="51" name="Picture 5" descr="D:\kuloth\2016\Mar\02-03-2016\slides_img\nrurol.2016.46-f1.jpg">
            <a:extLst>
              <a:ext uri="{FF2B5EF4-FFF2-40B4-BE49-F238E27FC236}">
                <a16:creationId xmlns:a16="http://schemas.microsoft.com/office/drawing/2014/main" id="{CCA208DF-B50E-034E-A853-63BC01457BBF}"/>
              </a:ext>
            </a:extLst>
          </p:cNvPr>
          <p:cNvPicPr>
            <a:picLocks noChangeAspect="1" noChangeArrowheads="1"/>
          </p:cNvPicPr>
          <p:nvPr/>
        </p:nvPicPr>
        <p:blipFill rotWithShape="1">
          <a:blip r:embed="rId6" cstate="print"/>
          <a:srcRect l="152" t="60321" r="68586" b="32704"/>
          <a:stretch/>
        </p:blipFill>
        <p:spPr bwMode="auto">
          <a:xfrm>
            <a:off x="4298113" y="3928109"/>
            <a:ext cx="1094264" cy="226739"/>
          </a:xfrm>
          <a:prstGeom prst="rect">
            <a:avLst/>
          </a:prstGeom>
          <a:noFill/>
          <a:ln w="9525">
            <a:noFill/>
            <a:miter lim="800000"/>
            <a:headEnd/>
            <a:tailEnd/>
          </a:ln>
        </p:spPr>
      </p:pic>
      <p:pic>
        <p:nvPicPr>
          <p:cNvPr id="52" name="Picture 5" descr="D:\kuloth\2016\Mar\02-03-2016\slides_img\nrurol.2016.46-f1.jpg">
            <a:extLst>
              <a:ext uri="{FF2B5EF4-FFF2-40B4-BE49-F238E27FC236}">
                <a16:creationId xmlns:a16="http://schemas.microsoft.com/office/drawing/2014/main" id="{CF7A9782-F50B-1446-BDC4-E1B942AA69AA}"/>
              </a:ext>
            </a:extLst>
          </p:cNvPr>
          <p:cNvPicPr>
            <a:picLocks noChangeAspect="1" noChangeArrowheads="1"/>
          </p:cNvPicPr>
          <p:nvPr/>
        </p:nvPicPr>
        <p:blipFill rotWithShape="1">
          <a:blip r:embed="rId6" cstate="print"/>
          <a:srcRect l="847" t="77994" r="62253" b="9441"/>
          <a:stretch/>
        </p:blipFill>
        <p:spPr bwMode="auto">
          <a:xfrm>
            <a:off x="4298113" y="4344899"/>
            <a:ext cx="1291605" cy="408470"/>
          </a:xfrm>
          <a:prstGeom prst="rect">
            <a:avLst/>
          </a:prstGeom>
          <a:noFill/>
          <a:ln w="9525">
            <a:noFill/>
            <a:miter lim="800000"/>
            <a:headEnd/>
            <a:tailEnd/>
          </a:ln>
        </p:spPr>
      </p:pic>
      <p:pic>
        <p:nvPicPr>
          <p:cNvPr id="54" name="Picture 5" descr="D:\kuloth\2016\Mar\02-03-2016\slides_img\nrurol.2016.46-f1.jpg">
            <a:extLst>
              <a:ext uri="{FF2B5EF4-FFF2-40B4-BE49-F238E27FC236}">
                <a16:creationId xmlns:a16="http://schemas.microsoft.com/office/drawing/2014/main" id="{71CAEBDF-E847-C14C-946C-36803E739727}"/>
              </a:ext>
            </a:extLst>
          </p:cNvPr>
          <p:cNvPicPr>
            <a:picLocks noChangeAspect="1" noChangeArrowheads="1"/>
          </p:cNvPicPr>
          <p:nvPr/>
        </p:nvPicPr>
        <p:blipFill rotWithShape="1">
          <a:blip r:embed="rId6" cstate="print"/>
          <a:srcRect l="38545" t="-873" r="35254" b="90536"/>
          <a:stretch/>
        </p:blipFill>
        <p:spPr bwMode="auto">
          <a:xfrm>
            <a:off x="5964246" y="2460838"/>
            <a:ext cx="664206" cy="243348"/>
          </a:xfrm>
          <a:prstGeom prst="rect">
            <a:avLst/>
          </a:prstGeom>
          <a:noFill/>
          <a:ln w="9525">
            <a:noFill/>
            <a:miter lim="800000"/>
            <a:headEnd/>
            <a:tailEnd/>
          </a:ln>
        </p:spPr>
      </p:pic>
      <p:pic>
        <p:nvPicPr>
          <p:cNvPr id="55" name="Picture 5" descr="D:\kuloth\2016\Mar\02-03-2016\slides_img\nrurol.2016.46-f1.jpg">
            <a:extLst>
              <a:ext uri="{FF2B5EF4-FFF2-40B4-BE49-F238E27FC236}">
                <a16:creationId xmlns:a16="http://schemas.microsoft.com/office/drawing/2014/main" id="{575A6F63-40B5-424F-A92D-2D0DDCB9B8F8}"/>
              </a:ext>
            </a:extLst>
          </p:cNvPr>
          <p:cNvPicPr>
            <a:picLocks noChangeAspect="1" noChangeArrowheads="1"/>
          </p:cNvPicPr>
          <p:nvPr/>
        </p:nvPicPr>
        <p:blipFill rotWithShape="1">
          <a:blip r:embed="rId6" cstate="print"/>
          <a:srcRect l="69278" t="11605" r="406" b="75749"/>
          <a:stretch/>
        </p:blipFill>
        <p:spPr bwMode="auto">
          <a:xfrm>
            <a:off x="7077755" y="2834105"/>
            <a:ext cx="768517" cy="297697"/>
          </a:xfrm>
          <a:prstGeom prst="rect">
            <a:avLst/>
          </a:prstGeom>
          <a:noFill/>
          <a:ln w="9525">
            <a:noFill/>
            <a:miter lim="800000"/>
            <a:headEnd/>
            <a:tailEnd/>
          </a:ln>
        </p:spPr>
      </p:pic>
      <p:pic>
        <p:nvPicPr>
          <p:cNvPr id="56" name="Picture 5" descr="D:\kuloth\2016\Mar\02-03-2016\slides_img\nrurol.2016.46-f1.jpg">
            <a:extLst>
              <a:ext uri="{FF2B5EF4-FFF2-40B4-BE49-F238E27FC236}">
                <a16:creationId xmlns:a16="http://schemas.microsoft.com/office/drawing/2014/main" id="{0C18E35E-28D7-6149-84AE-87DEADDCC6DE}"/>
              </a:ext>
            </a:extLst>
          </p:cNvPr>
          <p:cNvPicPr>
            <a:picLocks noChangeAspect="1" noChangeArrowheads="1"/>
          </p:cNvPicPr>
          <p:nvPr/>
        </p:nvPicPr>
        <p:blipFill rotWithShape="1">
          <a:blip r:embed="rId6" cstate="print"/>
          <a:srcRect l="66920" t="32202" r="1" b="52780"/>
          <a:stretch/>
        </p:blipFill>
        <p:spPr bwMode="auto">
          <a:xfrm>
            <a:off x="7042720" y="3327008"/>
            <a:ext cx="838586" cy="353531"/>
          </a:xfrm>
          <a:prstGeom prst="rect">
            <a:avLst/>
          </a:prstGeom>
          <a:noFill/>
          <a:ln w="9525">
            <a:noFill/>
            <a:miter lim="800000"/>
            <a:headEnd/>
            <a:tailEnd/>
          </a:ln>
        </p:spPr>
      </p:pic>
      <p:pic>
        <p:nvPicPr>
          <p:cNvPr id="57" name="Picture 5" descr="D:\kuloth\2016\Mar\02-03-2016\slides_img\nrurol.2016.46-f1.jpg">
            <a:extLst>
              <a:ext uri="{FF2B5EF4-FFF2-40B4-BE49-F238E27FC236}">
                <a16:creationId xmlns:a16="http://schemas.microsoft.com/office/drawing/2014/main" id="{92033351-07E0-1147-BB24-B15A63D778C0}"/>
              </a:ext>
            </a:extLst>
          </p:cNvPr>
          <p:cNvPicPr>
            <a:picLocks noChangeAspect="1" noChangeArrowheads="1"/>
          </p:cNvPicPr>
          <p:nvPr/>
        </p:nvPicPr>
        <p:blipFill rotWithShape="1">
          <a:blip r:embed="rId6" cstate="print"/>
          <a:srcRect l="69257" t="55916" r="1" b="30126"/>
          <a:stretch/>
        </p:blipFill>
        <p:spPr bwMode="auto">
          <a:xfrm>
            <a:off x="7064359" y="3869818"/>
            <a:ext cx="779320" cy="328594"/>
          </a:xfrm>
          <a:prstGeom prst="rect">
            <a:avLst/>
          </a:prstGeom>
          <a:noFill/>
          <a:ln w="9525">
            <a:noFill/>
            <a:miter lim="800000"/>
            <a:headEnd/>
            <a:tailEnd/>
          </a:ln>
        </p:spPr>
      </p:pic>
      <p:pic>
        <p:nvPicPr>
          <p:cNvPr id="58" name="Picture 5" descr="D:\kuloth\2016\Mar\02-03-2016\slides_img\nrurol.2016.46-f1.jpg">
            <a:extLst>
              <a:ext uri="{FF2B5EF4-FFF2-40B4-BE49-F238E27FC236}">
                <a16:creationId xmlns:a16="http://schemas.microsoft.com/office/drawing/2014/main" id="{4B46968D-E8EA-894A-94B8-346437D61BC9}"/>
              </a:ext>
            </a:extLst>
          </p:cNvPr>
          <p:cNvPicPr>
            <a:picLocks noChangeAspect="1" noChangeArrowheads="1"/>
          </p:cNvPicPr>
          <p:nvPr/>
        </p:nvPicPr>
        <p:blipFill rotWithShape="1">
          <a:blip r:embed="rId6" cstate="print"/>
          <a:srcRect l="69257" t="77702" r="947" b="9732"/>
          <a:stretch/>
        </p:blipFill>
        <p:spPr bwMode="auto">
          <a:xfrm>
            <a:off x="7055297" y="4382685"/>
            <a:ext cx="755319" cy="295831"/>
          </a:xfrm>
          <a:prstGeom prst="rect">
            <a:avLst/>
          </a:prstGeom>
          <a:noFill/>
          <a:ln w="9525">
            <a:noFill/>
            <a:miter lim="800000"/>
            <a:headEnd/>
            <a:tailEnd/>
          </a:ln>
        </p:spPr>
      </p:pic>
      <p:cxnSp>
        <p:nvCxnSpPr>
          <p:cNvPr id="7" name="Straight Arrow Connector 6">
            <a:extLst>
              <a:ext uri="{FF2B5EF4-FFF2-40B4-BE49-F238E27FC236}">
                <a16:creationId xmlns:a16="http://schemas.microsoft.com/office/drawing/2014/main" id="{BFD65F1F-773A-F143-9CCA-11123B05CF4D}"/>
              </a:ext>
            </a:extLst>
          </p:cNvPr>
          <p:cNvCxnSpPr>
            <a:cxnSpLocks/>
            <a:endCxn id="55" idx="1"/>
          </p:cNvCxnSpPr>
          <p:nvPr/>
        </p:nvCxnSpPr>
        <p:spPr>
          <a:xfrm flipV="1">
            <a:off x="6379634" y="2982954"/>
            <a:ext cx="698121" cy="677650"/>
          </a:xfrm>
          <a:prstGeom prst="straightConnector1">
            <a:avLst/>
          </a:prstGeom>
          <a:ln w="12700">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5E714D0-DE80-464A-A1B1-F94BC2E037B5}"/>
              </a:ext>
            </a:extLst>
          </p:cNvPr>
          <p:cNvCxnSpPr/>
          <p:nvPr/>
        </p:nvCxnSpPr>
        <p:spPr>
          <a:xfrm flipV="1">
            <a:off x="6303001" y="2918255"/>
            <a:ext cx="0" cy="762284"/>
          </a:xfrm>
          <a:prstGeom prst="straightConnector1">
            <a:avLst/>
          </a:prstGeom>
          <a:ln w="12700">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00A4847-0294-6C45-ADC2-831E42DE6866}"/>
              </a:ext>
            </a:extLst>
          </p:cNvPr>
          <p:cNvCxnSpPr>
            <a:cxnSpLocks/>
            <a:endCxn id="49" idx="3"/>
          </p:cNvCxnSpPr>
          <p:nvPr/>
        </p:nvCxnSpPr>
        <p:spPr>
          <a:xfrm flipH="1" flipV="1">
            <a:off x="5392372" y="3008927"/>
            <a:ext cx="852450" cy="671614"/>
          </a:xfrm>
          <a:prstGeom prst="straightConnector1">
            <a:avLst/>
          </a:prstGeom>
          <a:ln w="12700">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CE4D910-3287-E948-90DC-8D018C49BEF0}"/>
              </a:ext>
            </a:extLst>
          </p:cNvPr>
          <p:cNvCxnSpPr>
            <a:cxnSpLocks/>
            <a:endCxn id="50" idx="3"/>
          </p:cNvCxnSpPr>
          <p:nvPr/>
        </p:nvCxnSpPr>
        <p:spPr>
          <a:xfrm flipH="1" flipV="1">
            <a:off x="4922459" y="3612507"/>
            <a:ext cx="1169262" cy="78956"/>
          </a:xfrm>
          <a:prstGeom prst="straightConnector1">
            <a:avLst/>
          </a:prstGeom>
          <a:ln w="12700">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3EF5E1F-2425-6343-A101-4B74202B7A69}"/>
              </a:ext>
            </a:extLst>
          </p:cNvPr>
          <p:cNvCxnSpPr>
            <a:cxnSpLocks/>
            <a:endCxn id="56" idx="1"/>
          </p:cNvCxnSpPr>
          <p:nvPr/>
        </p:nvCxnSpPr>
        <p:spPr>
          <a:xfrm flipV="1">
            <a:off x="6504339" y="3503774"/>
            <a:ext cx="538381" cy="176766"/>
          </a:xfrm>
          <a:prstGeom prst="straightConnector1">
            <a:avLst/>
          </a:prstGeom>
          <a:ln w="12700">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7F3DD17-F80A-5145-BD47-8789DF78FE99}"/>
              </a:ext>
            </a:extLst>
          </p:cNvPr>
          <p:cNvCxnSpPr>
            <a:cxnSpLocks/>
            <a:endCxn id="51" idx="3"/>
          </p:cNvCxnSpPr>
          <p:nvPr/>
        </p:nvCxnSpPr>
        <p:spPr>
          <a:xfrm flipH="1">
            <a:off x="5392377" y="3803033"/>
            <a:ext cx="771641" cy="238446"/>
          </a:xfrm>
          <a:prstGeom prst="straightConnector1">
            <a:avLst/>
          </a:prstGeom>
          <a:ln w="12700">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41F40BF-1ED8-4349-B381-99473FEBCC3A}"/>
              </a:ext>
            </a:extLst>
          </p:cNvPr>
          <p:cNvCxnSpPr>
            <a:cxnSpLocks/>
            <a:endCxn id="52" idx="3"/>
          </p:cNvCxnSpPr>
          <p:nvPr/>
        </p:nvCxnSpPr>
        <p:spPr>
          <a:xfrm flipH="1">
            <a:off x="5589718" y="3812446"/>
            <a:ext cx="691518" cy="736688"/>
          </a:xfrm>
          <a:prstGeom prst="straightConnector1">
            <a:avLst/>
          </a:prstGeom>
          <a:ln w="12700">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68B85BEF-B789-744A-8912-0B215A17B78B}"/>
              </a:ext>
            </a:extLst>
          </p:cNvPr>
          <p:cNvCxnSpPr>
            <a:cxnSpLocks/>
          </p:cNvCxnSpPr>
          <p:nvPr/>
        </p:nvCxnSpPr>
        <p:spPr>
          <a:xfrm>
            <a:off x="6375381" y="3816604"/>
            <a:ext cx="624056" cy="679229"/>
          </a:xfrm>
          <a:prstGeom prst="straightConnector1">
            <a:avLst/>
          </a:prstGeom>
          <a:ln w="12700">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03D766DB-6F93-5A48-B33D-12DA8B5E7144}"/>
              </a:ext>
            </a:extLst>
          </p:cNvPr>
          <p:cNvCxnSpPr>
            <a:cxnSpLocks/>
            <a:endCxn id="57" idx="1"/>
          </p:cNvCxnSpPr>
          <p:nvPr/>
        </p:nvCxnSpPr>
        <p:spPr>
          <a:xfrm>
            <a:off x="6434879" y="3793401"/>
            <a:ext cx="629480" cy="240714"/>
          </a:xfrm>
          <a:prstGeom prst="straightConnector1">
            <a:avLst/>
          </a:prstGeom>
          <a:ln w="12700">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72" name="Rounded Rectangle 71">
            <a:extLst>
              <a:ext uri="{FF2B5EF4-FFF2-40B4-BE49-F238E27FC236}">
                <a16:creationId xmlns:a16="http://schemas.microsoft.com/office/drawing/2014/main" id="{B3D12591-E4EA-1B43-A6E5-9189C8EBB4E7}"/>
              </a:ext>
            </a:extLst>
          </p:cNvPr>
          <p:cNvSpPr/>
          <p:nvPr/>
        </p:nvSpPr>
        <p:spPr>
          <a:xfrm>
            <a:off x="5827919" y="3652415"/>
            <a:ext cx="923882" cy="162021"/>
          </a:xfrm>
          <a:prstGeom prst="roundRect">
            <a:avLst>
              <a:gd name="adj" fmla="val 50000"/>
            </a:avLst>
          </a:prstGeom>
          <a:gradFill flip="none" rotWithShape="1">
            <a:gsLst>
              <a:gs pos="0">
                <a:srgbClr val="008F78">
                  <a:shade val="30000"/>
                  <a:satMod val="115000"/>
                </a:srgbClr>
              </a:gs>
              <a:gs pos="50000">
                <a:srgbClr val="008F78">
                  <a:shade val="67500"/>
                  <a:satMod val="115000"/>
                </a:srgbClr>
              </a:gs>
              <a:gs pos="100000">
                <a:srgbClr val="008F78">
                  <a:shade val="100000"/>
                  <a:satMod val="115000"/>
                </a:srgbClr>
              </a:gs>
            </a:gsLst>
            <a:path path="circle">
              <a:fillToRect l="100000" b="100000"/>
            </a:path>
            <a:tileRect t="-100000" r="-10000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t>Exercise medicine</a:t>
            </a:r>
          </a:p>
        </p:txBody>
      </p:sp>
    </p:spTree>
    <p:extLst>
      <p:ext uri="{BB962C8B-B14F-4D97-AF65-F5344CB8AC3E}">
        <p14:creationId xmlns:p14="http://schemas.microsoft.com/office/powerpoint/2010/main" val="396042267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116CF0C0F4C847B063C8E25CF75039" ma:contentTypeVersion="7" ma:contentTypeDescription="Create a new document." ma:contentTypeScope="" ma:versionID="791be5fde03310375e6f2253ff4a0db8">
  <xsd:schema xmlns:xsd="http://www.w3.org/2001/XMLSchema" xmlns:xs="http://www.w3.org/2001/XMLSchema" xmlns:p="http://schemas.microsoft.com/office/2006/metadata/properties" xmlns:ns3="7456cb7b-6095-4aab-9f5e-674522e2ea6a" xmlns:ns4="206393f5-a86c-44e8-af2c-5377fa7a09ed" targetNamespace="http://schemas.microsoft.com/office/2006/metadata/properties" ma:root="true" ma:fieldsID="30b0791dff3f0022324994a9de9999c1" ns3:_="" ns4:_="">
    <xsd:import namespace="7456cb7b-6095-4aab-9f5e-674522e2ea6a"/>
    <xsd:import namespace="206393f5-a86c-44e8-af2c-5377fa7a09ed"/>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56cb7b-6095-4aab-9f5e-674522e2ea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06393f5-a86c-44e8-af2c-5377fa7a09e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7AF9FF9-6BDD-440E-8CA1-7E602A138C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56cb7b-6095-4aab-9f5e-674522e2ea6a"/>
    <ds:schemaRef ds:uri="206393f5-a86c-44e8-af2c-5377fa7a09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C7FA803-9746-4A67-9066-593113A14FE0}">
  <ds:schemaRefs>
    <ds:schemaRef ds:uri="http://schemas.microsoft.com/sharepoint/v3/contenttype/forms"/>
  </ds:schemaRefs>
</ds:datastoreItem>
</file>

<file path=customXml/itemProps3.xml><?xml version="1.0" encoding="utf-8"?>
<ds:datastoreItem xmlns:ds="http://schemas.openxmlformats.org/officeDocument/2006/customXml" ds:itemID="{EB443E26-BBA8-44D4-A43F-2FFB4C922668}">
  <ds:schemaRefs>
    <ds:schemaRef ds:uri="http://purl.org/dc/elements/1.1/"/>
    <ds:schemaRef ds:uri="http://www.w3.org/XML/1998/namespace"/>
    <ds:schemaRef ds:uri="http://purl.org/dc/dcmitype/"/>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206393f5-a86c-44e8-af2c-5377fa7a09ed"/>
    <ds:schemaRef ds:uri="7456cb7b-6095-4aab-9f5e-674522e2ea6a"/>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19940</TotalTime>
  <Words>4341</Words>
  <Application>Microsoft Office PowerPoint</Application>
  <PresentationFormat>On-screen Show (4:3)</PresentationFormat>
  <Paragraphs>566</Paragraphs>
  <Slides>26</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System Font Regular</vt:lpstr>
      <vt:lpstr>Wingdings</vt:lpstr>
      <vt:lpstr>Office Theme</vt:lpstr>
      <vt:lpstr>PowerPoint Presentation</vt:lpstr>
      <vt:lpstr>Objectives</vt:lpstr>
      <vt:lpstr>PowerPoint Presentation</vt:lpstr>
      <vt:lpstr>Burden of Advanced Prostate Cancer and CVD</vt:lpstr>
      <vt:lpstr>Cardiovascular Risks in Men With Prostate Cancer  Are Driven by Multiple Unrelated Factors</vt:lpstr>
      <vt:lpstr>PowerPoint Presentation</vt:lpstr>
      <vt:lpstr>Risk Factors for Prostate Cancer Mirror Risk Factors for CVD1 </vt:lpstr>
      <vt:lpstr>CVD Risk Mitigations and Recommended Management for Men on ADT Treatment</vt:lpstr>
      <vt:lpstr>CVD Risk Mitigations and Recommended Management for Men on ADT Treatment (cont)</vt:lpstr>
      <vt:lpstr>CVD Risk Mitigation Factors/Intervention and its Impact on CVD</vt:lpstr>
      <vt:lpstr>CVD Risk Mitigations and Recommended Management for Men on ADT Treatment (cont)</vt:lpstr>
      <vt:lpstr>CVD Risk Mitigations and Recommended Management for Men on ADT Treatment (cont)</vt:lpstr>
      <vt:lpstr>CVD Risk Mitigations and Recommended Management for Men on ADT Treatment (cont)</vt:lpstr>
      <vt:lpstr>PowerPoint Presentation</vt:lpstr>
      <vt:lpstr>PowerPoint Presentation</vt:lpstr>
      <vt:lpstr>PowerPoint Presentation</vt:lpstr>
      <vt:lpstr>PowerPoint Presentation</vt:lpstr>
      <vt:lpstr>The Relationship Between ADT and CVD  Remains Controversial</vt:lpstr>
      <vt:lpstr>The Relationship Between ADT and CVD  Remains Controversial (cont)</vt:lpstr>
      <vt:lpstr>Relationship Between ADT and CVM in Observational Studies </vt:lpstr>
      <vt:lpstr>Relationship Between ADT and CVM in RCTs</vt:lpstr>
      <vt:lpstr>Cardiovascular Effect of ADT </vt:lpstr>
      <vt:lpstr>PowerPoint Presentation</vt:lpstr>
      <vt:lpstr>Selection Bias and Outcome </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CARDIOVASCULAR DISEASE RISK  AND ADT IN PATIENTS WITH PROSTATE CANCER</dc:title>
  <dc:creator>Melissa Muselli</dc:creator>
  <cp:lastModifiedBy>Van Komen, Stephen</cp:lastModifiedBy>
  <cp:revision>723</cp:revision>
  <dcterms:created xsi:type="dcterms:W3CDTF">2020-11-04T19:46:15Z</dcterms:created>
  <dcterms:modified xsi:type="dcterms:W3CDTF">2021-09-16T19:03:46Z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0x01010006116CF0C0F4C847B063C8E25CF75039</vt:lpwstr>
  </property>
</Properties>
</file>